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8.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40" r:id="rId2"/>
  </p:sldMasterIdLst>
  <p:notesMasterIdLst>
    <p:notesMasterId r:id="rId25"/>
  </p:notesMasterIdLst>
  <p:sldIdLst>
    <p:sldId id="256" r:id="rId3"/>
    <p:sldId id="6258" r:id="rId4"/>
    <p:sldId id="6263" r:id="rId5"/>
    <p:sldId id="6264" r:id="rId6"/>
    <p:sldId id="6281" r:id="rId7"/>
    <p:sldId id="6280" r:id="rId8"/>
    <p:sldId id="6271" r:id="rId9"/>
    <p:sldId id="6272" r:id="rId10"/>
    <p:sldId id="6268" r:id="rId11"/>
    <p:sldId id="278" r:id="rId12"/>
    <p:sldId id="6251" r:id="rId13"/>
    <p:sldId id="6267" r:id="rId14"/>
    <p:sldId id="6273" r:id="rId15"/>
    <p:sldId id="6274" r:id="rId16"/>
    <p:sldId id="6276" r:id="rId17"/>
    <p:sldId id="6282" r:id="rId18"/>
    <p:sldId id="257" r:id="rId19"/>
    <p:sldId id="258" r:id="rId20"/>
    <p:sldId id="6278" r:id="rId21"/>
    <p:sldId id="6279" r:id="rId22"/>
    <p:sldId id="6283"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a:srgbClr val="4472C4"/>
    <a:srgbClr val="049900"/>
    <a:srgbClr val="FFFFFF"/>
    <a:srgbClr val="C4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7A561-9467-4F8E-B2BA-343445FBFC66}"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GB"/>
        </a:p>
      </dgm:t>
    </dgm:pt>
    <dgm:pt modelId="{5873FD2F-EA10-4F4F-BDC8-F6C1B1C1F05E}">
      <dgm:prSet phldrT="[Text]"/>
      <dgm:spPr/>
      <dgm:t>
        <a:bodyPr/>
        <a:lstStyle/>
        <a:p>
          <a:r>
            <a:rPr lang="en-GB" dirty="0"/>
            <a:t>Professional bodies/ designations</a:t>
          </a:r>
        </a:p>
      </dgm:t>
    </dgm:pt>
    <dgm:pt modelId="{3EF0335B-0239-4B1C-9B79-AE5A658319EB}" type="parTrans" cxnId="{B4D8EE4D-53F5-4962-9436-5568A505BF99}">
      <dgm:prSet/>
      <dgm:spPr/>
      <dgm:t>
        <a:bodyPr/>
        <a:lstStyle/>
        <a:p>
          <a:endParaRPr lang="en-GB"/>
        </a:p>
      </dgm:t>
    </dgm:pt>
    <dgm:pt modelId="{A2DCA542-3474-4C0F-9047-2AAAD1162C7F}" type="sibTrans" cxnId="{B4D8EE4D-53F5-4962-9436-5568A505BF99}">
      <dgm:prSet/>
      <dgm:spPr/>
      <dgm:t>
        <a:bodyPr/>
        <a:lstStyle/>
        <a:p>
          <a:endParaRPr lang="en-GB"/>
        </a:p>
      </dgm:t>
    </dgm:pt>
    <dgm:pt modelId="{2A14D3C8-FF96-4414-8646-BD06117D0D3A}">
      <dgm:prSet phldrT="[Text]"/>
      <dgm:spPr/>
      <dgm:t>
        <a:bodyPr/>
        <a:lstStyle/>
        <a:p>
          <a:r>
            <a:rPr lang="en-GB" dirty="0"/>
            <a:t>NQF Act 2008</a:t>
          </a:r>
        </a:p>
      </dgm:t>
    </dgm:pt>
    <dgm:pt modelId="{0B8B3795-75E3-4700-85E0-C70DE13E28EF}" type="parTrans" cxnId="{4B822E35-308E-4B93-A924-444693104D8F}">
      <dgm:prSet/>
      <dgm:spPr/>
      <dgm:t>
        <a:bodyPr/>
        <a:lstStyle/>
        <a:p>
          <a:endParaRPr lang="en-GB"/>
        </a:p>
      </dgm:t>
    </dgm:pt>
    <dgm:pt modelId="{FD62F240-0EA8-4B0A-A247-88DF74F4C706}" type="sibTrans" cxnId="{4B822E35-308E-4B93-A924-444693104D8F}">
      <dgm:prSet/>
      <dgm:spPr/>
      <dgm:t>
        <a:bodyPr/>
        <a:lstStyle/>
        <a:p>
          <a:endParaRPr lang="en-GB"/>
        </a:p>
      </dgm:t>
    </dgm:pt>
    <dgm:pt modelId="{1D0BD5C0-77D9-4EA9-B1B1-40F1611D4402}" type="pres">
      <dgm:prSet presAssocID="{5037A561-9467-4F8E-B2BA-343445FBFC66}" presName="Name0" presStyleCnt="0">
        <dgm:presLayoutVars>
          <dgm:dir/>
          <dgm:animOne val="branch"/>
          <dgm:animLvl val="lvl"/>
        </dgm:presLayoutVars>
      </dgm:prSet>
      <dgm:spPr/>
    </dgm:pt>
    <dgm:pt modelId="{10FE85A3-0D95-4746-BF03-D013EC326C22}" type="pres">
      <dgm:prSet presAssocID="{5873FD2F-EA10-4F4F-BDC8-F6C1B1C1F05E}" presName="chaos" presStyleCnt="0"/>
      <dgm:spPr/>
    </dgm:pt>
    <dgm:pt modelId="{0AE8E4E9-8FB8-477A-87CF-5AC2242A3A3D}" type="pres">
      <dgm:prSet presAssocID="{5873FD2F-EA10-4F4F-BDC8-F6C1B1C1F05E}" presName="parTx1" presStyleLbl="revTx" presStyleIdx="0" presStyleCnt="1"/>
      <dgm:spPr/>
    </dgm:pt>
    <dgm:pt modelId="{350FC2C1-F8E0-419D-BF41-2090D38F87B1}" type="pres">
      <dgm:prSet presAssocID="{5873FD2F-EA10-4F4F-BDC8-F6C1B1C1F05E}" presName="c1" presStyleLbl="node1" presStyleIdx="0" presStyleCnt="19"/>
      <dgm:spPr/>
    </dgm:pt>
    <dgm:pt modelId="{49662992-56DC-40AB-9569-5E6168A622CD}" type="pres">
      <dgm:prSet presAssocID="{5873FD2F-EA10-4F4F-BDC8-F6C1B1C1F05E}" presName="c2" presStyleLbl="node1" presStyleIdx="1" presStyleCnt="19"/>
      <dgm:spPr/>
    </dgm:pt>
    <dgm:pt modelId="{0B6B1B10-5C8F-4FEC-B6A8-4B196081B800}" type="pres">
      <dgm:prSet presAssocID="{5873FD2F-EA10-4F4F-BDC8-F6C1B1C1F05E}" presName="c3" presStyleLbl="node1" presStyleIdx="2" presStyleCnt="19"/>
      <dgm:spPr/>
    </dgm:pt>
    <dgm:pt modelId="{7DD7FB3E-C59E-4CF4-B20E-11E37093105F}" type="pres">
      <dgm:prSet presAssocID="{5873FD2F-EA10-4F4F-BDC8-F6C1B1C1F05E}" presName="c4" presStyleLbl="node1" presStyleIdx="3" presStyleCnt="19"/>
      <dgm:spPr/>
    </dgm:pt>
    <dgm:pt modelId="{775FA321-F726-4C4C-BEB4-C0B1A58A1BFA}" type="pres">
      <dgm:prSet presAssocID="{5873FD2F-EA10-4F4F-BDC8-F6C1B1C1F05E}" presName="c5" presStyleLbl="node1" presStyleIdx="4" presStyleCnt="19"/>
      <dgm:spPr/>
    </dgm:pt>
    <dgm:pt modelId="{C78A3122-265D-4AE2-AA74-3707DA862BB4}" type="pres">
      <dgm:prSet presAssocID="{5873FD2F-EA10-4F4F-BDC8-F6C1B1C1F05E}" presName="c6" presStyleLbl="node1" presStyleIdx="5" presStyleCnt="19"/>
      <dgm:spPr/>
    </dgm:pt>
    <dgm:pt modelId="{9C874C76-3BF8-4618-BA8E-06C6CEE5CBD7}" type="pres">
      <dgm:prSet presAssocID="{5873FD2F-EA10-4F4F-BDC8-F6C1B1C1F05E}" presName="c7" presStyleLbl="node1" presStyleIdx="6" presStyleCnt="19"/>
      <dgm:spPr/>
    </dgm:pt>
    <dgm:pt modelId="{41D91D16-3464-45E9-A53C-C597946D4A4C}" type="pres">
      <dgm:prSet presAssocID="{5873FD2F-EA10-4F4F-BDC8-F6C1B1C1F05E}" presName="c8" presStyleLbl="node1" presStyleIdx="7" presStyleCnt="19"/>
      <dgm:spPr/>
    </dgm:pt>
    <dgm:pt modelId="{108612AA-EA15-46C5-A35D-CE23ED2D7AA8}" type="pres">
      <dgm:prSet presAssocID="{5873FD2F-EA10-4F4F-BDC8-F6C1B1C1F05E}" presName="c9" presStyleLbl="node1" presStyleIdx="8" presStyleCnt="19"/>
      <dgm:spPr/>
    </dgm:pt>
    <dgm:pt modelId="{236C795A-44EC-4798-B4D5-87AB03184821}" type="pres">
      <dgm:prSet presAssocID="{5873FD2F-EA10-4F4F-BDC8-F6C1B1C1F05E}" presName="c10" presStyleLbl="node1" presStyleIdx="9" presStyleCnt="19"/>
      <dgm:spPr/>
    </dgm:pt>
    <dgm:pt modelId="{D6C3D4D7-D0C8-4F2D-AFEC-447A6A4957E2}" type="pres">
      <dgm:prSet presAssocID="{5873FD2F-EA10-4F4F-BDC8-F6C1B1C1F05E}" presName="c11" presStyleLbl="node1" presStyleIdx="10" presStyleCnt="19"/>
      <dgm:spPr/>
    </dgm:pt>
    <dgm:pt modelId="{7551DFD8-C305-4060-99DB-633F8DF2674F}" type="pres">
      <dgm:prSet presAssocID="{5873FD2F-EA10-4F4F-BDC8-F6C1B1C1F05E}" presName="c12" presStyleLbl="node1" presStyleIdx="11" presStyleCnt="19"/>
      <dgm:spPr/>
    </dgm:pt>
    <dgm:pt modelId="{BFD1934D-2E69-4499-AD3D-291C781F67FF}" type="pres">
      <dgm:prSet presAssocID="{5873FD2F-EA10-4F4F-BDC8-F6C1B1C1F05E}" presName="c13" presStyleLbl="node1" presStyleIdx="12" presStyleCnt="19"/>
      <dgm:spPr/>
    </dgm:pt>
    <dgm:pt modelId="{7700B36B-E90F-4F4B-AC22-A3F96EF3B0D0}" type="pres">
      <dgm:prSet presAssocID="{5873FD2F-EA10-4F4F-BDC8-F6C1B1C1F05E}" presName="c14" presStyleLbl="node1" presStyleIdx="13" presStyleCnt="19"/>
      <dgm:spPr/>
    </dgm:pt>
    <dgm:pt modelId="{E9E026D7-556D-4E8D-845D-2B70BDE0DD62}" type="pres">
      <dgm:prSet presAssocID="{5873FD2F-EA10-4F4F-BDC8-F6C1B1C1F05E}" presName="c15" presStyleLbl="node1" presStyleIdx="14" presStyleCnt="19"/>
      <dgm:spPr/>
    </dgm:pt>
    <dgm:pt modelId="{352FE461-4AA7-4061-82D1-696F84E9557F}" type="pres">
      <dgm:prSet presAssocID="{5873FD2F-EA10-4F4F-BDC8-F6C1B1C1F05E}" presName="c16" presStyleLbl="node1" presStyleIdx="15" presStyleCnt="19"/>
      <dgm:spPr/>
    </dgm:pt>
    <dgm:pt modelId="{AE1FF059-846A-4F53-997B-A57657A20E04}" type="pres">
      <dgm:prSet presAssocID="{5873FD2F-EA10-4F4F-BDC8-F6C1B1C1F05E}" presName="c17" presStyleLbl="node1" presStyleIdx="16" presStyleCnt="19"/>
      <dgm:spPr/>
    </dgm:pt>
    <dgm:pt modelId="{D3213ADE-861D-412E-B712-C665432A18E9}" type="pres">
      <dgm:prSet presAssocID="{5873FD2F-EA10-4F4F-BDC8-F6C1B1C1F05E}" presName="c18" presStyleLbl="node1" presStyleIdx="17" presStyleCnt="19"/>
      <dgm:spPr/>
    </dgm:pt>
    <dgm:pt modelId="{AE5DE766-215C-47EF-A64B-F373ECB5D45C}" type="pres">
      <dgm:prSet presAssocID="{A2DCA542-3474-4C0F-9047-2AAAD1162C7F}" presName="chevronComposite1" presStyleCnt="0"/>
      <dgm:spPr/>
    </dgm:pt>
    <dgm:pt modelId="{5B692840-7FA3-4CA8-ABCE-AA700AD236DB}" type="pres">
      <dgm:prSet presAssocID="{A2DCA542-3474-4C0F-9047-2AAAD1162C7F}" presName="chevron1" presStyleLbl="sibTrans2D1" presStyleIdx="0" presStyleCnt="2"/>
      <dgm:spPr/>
    </dgm:pt>
    <dgm:pt modelId="{EC6D5862-DCC7-49B4-BCA2-5F7FE0524AE6}" type="pres">
      <dgm:prSet presAssocID="{A2DCA542-3474-4C0F-9047-2AAAD1162C7F}" presName="spChevron1" presStyleCnt="0"/>
      <dgm:spPr/>
    </dgm:pt>
    <dgm:pt modelId="{683C3048-00A1-43F1-A2C6-374152729D53}" type="pres">
      <dgm:prSet presAssocID="{A2DCA542-3474-4C0F-9047-2AAAD1162C7F}" presName="overlap" presStyleCnt="0"/>
      <dgm:spPr/>
    </dgm:pt>
    <dgm:pt modelId="{461C080B-7BFF-40C3-BEDB-B91A1E1C2E45}" type="pres">
      <dgm:prSet presAssocID="{A2DCA542-3474-4C0F-9047-2AAAD1162C7F}" presName="chevronComposite2" presStyleCnt="0"/>
      <dgm:spPr/>
    </dgm:pt>
    <dgm:pt modelId="{17A040C9-2026-4EE5-B9DD-451AEA940C7C}" type="pres">
      <dgm:prSet presAssocID="{A2DCA542-3474-4C0F-9047-2AAAD1162C7F}" presName="chevron2" presStyleLbl="sibTrans2D1" presStyleIdx="1" presStyleCnt="2"/>
      <dgm:spPr/>
    </dgm:pt>
    <dgm:pt modelId="{5EEBD639-C435-4CE3-8947-78AEE8EE4867}" type="pres">
      <dgm:prSet presAssocID="{A2DCA542-3474-4C0F-9047-2AAAD1162C7F}" presName="spChevron2" presStyleCnt="0"/>
      <dgm:spPr/>
    </dgm:pt>
    <dgm:pt modelId="{83FF2F97-4E36-49EE-B3A5-2B135992905E}" type="pres">
      <dgm:prSet presAssocID="{2A14D3C8-FF96-4414-8646-BD06117D0D3A}" presName="last" presStyleCnt="0"/>
      <dgm:spPr/>
    </dgm:pt>
    <dgm:pt modelId="{9135789C-9223-44C6-B736-ACD810C012BF}" type="pres">
      <dgm:prSet presAssocID="{2A14D3C8-FF96-4414-8646-BD06117D0D3A}" presName="circleTx" presStyleLbl="node1" presStyleIdx="18" presStyleCnt="19"/>
      <dgm:spPr/>
    </dgm:pt>
    <dgm:pt modelId="{52989C46-CD9E-4F92-AE90-54B24B57DA79}" type="pres">
      <dgm:prSet presAssocID="{2A14D3C8-FF96-4414-8646-BD06117D0D3A}" presName="spN" presStyleCnt="0"/>
      <dgm:spPr/>
    </dgm:pt>
  </dgm:ptLst>
  <dgm:cxnLst>
    <dgm:cxn modelId="{55D5631C-E9C3-402D-8F15-0DF09E260297}" type="presOf" srcId="{5873FD2F-EA10-4F4F-BDC8-F6C1B1C1F05E}" destId="{0AE8E4E9-8FB8-477A-87CF-5AC2242A3A3D}" srcOrd="0" destOrd="0" presId="urn:microsoft.com/office/officeart/2009/3/layout/RandomtoResultProcess"/>
    <dgm:cxn modelId="{4B822E35-308E-4B93-A924-444693104D8F}" srcId="{5037A561-9467-4F8E-B2BA-343445FBFC66}" destId="{2A14D3C8-FF96-4414-8646-BD06117D0D3A}" srcOrd="1" destOrd="0" parTransId="{0B8B3795-75E3-4700-85E0-C70DE13E28EF}" sibTransId="{FD62F240-0EA8-4B0A-A247-88DF74F4C706}"/>
    <dgm:cxn modelId="{B4D8EE4D-53F5-4962-9436-5568A505BF99}" srcId="{5037A561-9467-4F8E-B2BA-343445FBFC66}" destId="{5873FD2F-EA10-4F4F-BDC8-F6C1B1C1F05E}" srcOrd="0" destOrd="0" parTransId="{3EF0335B-0239-4B1C-9B79-AE5A658319EB}" sibTransId="{A2DCA542-3474-4C0F-9047-2AAAD1162C7F}"/>
    <dgm:cxn modelId="{A941277D-B980-437A-B178-53890122E88B}" type="presOf" srcId="{5037A561-9467-4F8E-B2BA-343445FBFC66}" destId="{1D0BD5C0-77D9-4EA9-B1B1-40F1611D4402}" srcOrd="0" destOrd="0" presId="urn:microsoft.com/office/officeart/2009/3/layout/RandomtoResultProcess"/>
    <dgm:cxn modelId="{1D0572A3-9B6A-4CCC-80C5-CC753EDFB6FE}" type="presOf" srcId="{2A14D3C8-FF96-4414-8646-BD06117D0D3A}" destId="{9135789C-9223-44C6-B736-ACD810C012BF}" srcOrd="0" destOrd="0" presId="urn:microsoft.com/office/officeart/2009/3/layout/RandomtoResultProcess"/>
    <dgm:cxn modelId="{F436ED3B-C882-4B2B-9A77-C87B93E81CD6}" type="presParOf" srcId="{1D0BD5C0-77D9-4EA9-B1B1-40F1611D4402}" destId="{10FE85A3-0D95-4746-BF03-D013EC326C22}" srcOrd="0" destOrd="0" presId="urn:microsoft.com/office/officeart/2009/3/layout/RandomtoResultProcess"/>
    <dgm:cxn modelId="{C5723918-6046-47A3-8452-F0DE5E4307C2}" type="presParOf" srcId="{10FE85A3-0D95-4746-BF03-D013EC326C22}" destId="{0AE8E4E9-8FB8-477A-87CF-5AC2242A3A3D}" srcOrd="0" destOrd="0" presId="urn:microsoft.com/office/officeart/2009/3/layout/RandomtoResultProcess"/>
    <dgm:cxn modelId="{DD058B47-1E12-4050-B7A6-53671A75B2B4}" type="presParOf" srcId="{10FE85A3-0D95-4746-BF03-D013EC326C22}" destId="{350FC2C1-F8E0-419D-BF41-2090D38F87B1}" srcOrd="1" destOrd="0" presId="urn:microsoft.com/office/officeart/2009/3/layout/RandomtoResultProcess"/>
    <dgm:cxn modelId="{7A47CBCF-99E3-4FBA-AB06-88E0D1F16139}" type="presParOf" srcId="{10FE85A3-0D95-4746-BF03-D013EC326C22}" destId="{49662992-56DC-40AB-9569-5E6168A622CD}" srcOrd="2" destOrd="0" presId="urn:microsoft.com/office/officeart/2009/3/layout/RandomtoResultProcess"/>
    <dgm:cxn modelId="{2700C4E8-2556-4CC0-B9BE-8FE280A4E4BF}" type="presParOf" srcId="{10FE85A3-0D95-4746-BF03-D013EC326C22}" destId="{0B6B1B10-5C8F-4FEC-B6A8-4B196081B800}" srcOrd="3" destOrd="0" presId="urn:microsoft.com/office/officeart/2009/3/layout/RandomtoResultProcess"/>
    <dgm:cxn modelId="{16C295C4-F61B-48E9-9380-0FFF5B16FF39}" type="presParOf" srcId="{10FE85A3-0D95-4746-BF03-D013EC326C22}" destId="{7DD7FB3E-C59E-4CF4-B20E-11E37093105F}" srcOrd="4" destOrd="0" presId="urn:microsoft.com/office/officeart/2009/3/layout/RandomtoResultProcess"/>
    <dgm:cxn modelId="{617B3508-839D-41B2-88C9-8DD6826274FD}" type="presParOf" srcId="{10FE85A3-0D95-4746-BF03-D013EC326C22}" destId="{775FA321-F726-4C4C-BEB4-C0B1A58A1BFA}" srcOrd="5" destOrd="0" presId="urn:microsoft.com/office/officeart/2009/3/layout/RandomtoResultProcess"/>
    <dgm:cxn modelId="{298867E0-5C23-49EF-B106-BCEAB3DBA010}" type="presParOf" srcId="{10FE85A3-0D95-4746-BF03-D013EC326C22}" destId="{C78A3122-265D-4AE2-AA74-3707DA862BB4}" srcOrd="6" destOrd="0" presId="urn:microsoft.com/office/officeart/2009/3/layout/RandomtoResultProcess"/>
    <dgm:cxn modelId="{8B1F72FC-AA8B-4B1A-BE32-A5EC4A492384}" type="presParOf" srcId="{10FE85A3-0D95-4746-BF03-D013EC326C22}" destId="{9C874C76-3BF8-4618-BA8E-06C6CEE5CBD7}" srcOrd="7" destOrd="0" presId="urn:microsoft.com/office/officeart/2009/3/layout/RandomtoResultProcess"/>
    <dgm:cxn modelId="{B1591F21-94F1-4640-98E5-41D0E6BEB855}" type="presParOf" srcId="{10FE85A3-0D95-4746-BF03-D013EC326C22}" destId="{41D91D16-3464-45E9-A53C-C597946D4A4C}" srcOrd="8" destOrd="0" presId="urn:microsoft.com/office/officeart/2009/3/layout/RandomtoResultProcess"/>
    <dgm:cxn modelId="{408B37E0-C022-4300-BE6C-55DB3A3FFC1F}" type="presParOf" srcId="{10FE85A3-0D95-4746-BF03-D013EC326C22}" destId="{108612AA-EA15-46C5-A35D-CE23ED2D7AA8}" srcOrd="9" destOrd="0" presId="urn:microsoft.com/office/officeart/2009/3/layout/RandomtoResultProcess"/>
    <dgm:cxn modelId="{2201CA03-8C1C-40EA-98C5-044E81DC33C9}" type="presParOf" srcId="{10FE85A3-0D95-4746-BF03-D013EC326C22}" destId="{236C795A-44EC-4798-B4D5-87AB03184821}" srcOrd="10" destOrd="0" presId="urn:microsoft.com/office/officeart/2009/3/layout/RandomtoResultProcess"/>
    <dgm:cxn modelId="{46E4152A-5E24-4BDB-B17E-C72037461B24}" type="presParOf" srcId="{10FE85A3-0D95-4746-BF03-D013EC326C22}" destId="{D6C3D4D7-D0C8-4F2D-AFEC-447A6A4957E2}" srcOrd="11" destOrd="0" presId="urn:microsoft.com/office/officeart/2009/3/layout/RandomtoResultProcess"/>
    <dgm:cxn modelId="{171CB9E8-5314-4123-8D98-D794D10A85EB}" type="presParOf" srcId="{10FE85A3-0D95-4746-BF03-D013EC326C22}" destId="{7551DFD8-C305-4060-99DB-633F8DF2674F}" srcOrd="12" destOrd="0" presId="urn:microsoft.com/office/officeart/2009/3/layout/RandomtoResultProcess"/>
    <dgm:cxn modelId="{C5108B8A-6C27-4D33-85E5-1F36171FF462}" type="presParOf" srcId="{10FE85A3-0D95-4746-BF03-D013EC326C22}" destId="{BFD1934D-2E69-4499-AD3D-291C781F67FF}" srcOrd="13" destOrd="0" presId="urn:microsoft.com/office/officeart/2009/3/layout/RandomtoResultProcess"/>
    <dgm:cxn modelId="{4BAD28FF-6F63-476D-A38E-7BCB8B4B43FA}" type="presParOf" srcId="{10FE85A3-0D95-4746-BF03-D013EC326C22}" destId="{7700B36B-E90F-4F4B-AC22-A3F96EF3B0D0}" srcOrd="14" destOrd="0" presId="urn:microsoft.com/office/officeart/2009/3/layout/RandomtoResultProcess"/>
    <dgm:cxn modelId="{69962BA6-E105-41CE-8885-6F43081B1748}" type="presParOf" srcId="{10FE85A3-0D95-4746-BF03-D013EC326C22}" destId="{E9E026D7-556D-4E8D-845D-2B70BDE0DD62}" srcOrd="15" destOrd="0" presId="urn:microsoft.com/office/officeart/2009/3/layout/RandomtoResultProcess"/>
    <dgm:cxn modelId="{B15228BF-E040-4B09-9666-6604C970AE50}" type="presParOf" srcId="{10FE85A3-0D95-4746-BF03-D013EC326C22}" destId="{352FE461-4AA7-4061-82D1-696F84E9557F}" srcOrd="16" destOrd="0" presId="urn:microsoft.com/office/officeart/2009/3/layout/RandomtoResultProcess"/>
    <dgm:cxn modelId="{BEEE1755-5778-4A14-A965-2B764DE20418}" type="presParOf" srcId="{10FE85A3-0D95-4746-BF03-D013EC326C22}" destId="{AE1FF059-846A-4F53-997B-A57657A20E04}" srcOrd="17" destOrd="0" presId="urn:microsoft.com/office/officeart/2009/3/layout/RandomtoResultProcess"/>
    <dgm:cxn modelId="{CD8B0E2B-C2C7-4CFB-B801-9F865365A893}" type="presParOf" srcId="{10FE85A3-0D95-4746-BF03-D013EC326C22}" destId="{D3213ADE-861D-412E-B712-C665432A18E9}" srcOrd="18" destOrd="0" presId="urn:microsoft.com/office/officeart/2009/3/layout/RandomtoResultProcess"/>
    <dgm:cxn modelId="{0CE465D2-8699-4E2B-AE94-F21D2FBA5B0C}" type="presParOf" srcId="{1D0BD5C0-77D9-4EA9-B1B1-40F1611D4402}" destId="{AE5DE766-215C-47EF-A64B-F373ECB5D45C}" srcOrd="1" destOrd="0" presId="urn:microsoft.com/office/officeart/2009/3/layout/RandomtoResultProcess"/>
    <dgm:cxn modelId="{0DDA7D82-3B98-43C4-B310-585A2D7D47BE}" type="presParOf" srcId="{AE5DE766-215C-47EF-A64B-F373ECB5D45C}" destId="{5B692840-7FA3-4CA8-ABCE-AA700AD236DB}" srcOrd="0" destOrd="0" presId="urn:microsoft.com/office/officeart/2009/3/layout/RandomtoResultProcess"/>
    <dgm:cxn modelId="{3B1E58F8-264C-4BED-A150-AF0FC71194BC}" type="presParOf" srcId="{AE5DE766-215C-47EF-A64B-F373ECB5D45C}" destId="{EC6D5862-DCC7-49B4-BCA2-5F7FE0524AE6}" srcOrd="1" destOrd="0" presId="urn:microsoft.com/office/officeart/2009/3/layout/RandomtoResultProcess"/>
    <dgm:cxn modelId="{CD07901A-5F39-43E7-B514-3D98B0CEB520}" type="presParOf" srcId="{1D0BD5C0-77D9-4EA9-B1B1-40F1611D4402}" destId="{683C3048-00A1-43F1-A2C6-374152729D53}" srcOrd="2" destOrd="0" presId="urn:microsoft.com/office/officeart/2009/3/layout/RandomtoResultProcess"/>
    <dgm:cxn modelId="{A0BAB1A2-813F-404C-B4DB-E25585E8D82A}" type="presParOf" srcId="{1D0BD5C0-77D9-4EA9-B1B1-40F1611D4402}" destId="{461C080B-7BFF-40C3-BEDB-B91A1E1C2E45}" srcOrd="3" destOrd="0" presId="urn:microsoft.com/office/officeart/2009/3/layout/RandomtoResultProcess"/>
    <dgm:cxn modelId="{6A8CEC7D-0D5F-4F1F-861D-A78AA27769C9}" type="presParOf" srcId="{461C080B-7BFF-40C3-BEDB-B91A1E1C2E45}" destId="{17A040C9-2026-4EE5-B9DD-451AEA940C7C}" srcOrd="0" destOrd="0" presId="urn:microsoft.com/office/officeart/2009/3/layout/RandomtoResultProcess"/>
    <dgm:cxn modelId="{CB8E3869-6312-4F83-A928-B87D7DEDF577}" type="presParOf" srcId="{461C080B-7BFF-40C3-BEDB-B91A1E1C2E45}" destId="{5EEBD639-C435-4CE3-8947-78AEE8EE4867}" srcOrd="1" destOrd="0" presId="urn:microsoft.com/office/officeart/2009/3/layout/RandomtoResultProcess"/>
    <dgm:cxn modelId="{E8EAB5B8-3677-4736-AE1D-F09F52F26385}" type="presParOf" srcId="{1D0BD5C0-77D9-4EA9-B1B1-40F1611D4402}" destId="{83FF2F97-4E36-49EE-B3A5-2B135992905E}" srcOrd="4" destOrd="0" presId="urn:microsoft.com/office/officeart/2009/3/layout/RandomtoResultProcess"/>
    <dgm:cxn modelId="{6A8A1545-F596-41B2-BF7F-F47C423055C5}" type="presParOf" srcId="{83FF2F97-4E36-49EE-B3A5-2B135992905E}" destId="{9135789C-9223-44C6-B736-ACD810C012BF}" srcOrd="0" destOrd="0" presId="urn:microsoft.com/office/officeart/2009/3/layout/RandomtoResultProcess"/>
    <dgm:cxn modelId="{49684EED-8ED6-402A-947A-15B4A948727B}" type="presParOf" srcId="{83FF2F97-4E36-49EE-B3A5-2B135992905E}" destId="{52989C46-CD9E-4F92-AE90-54B24B57DA79}"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ACA8A-626F-4BA2-8BAD-8595B9E365BC}"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GB"/>
        </a:p>
      </dgm:t>
    </dgm:pt>
    <dgm:pt modelId="{E4E6F242-621F-4E06-B255-FADB63EF9E8B}">
      <dgm:prSet phldrT="[Text]" custT="1"/>
      <dgm:spPr/>
      <dgm:t>
        <a:bodyPr/>
        <a:lstStyle/>
        <a:p>
          <a:pPr>
            <a:buFont typeface="Arial" panose="020B0604020202020204" pitchFamily="34" charset="0"/>
            <a:buNone/>
          </a:pPr>
          <a:r>
            <a:rPr lang="en-GB" sz="1400" dirty="0"/>
            <a:t>13 (</a:t>
          </a:r>
          <a:r>
            <a:rPr lang="en-GB" sz="1400" dirty="0" err="1"/>
            <a:t>i</a:t>
          </a:r>
          <a:r>
            <a:rPr lang="en-GB" sz="1400" dirty="0"/>
            <a:t>) SAQA must develop and implement policy and criteria for recognising a professional body and registering a professional designation for the purposes of this Act, after consultation with statutory and </a:t>
          </a:r>
          <a:r>
            <a:rPr lang="en-GB" sz="1400" dirty="0" err="1"/>
            <a:t>nonstatutory</a:t>
          </a:r>
          <a:r>
            <a:rPr lang="en-GB" sz="1400" dirty="0"/>
            <a:t> bodies of expert practitioners in occupational fields and with the QCs; and </a:t>
          </a:r>
        </a:p>
        <a:p>
          <a:pPr>
            <a:buFont typeface="Arial" panose="020B0604020202020204" pitchFamily="34" charset="0"/>
            <a:buNone/>
          </a:pPr>
          <a:r>
            <a:rPr lang="en-GB" sz="1400" dirty="0"/>
            <a:t>(ii) recognise a professional body and register its professional designation if the criteria contemplated in subparagraph (</a:t>
          </a:r>
          <a:r>
            <a:rPr lang="en-GB" sz="1400" dirty="0" err="1"/>
            <a:t>i</a:t>
          </a:r>
          <a:r>
            <a:rPr lang="en-GB" sz="1400" dirty="0"/>
            <a:t>) have been met;</a:t>
          </a:r>
        </a:p>
      </dgm:t>
    </dgm:pt>
    <dgm:pt modelId="{D712E824-3D02-4184-8D8D-FF44936CA2FC}" type="parTrans" cxnId="{D2DCBB5E-C925-4F2F-86FC-D24CE3BEC212}">
      <dgm:prSet/>
      <dgm:spPr/>
      <dgm:t>
        <a:bodyPr/>
        <a:lstStyle/>
        <a:p>
          <a:endParaRPr lang="en-GB"/>
        </a:p>
      </dgm:t>
    </dgm:pt>
    <dgm:pt modelId="{309FB222-E320-419B-8667-038A31D2DEDE}" type="sibTrans" cxnId="{D2DCBB5E-C925-4F2F-86FC-D24CE3BEC212}">
      <dgm:prSet/>
      <dgm:spPr/>
      <dgm:t>
        <a:bodyPr/>
        <a:lstStyle/>
        <a:p>
          <a:endParaRPr lang="en-GB"/>
        </a:p>
      </dgm:t>
    </dgm:pt>
    <dgm:pt modelId="{59F512E9-9BF6-48EA-AC6D-B15FDC874446}">
      <dgm:prSet phldrT="[Text]"/>
      <dgm:spPr/>
      <dgm:t>
        <a:bodyPr/>
        <a:lstStyle/>
        <a:p>
          <a:r>
            <a:rPr lang="en-GB" dirty="0"/>
            <a:t>29 . A statutory or non-statutory body of expert practitioners in an occupational field must apply in the manner prescribed by the SAQA in terms of section 13(1)(</a:t>
          </a:r>
          <a:r>
            <a:rPr lang="en-GB" dirty="0" err="1"/>
            <a:t>i</a:t>
          </a:r>
          <a:r>
            <a:rPr lang="en-GB" dirty="0"/>
            <a:t>)(</a:t>
          </a:r>
          <a:r>
            <a:rPr lang="en-GB" dirty="0" err="1"/>
            <a:t>i</a:t>
          </a:r>
          <a:r>
            <a:rPr lang="en-GB" dirty="0"/>
            <a:t>) to be recognised as a professional body in terms of this Act.</a:t>
          </a:r>
        </a:p>
      </dgm:t>
    </dgm:pt>
    <dgm:pt modelId="{36AF39A1-8777-400F-99F5-E4C56E866FB1}" type="parTrans" cxnId="{C516A90D-D058-49B1-820F-FECB618B30F3}">
      <dgm:prSet/>
      <dgm:spPr/>
      <dgm:t>
        <a:bodyPr/>
        <a:lstStyle/>
        <a:p>
          <a:endParaRPr lang="en-GB"/>
        </a:p>
      </dgm:t>
    </dgm:pt>
    <dgm:pt modelId="{4E3EEA7B-6C5D-4302-B7F2-E4F339267957}" type="sibTrans" cxnId="{C516A90D-D058-49B1-820F-FECB618B30F3}">
      <dgm:prSet/>
      <dgm:spPr/>
      <dgm:t>
        <a:bodyPr/>
        <a:lstStyle/>
        <a:p>
          <a:endParaRPr lang="en-GB"/>
        </a:p>
      </dgm:t>
    </dgm:pt>
    <dgm:pt modelId="{C529C39D-61E2-4AFD-B052-8CA58A335445}">
      <dgm:prSet phldrT="[Text]"/>
      <dgm:spPr/>
      <dgm:t>
        <a:bodyPr/>
        <a:lstStyle/>
        <a:p>
          <a:r>
            <a:rPr lang="en-GB" dirty="0"/>
            <a:t>30 A professional body that is recognised in terms of section 29 must apply to the SAQA, in the manner determined by the SAQA in terms of section 13(1)(</a:t>
          </a:r>
          <a:r>
            <a:rPr lang="en-GB" dirty="0" err="1"/>
            <a:t>i</a:t>
          </a:r>
          <a:r>
            <a:rPr lang="en-GB" dirty="0"/>
            <a:t>)(ii), to register a professional designation on the NQF.</a:t>
          </a:r>
        </a:p>
      </dgm:t>
    </dgm:pt>
    <dgm:pt modelId="{1C142BBD-C976-40F0-8DF8-77ADDEA40386}" type="parTrans" cxnId="{E8D51A79-1501-436B-8026-E4ED84447172}">
      <dgm:prSet/>
      <dgm:spPr/>
      <dgm:t>
        <a:bodyPr/>
        <a:lstStyle/>
        <a:p>
          <a:endParaRPr lang="en-GB"/>
        </a:p>
      </dgm:t>
    </dgm:pt>
    <dgm:pt modelId="{5961387E-8327-4A02-8669-1A40B9523192}" type="sibTrans" cxnId="{E8D51A79-1501-436B-8026-E4ED84447172}">
      <dgm:prSet/>
      <dgm:spPr/>
      <dgm:t>
        <a:bodyPr/>
        <a:lstStyle/>
        <a:p>
          <a:endParaRPr lang="en-GB"/>
        </a:p>
      </dgm:t>
    </dgm:pt>
    <dgm:pt modelId="{006D0767-0A29-47F9-A130-92B80AAC4384}">
      <dgm:prSet phldrT="[Text]" custT="1"/>
      <dgm:spPr/>
      <dgm:t>
        <a:bodyPr/>
        <a:lstStyle/>
        <a:p>
          <a:r>
            <a:rPr lang="en-GB" sz="1600" dirty="0"/>
            <a:t>31 A professional body must, in consultation with the SAQA— (a) maintain a database for the purposes of this Act; (b) submit such data in a format determined in consultation with the SAQA for recording on the national learners’ records database contemplated in section 13(1)(l).</a:t>
          </a:r>
        </a:p>
      </dgm:t>
    </dgm:pt>
    <dgm:pt modelId="{DD67C2DC-EBB2-4F47-AD21-6CCA431329CC}" type="parTrans" cxnId="{8A9C1C7F-EDB2-4C03-BAA4-7E0D4175B159}">
      <dgm:prSet/>
      <dgm:spPr/>
      <dgm:t>
        <a:bodyPr/>
        <a:lstStyle/>
        <a:p>
          <a:endParaRPr lang="en-GB"/>
        </a:p>
      </dgm:t>
    </dgm:pt>
    <dgm:pt modelId="{0BC70A37-74D1-4523-99B5-3D62197C176E}" type="sibTrans" cxnId="{8A9C1C7F-EDB2-4C03-BAA4-7E0D4175B159}">
      <dgm:prSet/>
      <dgm:spPr/>
      <dgm:t>
        <a:bodyPr/>
        <a:lstStyle/>
        <a:p>
          <a:endParaRPr lang="en-GB"/>
        </a:p>
      </dgm:t>
    </dgm:pt>
    <dgm:pt modelId="{FE283C53-7FA6-4D15-A073-3123C4B89D72}" type="pres">
      <dgm:prSet presAssocID="{EC5ACA8A-626F-4BA2-8BAD-8595B9E365BC}" presName="outerComposite" presStyleCnt="0">
        <dgm:presLayoutVars>
          <dgm:chMax val="5"/>
          <dgm:dir/>
          <dgm:resizeHandles val="exact"/>
        </dgm:presLayoutVars>
      </dgm:prSet>
      <dgm:spPr/>
    </dgm:pt>
    <dgm:pt modelId="{68BBCD73-049A-49D8-A53F-DAB99612D7ED}" type="pres">
      <dgm:prSet presAssocID="{EC5ACA8A-626F-4BA2-8BAD-8595B9E365BC}" presName="dummyMaxCanvas" presStyleCnt="0">
        <dgm:presLayoutVars/>
      </dgm:prSet>
      <dgm:spPr/>
    </dgm:pt>
    <dgm:pt modelId="{84A2D002-48BE-4776-97A7-80A6EC7E6E9A}" type="pres">
      <dgm:prSet presAssocID="{EC5ACA8A-626F-4BA2-8BAD-8595B9E365BC}" presName="FourNodes_1" presStyleLbl="node1" presStyleIdx="0" presStyleCnt="4">
        <dgm:presLayoutVars>
          <dgm:bulletEnabled val="1"/>
        </dgm:presLayoutVars>
      </dgm:prSet>
      <dgm:spPr/>
    </dgm:pt>
    <dgm:pt modelId="{F2099F62-7E38-45C2-98EF-E7E46CA9B4CB}" type="pres">
      <dgm:prSet presAssocID="{EC5ACA8A-626F-4BA2-8BAD-8595B9E365BC}" presName="FourNodes_2" presStyleLbl="node1" presStyleIdx="1" presStyleCnt="4">
        <dgm:presLayoutVars>
          <dgm:bulletEnabled val="1"/>
        </dgm:presLayoutVars>
      </dgm:prSet>
      <dgm:spPr/>
    </dgm:pt>
    <dgm:pt modelId="{BD7D57AC-9FB2-4B04-A2F8-143E0B17D67A}" type="pres">
      <dgm:prSet presAssocID="{EC5ACA8A-626F-4BA2-8BAD-8595B9E365BC}" presName="FourNodes_3" presStyleLbl="node1" presStyleIdx="2" presStyleCnt="4">
        <dgm:presLayoutVars>
          <dgm:bulletEnabled val="1"/>
        </dgm:presLayoutVars>
      </dgm:prSet>
      <dgm:spPr/>
    </dgm:pt>
    <dgm:pt modelId="{A2771C86-4406-4D30-8C25-239714BD539C}" type="pres">
      <dgm:prSet presAssocID="{EC5ACA8A-626F-4BA2-8BAD-8595B9E365BC}" presName="FourNodes_4" presStyleLbl="node1" presStyleIdx="3" presStyleCnt="4">
        <dgm:presLayoutVars>
          <dgm:bulletEnabled val="1"/>
        </dgm:presLayoutVars>
      </dgm:prSet>
      <dgm:spPr/>
    </dgm:pt>
    <dgm:pt modelId="{5111DA99-354F-4A74-9D3B-CC2FC74AD342}" type="pres">
      <dgm:prSet presAssocID="{EC5ACA8A-626F-4BA2-8BAD-8595B9E365BC}" presName="FourConn_1-2" presStyleLbl="fgAccFollowNode1" presStyleIdx="0" presStyleCnt="3">
        <dgm:presLayoutVars>
          <dgm:bulletEnabled val="1"/>
        </dgm:presLayoutVars>
      </dgm:prSet>
      <dgm:spPr/>
    </dgm:pt>
    <dgm:pt modelId="{5810FA73-EF27-469C-AEC7-D3CF5D26A660}" type="pres">
      <dgm:prSet presAssocID="{EC5ACA8A-626F-4BA2-8BAD-8595B9E365BC}" presName="FourConn_2-3" presStyleLbl="fgAccFollowNode1" presStyleIdx="1" presStyleCnt="3">
        <dgm:presLayoutVars>
          <dgm:bulletEnabled val="1"/>
        </dgm:presLayoutVars>
      </dgm:prSet>
      <dgm:spPr/>
    </dgm:pt>
    <dgm:pt modelId="{18C809AF-86BE-493D-B495-089594A5CA2D}" type="pres">
      <dgm:prSet presAssocID="{EC5ACA8A-626F-4BA2-8BAD-8595B9E365BC}" presName="FourConn_3-4" presStyleLbl="fgAccFollowNode1" presStyleIdx="2" presStyleCnt="3">
        <dgm:presLayoutVars>
          <dgm:bulletEnabled val="1"/>
        </dgm:presLayoutVars>
      </dgm:prSet>
      <dgm:spPr/>
    </dgm:pt>
    <dgm:pt modelId="{2FFF239D-387F-418B-A740-C5A5DDFA64E8}" type="pres">
      <dgm:prSet presAssocID="{EC5ACA8A-626F-4BA2-8BAD-8595B9E365BC}" presName="FourNodes_1_text" presStyleLbl="node1" presStyleIdx="3" presStyleCnt="4">
        <dgm:presLayoutVars>
          <dgm:bulletEnabled val="1"/>
        </dgm:presLayoutVars>
      </dgm:prSet>
      <dgm:spPr/>
    </dgm:pt>
    <dgm:pt modelId="{0431358F-7BCA-4A4D-84C4-32932EC7F591}" type="pres">
      <dgm:prSet presAssocID="{EC5ACA8A-626F-4BA2-8BAD-8595B9E365BC}" presName="FourNodes_2_text" presStyleLbl="node1" presStyleIdx="3" presStyleCnt="4">
        <dgm:presLayoutVars>
          <dgm:bulletEnabled val="1"/>
        </dgm:presLayoutVars>
      </dgm:prSet>
      <dgm:spPr/>
    </dgm:pt>
    <dgm:pt modelId="{AF9E8506-87E1-474B-99B9-D8D60B001506}" type="pres">
      <dgm:prSet presAssocID="{EC5ACA8A-626F-4BA2-8BAD-8595B9E365BC}" presName="FourNodes_3_text" presStyleLbl="node1" presStyleIdx="3" presStyleCnt="4">
        <dgm:presLayoutVars>
          <dgm:bulletEnabled val="1"/>
        </dgm:presLayoutVars>
      </dgm:prSet>
      <dgm:spPr/>
    </dgm:pt>
    <dgm:pt modelId="{4DE89643-A4B4-4744-A0AF-6D43AC67A1D0}" type="pres">
      <dgm:prSet presAssocID="{EC5ACA8A-626F-4BA2-8BAD-8595B9E365BC}" presName="FourNodes_4_text" presStyleLbl="node1" presStyleIdx="3" presStyleCnt="4">
        <dgm:presLayoutVars>
          <dgm:bulletEnabled val="1"/>
        </dgm:presLayoutVars>
      </dgm:prSet>
      <dgm:spPr/>
    </dgm:pt>
  </dgm:ptLst>
  <dgm:cxnLst>
    <dgm:cxn modelId="{40CE1D00-CD5D-434C-9B08-335F2E0A8B5B}" type="presOf" srcId="{EC5ACA8A-626F-4BA2-8BAD-8595B9E365BC}" destId="{FE283C53-7FA6-4D15-A073-3123C4B89D72}" srcOrd="0" destOrd="0" presId="urn:microsoft.com/office/officeart/2005/8/layout/vProcess5"/>
    <dgm:cxn modelId="{C516A90D-D058-49B1-820F-FECB618B30F3}" srcId="{EC5ACA8A-626F-4BA2-8BAD-8595B9E365BC}" destId="{59F512E9-9BF6-48EA-AC6D-B15FDC874446}" srcOrd="1" destOrd="0" parTransId="{36AF39A1-8777-400F-99F5-E4C56E866FB1}" sibTransId="{4E3EEA7B-6C5D-4302-B7F2-E4F339267957}"/>
    <dgm:cxn modelId="{520C6411-8650-4D9F-B086-632442193E0F}" type="presOf" srcId="{309FB222-E320-419B-8667-038A31D2DEDE}" destId="{5111DA99-354F-4A74-9D3B-CC2FC74AD342}" srcOrd="0" destOrd="0" presId="urn:microsoft.com/office/officeart/2005/8/layout/vProcess5"/>
    <dgm:cxn modelId="{8FB6B512-1C5E-43FC-90A0-2E0CE90F23DB}" type="presOf" srcId="{C529C39D-61E2-4AFD-B052-8CA58A335445}" destId="{BD7D57AC-9FB2-4B04-A2F8-143E0B17D67A}" srcOrd="0" destOrd="0" presId="urn:microsoft.com/office/officeart/2005/8/layout/vProcess5"/>
    <dgm:cxn modelId="{90F68527-B49B-42E0-9416-294EBFB5EF1F}" type="presOf" srcId="{5961387E-8327-4A02-8669-1A40B9523192}" destId="{18C809AF-86BE-493D-B495-089594A5CA2D}" srcOrd="0" destOrd="0" presId="urn:microsoft.com/office/officeart/2005/8/layout/vProcess5"/>
    <dgm:cxn modelId="{4546EC31-7ACB-4B74-923E-9C4F675DC4BD}" type="presOf" srcId="{59F512E9-9BF6-48EA-AC6D-B15FDC874446}" destId="{0431358F-7BCA-4A4D-84C4-32932EC7F591}" srcOrd="1" destOrd="0" presId="urn:microsoft.com/office/officeart/2005/8/layout/vProcess5"/>
    <dgm:cxn modelId="{9FDF7433-7FC3-4EE6-84C0-6509CCF6DA46}" type="presOf" srcId="{006D0767-0A29-47F9-A130-92B80AAC4384}" destId="{A2771C86-4406-4D30-8C25-239714BD539C}" srcOrd="0" destOrd="0" presId="urn:microsoft.com/office/officeart/2005/8/layout/vProcess5"/>
    <dgm:cxn modelId="{D2DCBB5E-C925-4F2F-86FC-D24CE3BEC212}" srcId="{EC5ACA8A-626F-4BA2-8BAD-8595B9E365BC}" destId="{E4E6F242-621F-4E06-B255-FADB63EF9E8B}" srcOrd="0" destOrd="0" parTransId="{D712E824-3D02-4184-8D8D-FF44936CA2FC}" sibTransId="{309FB222-E320-419B-8667-038A31D2DEDE}"/>
    <dgm:cxn modelId="{4ECC5258-D599-41C4-A061-14EE80EF4088}" type="presOf" srcId="{C529C39D-61E2-4AFD-B052-8CA58A335445}" destId="{AF9E8506-87E1-474B-99B9-D8D60B001506}" srcOrd="1" destOrd="0" presId="urn:microsoft.com/office/officeart/2005/8/layout/vProcess5"/>
    <dgm:cxn modelId="{E8D51A79-1501-436B-8026-E4ED84447172}" srcId="{EC5ACA8A-626F-4BA2-8BAD-8595B9E365BC}" destId="{C529C39D-61E2-4AFD-B052-8CA58A335445}" srcOrd="2" destOrd="0" parTransId="{1C142BBD-C976-40F0-8DF8-77ADDEA40386}" sibTransId="{5961387E-8327-4A02-8669-1A40B9523192}"/>
    <dgm:cxn modelId="{8A9C1C7F-EDB2-4C03-BAA4-7E0D4175B159}" srcId="{EC5ACA8A-626F-4BA2-8BAD-8595B9E365BC}" destId="{006D0767-0A29-47F9-A130-92B80AAC4384}" srcOrd="3" destOrd="0" parTransId="{DD67C2DC-EBB2-4F47-AD21-6CCA431329CC}" sibTransId="{0BC70A37-74D1-4523-99B5-3D62197C176E}"/>
    <dgm:cxn modelId="{532A068B-1B61-4428-A784-15C91E491B52}" type="presOf" srcId="{59F512E9-9BF6-48EA-AC6D-B15FDC874446}" destId="{F2099F62-7E38-45C2-98EF-E7E46CA9B4CB}" srcOrd="0" destOrd="0" presId="urn:microsoft.com/office/officeart/2005/8/layout/vProcess5"/>
    <dgm:cxn modelId="{0E042292-D38A-49D5-93CE-F38F45FC6B5E}" type="presOf" srcId="{E4E6F242-621F-4E06-B255-FADB63EF9E8B}" destId="{2FFF239D-387F-418B-A740-C5A5DDFA64E8}" srcOrd="1" destOrd="0" presId="urn:microsoft.com/office/officeart/2005/8/layout/vProcess5"/>
    <dgm:cxn modelId="{DDAE76C0-CAE2-465B-BBBF-97B9FC525388}" type="presOf" srcId="{4E3EEA7B-6C5D-4302-B7F2-E4F339267957}" destId="{5810FA73-EF27-469C-AEC7-D3CF5D26A660}" srcOrd="0" destOrd="0" presId="urn:microsoft.com/office/officeart/2005/8/layout/vProcess5"/>
    <dgm:cxn modelId="{AA0E08E7-3025-4E43-8162-6B1B1B9D3A83}" type="presOf" srcId="{E4E6F242-621F-4E06-B255-FADB63EF9E8B}" destId="{84A2D002-48BE-4776-97A7-80A6EC7E6E9A}" srcOrd="0" destOrd="0" presId="urn:microsoft.com/office/officeart/2005/8/layout/vProcess5"/>
    <dgm:cxn modelId="{1974DAFE-D75C-42EE-A2D1-5732B2FAD69D}" type="presOf" srcId="{006D0767-0A29-47F9-A130-92B80AAC4384}" destId="{4DE89643-A4B4-4744-A0AF-6D43AC67A1D0}" srcOrd="1" destOrd="0" presId="urn:microsoft.com/office/officeart/2005/8/layout/vProcess5"/>
    <dgm:cxn modelId="{34E4D959-3FE0-4F5D-8F18-357F7691620A}" type="presParOf" srcId="{FE283C53-7FA6-4D15-A073-3123C4B89D72}" destId="{68BBCD73-049A-49D8-A53F-DAB99612D7ED}" srcOrd="0" destOrd="0" presId="urn:microsoft.com/office/officeart/2005/8/layout/vProcess5"/>
    <dgm:cxn modelId="{6587E477-147E-491B-8641-2EC3E7680306}" type="presParOf" srcId="{FE283C53-7FA6-4D15-A073-3123C4B89D72}" destId="{84A2D002-48BE-4776-97A7-80A6EC7E6E9A}" srcOrd="1" destOrd="0" presId="urn:microsoft.com/office/officeart/2005/8/layout/vProcess5"/>
    <dgm:cxn modelId="{E5417E3B-8B33-4A3C-A8B2-BBF0EC3D71A3}" type="presParOf" srcId="{FE283C53-7FA6-4D15-A073-3123C4B89D72}" destId="{F2099F62-7E38-45C2-98EF-E7E46CA9B4CB}" srcOrd="2" destOrd="0" presId="urn:microsoft.com/office/officeart/2005/8/layout/vProcess5"/>
    <dgm:cxn modelId="{2E514171-1B05-4979-9E79-299C4143A0F1}" type="presParOf" srcId="{FE283C53-7FA6-4D15-A073-3123C4B89D72}" destId="{BD7D57AC-9FB2-4B04-A2F8-143E0B17D67A}" srcOrd="3" destOrd="0" presId="urn:microsoft.com/office/officeart/2005/8/layout/vProcess5"/>
    <dgm:cxn modelId="{EE6D74C0-8FC7-43D5-8E0C-CD52CD27319D}" type="presParOf" srcId="{FE283C53-7FA6-4D15-A073-3123C4B89D72}" destId="{A2771C86-4406-4D30-8C25-239714BD539C}" srcOrd="4" destOrd="0" presId="urn:microsoft.com/office/officeart/2005/8/layout/vProcess5"/>
    <dgm:cxn modelId="{D25E3514-ACD0-44F3-9AC0-D6C94E847785}" type="presParOf" srcId="{FE283C53-7FA6-4D15-A073-3123C4B89D72}" destId="{5111DA99-354F-4A74-9D3B-CC2FC74AD342}" srcOrd="5" destOrd="0" presId="urn:microsoft.com/office/officeart/2005/8/layout/vProcess5"/>
    <dgm:cxn modelId="{B73DFB26-8295-4868-B7CA-EC9891965F8B}" type="presParOf" srcId="{FE283C53-7FA6-4D15-A073-3123C4B89D72}" destId="{5810FA73-EF27-469C-AEC7-D3CF5D26A660}" srcOrd="6" destOrd="0" presId="urn:microsoft.com/office/officeart/2005/8/layout/vProcess5"/>
    <dgm:cxn modelId="{C34062FD-3C27-47A8-B653-4A79C6B50325}" type="presParOf" srcId="{FE283C53-7FA6-4D15-A073-3123C4B89D72}" destId="{18C809AF-86BE-493D-B495-089594A5CA2D}" srcOrd="7" destOrd="0" presId="urn:microsoft.com/office/officeart/2005/8/layout/vProcess5"/>
    <dgm:cxn modelId="{7F55D988-E624-45F3-8BEF-8517AD239BE6}" type="presParOf" srcId="{FE283C53-7FA6-4D15-A073-3123C4B89D72}" destId="{2FFF239D-387F-418B-A740-C5A5DDFA64E8}" srcOrd="8" destOrd="0" presId="urn:microsoft.com/office/officeart/2005/8/layout/vProcess5"/>
    <dgm:cxn modelId="{3DFBB722-BCE6-44B6-A3EF-1CDA0611782D}" type="presParOf" srcId="{FE283C53-7FA6-4D15-A073-3123C4B89D72}" destId="{0431358F-7BCA-4A4D-84C4-32932EC7F591}" srcOrd="9" destOrd="0" presId="urn:microsoft.com/office/officeart/2005/8/layout/vProcess5"/>
    <dgm:cxn modelId="{38FDCAAC-E156-4B8B-980D-DB5B149D83F2}" type="presParOf" srcId="{FE283C53-7FA6-4D15-A073-3123C4B89D72}" destId="{AF9E8506-87E1-474B-99B9-D8D60B001506}" srcOrd="10" destOrd="0" presId="urn:microsoft.com/office/officeart/2005/8/layout/vProcess5"/>
    <dgm:cxn modelId="{F4534FE8-267E-4168-9009-69D52F342496}" type="presParOf" srcId="{FE283C53-7FA6-4D15-A073-3123C4B89D72}" destId="{4DE89643-A4B4-4744-A0AF-6D43AC67A1D0}"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0EE08-E32E-44D8-8E72-09BC97C5869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266ACEB-B69A-457D-A831-0A10A8B364A1}">
      <dgm:prSet custT="1"/>
      <dgm:spPr/>
      <dgm:t>
        <a:bodyPr/>
        <a:lstStyle/>
        <a:p>
          <a:pPr>
            <a:buNone/>
          </a:pPr>
          <a:r>
            <a:rPr lang="en-ZA" sz="1500" dirty="0"/>
            <a:t>Inclusion of Professional bodies and designations on the National Qualifications Framework</a:t>
          </a:r>
          <a:endParaRPr lang="en-US" sz="1500" b="1" dirty="0"/>
        </a:p>
      </dgm:t>
    </dgm:pt>
    <dgm:pt modelId="{5B8E8067-2AA3-48FE-81BE-227491F69531}" type="parTrans" cxnId="{4928CE8D-7AB7-4EC1-9BA7-206EFECF407D}">
      <dgm:prSet/>
      <dgm:spPr/>
      <dgm:t>
        <a:bodyPr/>
        <a:lstStyle/>
        <a:p>
          <a:endParaRPr lang="en-US"/>
        </a:p>
      </dgm:t>
    </dgm:pt>
    <dgm:pt modelId="{940480C9-368A-41FF-97D8-FA5C05D64DB2}" type="sibTrans" cxnId="{4928CE8D-7AB7-4EC1-9BA7-206EFECF407D}">
      <dgm:prSet/>
      <dgm:spPr/>
      <dgm:t>
        <a:bodyPr/>
        <a:lstStyle/>
        <a:p>
          <a:endParaRPr lang="en-US"/>
        </a:p>
      </dgm:t>
    </dgm:pt>
    <dgm:pt modelId="{35D99E50-20C7-44E8-9708-A8B167EE529D}">
      <dgm:prSet custT="1"/>
      <dgm:spPr/>
      <dgm:t>
        <a:bodyPr/>
        <a:lstStyle/>
        <a:p>
          <a:pPr>
            <a:buNone/>
          </a:pPr>
          <a:r>
            <a:rPr lang="en-US" sz="1500" dirty="0">
              <a:ea typeface="Times New Roman" panose="02020603050405020304" pitchFamily="18" charset="0"/>
            </a:rPr>
            <a:t>P</a:t>
          </a:r>
          <a:r>
            <a:rPr lang="en-US" sz="1500" dirty="0">
              <a:effectLst/>
              <a:ea typeface="Times New Roman" panose="02020603050405020304" pitchFamily="18" charset="0"/>
            </a:rPr>
            <a:t>romoting</a:t>
          </a:r>
          <a:r>
            <a:rPr lang="en-US" sz="1500" spc="95" dirty="0">
              <a:effectLst/>
              <a:ea typeface="Times New Roman" panose="02020603050405020304" pitchFamily="18" charset="0"/>
            </a:rPr>
            <a:t> </a:t>
          </a:r>
          <a:r>
            <a:rPr lang="en-US" sz="1500" dirty="0">
              <a:effectLst/>
              <a:ea typeface="Times New Roman" panose="02020603050405020304" pitchFamily="18" charset="0"/>
            </a:rPr>
            <a:t>public</a:t>
          </a:r>
          <a:r>
            <a:rPr lang="en-US" sz="1500" spc="110" dirty="0">
              <a:effectLst/>
              <a:ea typeface="Times New Roman" panose="02020603050405020304" pitchFamily="18" charset="0"/>
            </a:rPr>
            <a:t> </a:t>
          </a:r>
          <a:r>
            <a:rPr lang="en-US" sz="1500" dirty="0">
              <a:effectLst/>
              <a:ea typeface="Times New Roman" panose="02020603050405020304" pitchFamily="18" charset="0"/>
            </a:rPr>
            <a:t>understanding</a:t>
          </a:r>
          <a:r>
            <a:rPr lang="en-US" sz="1500" spc="105" dirty="0">
              <a:effectLst/>
              <a:ea typeface="Times New Roman" panose="02020603050405020304" pitchFamily="18" charset="0"/>
            </a:rPr>
            <a:t> </a:t>
          </a:r>
          <a:r>
            <a:rPr lang="en-US" sz="1500" dirty="0">
              <a:effectLst/>
              <a:ea typeface="Times New Roman" panose="02020603050405020304" pitchFamily="18" charset="0"/>
            </a:rPr>
            <a:t>of,</a:t>
          </a:r>
          <a:r>
            <a:rPr lang="en-US" sz="1500" spc="80" dirty="0">
              <a:effectLst/>
              <a:ea typeface="Times New Roman" panose="02020603050405020304" pitchFamily="18" charset="0"/>
            </a:rPr>
            <a:t> </a:t>
          </a:r>
          <a:r>
            <a:rPr lang="en-US" sz="1500" dirty="0">
              <a:effectLst/>
              <a:ea typeface="Times New Roman" panose="02020603050405020304" pitchFamily="18" charset="0"/>
            </a:rPr>
            <a:t>and</a:t>
          </a:r>
          <a:r>
            <a:rPr lang="en-US" sz="1500" spc="110" dirty="0">
              <a:effectLst/>
              <a:ea typeface="Times New Roman" panose="02020603050405020304" pitchFamily="18" charset="0"/>
            </a:rPr>
            <a:t> </a:t>
          </a:r>
          <a:r>
            <a:rPr lang="en-US" sz="1500" dirty="0">
              <a:effectLst/>
              <a:ea typeface="Times New Roman" panose="02020603050405020304" pitchFamily="18" charset="0"/>
            </a:rPr>
            <a:t>trust</a:t>
          </a:r>
          <a:r>
            <a:rPr lang="en-US" sz="1500" spc="115" dirty="0">
              <a:effectLst/>
              <a:ea typeface="Times New Roman" panose="02020603050405020304" pitchFamily="18" charset="0"/>
            </a:rPr>
            <a:t> </a:t>
          </a:r>
          <a:r>
            <a:rPr lang="en-US" sz="1500" dirty="0">
              <a:effectLst/>
              <a:ea typeface="Times New Roman" panose="02020603050405020304" pitchFamily="18" charset="0"/>
            </a:rPr>
            <a:t>in,</a:t>
          </a:r>
          <a:r>
            <a:rPr lang="en-US" sz="1500" spc="115" dirty="0">
              <a:effectLst/>
              <a:ea typeface="Times New Roman" panose="02020603050405020304" pitchFamily="18" charset="0"/>
            </a:rPr>
            <a:t>  qualifications and </a:t>
          </a:r>
          <a:r>
            <a:rPr lang="en-US" sz="1500" dirty="0">
              <a:effectLst/>
              <a:ea typeface="Times New Roman" panose="02020603050405020304" pitchFamily="18" charset="0"/>
            </a:rPr>
            <a:t>professions</a:t>
          </a:r>
          <a:r>
            <a:rPr lang="en-US" sz="1500" spc="115" dirty="0">
              <a:effectLst/>
              <a:ea typeface="Times New Roman" panose="02020603050405020304" pitchFamily="18" charset="0"/>
            </a:rPr>
            <a:t> </a:t>
          </a:r>
          <a:r>
            <a:rPr lang="en-US" sz="1500" dirty="0">
              <a:effectLst/>
              <a:ea typeface="Times New Roman" panose="02020603050405020304" pitchFamily="18" charset="0"/>
            </a:rPr>
            <a:t>through</a:t>
          </a:r>
          <a:r>
            <a:rPr lang="en-US" sz="1500" spc="100" dirty="0">
              <a:effectLst/>
              <a:ea typeface="Times New Roman" panose="02020603050405020304" pitchFamily="18" charset="0"/>
            </a:rPr>
            <a:t> </a:t>
          </a:r>
          <a:r>
            <a:rPr lang="en-US" sz="1500" dirty="0">
              <a:effectLst/>
              <a:ea typeface="Times New Roman" panose="02020603050405020304" pitchFamily="18" charset="0"/>
            </a:rPr>
            <a:t>the</a:t>
          </a:r>
          <a:r>
            <a:rPr lang="en-US" sz="1500" spc="105" dirty="0">
              <a:effectLst/>
              <a:ea typeface="Times New Roman" panose="02020603050405020304" pitchFamily="18" charset="0"/>
            </a:rPr>
            <a:t> </a:t>
          </a:r>
          <a:r>
            <a:rPr lang="en-US" sz="1500" dirty="0">
              <a:effectLst/>
              <a:ea typeface="Times New Roman" panose="02020603050405020304" pitchFamily="18" charset="0"/>
            </a:rPr>
            <a:t>establishment</a:t>
          </a:r>
          <a:r>
            <a:rPr lang="en-US" sz="1500" spc="-285" dirty="0">
              <a:effectLst/>
              <a:ea typeface="Times New Roman" panose="02020603050405020304" pitchFamily="18" charset="0"/>
            </a:rPr>
            <a:t> </a:t>
          </a:r>
          <a:r>
            <a:rPr lang="en-US" sz="1500" dirty="0">
              <a:effectLst/>
              <a:ea typeface="Times New Roman" panose="02020603050405020304" pitchFamily="18" charset="0"/>
            </a:rPr>
            <a:t>of</a:t>
          </a:r>
          <a:r>
            <a:rPr lang="en-US" sz="1500" spc="5" dirty="0">
              <a:effectLst/>
              <a:ea typeface="Times New Roman" panose="02020603050405020304" pitchFamily="18" charset="0"/>
            </a:rPr>
            <a:t> </a:t>
          </a:r>
          <a:r>
            <a:rPr lang="en-US" sz="1500" dirty="0">
              <a:effectLst/>
              <a:ea typeface="Times New Roman" panose="02020603050405020304" pitchFamily="18" charset="0"/>
            </a:rPr>
            <a:t>a</a:t>
          </a:r>
          <a:r>
            <a:rPr lang="en-US" sz="1500" spc="5" dirty="0">
              <a:effectLst/>
              <a:ea typeface="Times New Roman" panose="02020603050405020304" pitchFamily="18" charset="0"/>
            </a:rPr>
            <a:t> </a:t>
          </a:r>
          <a:r>
            <a:rPr lang="en-US" sz="1500" dirty="0">
              <a:effectLst/>
              <a:ea typeface="Times New Roman" panose="02020603050405020304" pitchFamily="18" charset="0"/>
            </a:rPr>
            <a:t>nationally regulated system</a:t>
          </a:r>
          <a:endParaRPr lang="en-US" sz="1500" dirty="0"/>
        </a:p>
      </dgm:t>
    </dgm:pt>
    <dgm:pt modelId="{779A26FB-8193-438F-83F7-863188F44119}" type="parTrans" cxnId="{B258DEF6-1E38-4BF6-999F-AFF83574478F}">
      <dgm:prSet/>
      <dgm:spPr/>
      <dgm:t>
        <a:bodyPr/>
        <a:lstStyle/>
        <a:p>
          <a:endParaRPr lang="en-ZA"/>
        </a:p>
      </dgm:t>
    </dgm:pt>
    <dgm:pt modelId="{F5FE6D9C-C8EF-422D-8240-991C468A18D0}" type="sibTrans" cxnId="{B258DEF6-1E38-4BF6-999F-AFF83574478F}">
      <dgm:prSet/>
      <dgm:spPr/>
      <dgm:t>
        <a:bodyPr/>
        <a:lstStyle/>
        <a:p>
          <a:endParaRPr lang="en-ZA"/>
        </a:p>
      </dgm:t>
    </dgm:pt>
    <dgm:pt modelId="{00E0DBE1-8F87-40FF-AB37-D6C232820934}">
      <dgm:prSet custT="1"/>
      <dgm:spPr/>
      <dgm:t>
        <a:bodyPr/>
        <a:lstStyle/>
        <a:p>
          <a:pPr>
            <a:buNone/>
          </a:pPr>
          <a:r>
            <a:rPr lang="en-ZA" sz="1500" dirty="0"/>
            <a:t>Approximately 21 million learner achievements and 1.2 million designations to the SAQA NLRD </a:t>
          </a:r>
          <a:endParaRPr lang="en-US" sz="1500" b="1" dirty="0"/>
        </a:p>
      </dgm:t>
    </dgm:pt>
    <dgm:pt modelId="{B3F7E52C-15FD-4E92-9B4B-BF763B1FEA1C}" type="parTrans" cxnId="{5FEBA581-23E2-4CF1-B06A-7D646FC9F4EE}">
      <dgm:prSet/>
      <dgm:spPr/>
      <dgm:t>
        <a:bodyPr/>
        <a:lstStyle/>
        <a:p>
          <a:endParaRPr lang="en-ZA"/>
        </a:p>
      </dgm:t>
    </dgm:pt>
    <dgm:pt modelId="{83193228-4BA7-451F-896D-DAE010DD6DF8}" type="sibTrans" cxnId="{5FEBA581-23E2-4CF1-B06A-7D646FC9F4EE}">
      <dgm:prSet/>
      <dgm:spPr/>
      <dgm:t>
        <a:bodyPr/>
        <a:lstStyle/>
        <a:p>
          <a:endParaRPr lang="en-ZA"/>
        </a:p>
      </dgm:t>
    </dgm:pt>
    <dgm:pt modelId="{4DBABAE5-BB4C-462E-B286-94B8B5B3EC1F}">
      <dgm:prSet custT="1"/>
      <dgm:spPr/>
      <dgm:t>
        <a:bodyPr/>
        <a:lstStyle/>
        <a:p>
          <a:pPr>
            <a:buNone/>
          </a:pPr>
          <a:r>
            <a:rPr lang="en-ZA" sz="1500" dirty="0"/>
            <a:t>National regulation including criteria for transformation, access and continuous professional development</a:t>
          </a:r>
          <a:endParaRPr lang="en-US" sz="1500" b="1" dirty="0"/>
        </a:p>
      </dgm:t>
    </dgm:pt>
    <dgm:pt modelId="{BF9A75E3-D897-4136-BF65-D188972D9130}" type="parTrans" cxnId="{4B0BF9DD-AB3F-4897-A5FD-83BEE44C4004}">
      <dgm:prSet/>
      <dgm:spPr/>
      <dgm:t>
        <a:bodyPr/>
        <a:lstStyle/>
        <a:p>
          <a:endParaRPr lang="en-ZA"/>
        </a:p>
      </dgm:t>
    </dgm:pt>
    <dgm:pt modelId="{CF5C3155-561E-43D5-AFBD-7D73C4B715F7}" type="sibTrans" cxnId="{4B0BF9DD-AB3F-4897-A5FD-83BEE44C4004}">
      <dgm:prSet/>
      <dgm:spPr/>
      <dgm:t>
        <a:bodyPr/>
        <a:lstStyle/>
        <a:p>
          <a:endParaRPr lang="en-ZA"/>
        </a:p>
      </dgm:t>
    </dgm:pt>
    <dgm:pt modelId="{A4A35342-8C0C-483B-B533-70EEDC6DBD91}" type="pres">
      <dgm:prSet presAssocID="{DE10EE08-E32E-44D8-8E72-09BC97C58691}" presName="linear" presStyleCnt="0">
        <dgm:presLayoutVars>
          <dgm:dir/>
          <dgm:animLvl val="lvl"/>
          <dgm:resizeHandles val="exact"/>
        </dgm:presLayoutVars>
      </dgm:prSet>
      <dgm:spPr/>
    </dgm:pt>
    <dgm:pt modelId="{4F666390-D159-4B58-9321-B2A40E3F8D92}" type="pres">
      <dgm:prSet presAssocID="{A266ACEB-B69A-457D-A831-0A10A8B364A1}" presName="parentLin" presStyleCnt="0"/>
      <dgm:spPr/>
    </dgm:pt>
    <dgm:pt modelId="{A477F7F3-8599-403F-BF45-F589705790D9}" type="pres">
      <dgm:prSet presAssocID="{A266ACEB-B69A-457D-A831-0A10A8B364A1}" presName="parentLeftMargin" presStyleLbl="node1" presStyleIdx="0" presStyleCnt="4"/>
      <dgm:spPr/>
    </dgm:pt>
    <dgm:pt modelId="{0F32E7B1-DDCB-42B7-9B6B-C680C24E1AD4}" type="pres">
      <dgm:prSet presAssocID="{A266ACEB-B69A-457D-A831-0A10A8B364A1}" presName="parentText" presStyleLbl="node1" presStyleIdx="0" presStyleCnt="4">
        <dgm:presLayoutVars>
          <dgm:chMax val="0"/>
          <dgm:bulletEnabled val="1"/>
        </dgm:presLayoutVars>
      </dgm:prSet>
      <dgm:spPr/>
    </dgm:pt>
    <dgm:pt modelId="{3E0371DA-C283-4385-B86B-5419C2D5F29C}" type="pres">
      <dgm:prSet presAssocID="{A266ACEB-B69A-457D-A831-0A10A8B364A1}" presName="negativeSpace" presStyleCnt="0"/>
      <dgm:spPr/>
    </dgm:pt>
    <dgm:pt modelId="{2338A190-01CA-45BD-B1F0-2C79535F7685}" type="pres">
      <dgm:prSet presAssocID="{A266ACEB-B69A-457D-A831-0A10A8B364A1}" presName="childText" presStyleLbl="conFgAcc1" presStyleIdx="0" presStyleCnt="4">
        <dgm:presLayoutVars>
          <dgm:bulletEnabled val="1"/>
        </dgm:presLayoutVars>
      </dgm:prSet>
      <dgm:spPr/>
    </dgm:pt>
    <dgm:pt modelId="{5B87D5B8-CE34-4A63-A6B9-800E93F3E3EA}" type="pres">
      <dgm:prSet presAssocID="{940480C9-368A-41FF-97D8-FA5C05D64DB2}" presName="spaceBetweenRectangles" presStyleCnt="0"/>
      <dgm:spPr/>
    </dgm:pt>
    <dgm:pt modelId="{0D55F7B0-5BF7-4A11-B589-FD77FB89E846}" type="pres">
      <dgm:prSet presAssocID="{4DBABAE5-BB4C-462E-B286-94B8B5B3EC1F}" presName="parentLin" presStyleCnt="0"/>
      <dgm:spPr/>
    </dgm:pt>
    <dgm:pt modelId="{72C0F995-89C7-412C-B88E-1AC28A0830C1}" type="pres">
      <dgm:prSet presAssocID="{4DBABAE5-BB4C-462E-B286-94B8B5B3EC1F}" presName="parentLeftMargin" presStyleLbl="node1" presStyleIdx="0" presStyleCnt="4"/>
      <dgm:spPr/>
    </dgm:pt>
    <dgm:pt modelId="{96D403BD-95BC-4DE8-B6AB-59D5B91CA375}" type="pres">
      <dgm:prSet presAssocID="{4DBABAE5-BB4C-462E-B286-94B8B5B3EC1F}" presName="parentText" presStyleLbl="node1" presStyleIdx="1" presStyleCnt="4">
        <dgm:presLayoutVars>
          <dgm:chMax val="0"/>
          <dgm:bulletEnabled val="1"/>
        </dgm:presLayoutVars>
      </dgm:prSet>
      <dgm:spPr/>
    </dgm:pt>
    <dgm:pt modelId="{5A57E1C6-68FA-4408-ABAF-77C6338A696C}" type="pres">
      <dgm:prSet presAssocID="{4DBABAE5-BB4C-462E-B286-94B8B5B3EC1F}" presName="negativeSpace" presStyleCnt="0"/>
      <dgm:spPr/>
    </dgm:pt>
    <dgm:pt modelId="{C9927A77-6852-48CE-9AF2-211341939017}" type="pres">
      <dgm:prSet presAssocID="{4DBABAE5-BB4C-462E-B286-94B8B5B3EC1F}" presName="childText" presStyleLbl="conFgAcc1" presStyleIdx="1" presStyleCnt="4">
        <dgm:presLayoutVars>
          <dgm:bulletEnabled val="1"/>
        </dgm:presLayoutVars>
      </dgm:prSet>
      <dgm:spPr/>
    </dgm:pt>
    <dgm:pt modelId="{6767AEAA-A150-46D5-A25D-B95F22646B3B}" type="pres">
      <dgm:prSet presAssocID="{CF5C3155-561E-43D5-AFBD-7D73C4B715F7}" presName="spaceBetweenRectangles" presStyleCnt="0"/>
      <dgm:spPr/>
    </dgm:pt>
    <dgm:pt modelId="{A39D79D0-4586-4CF9-A8CB-8491192A73F5}" type="pres">
      <dgm:prSet presAssocID="{00E0DBE1-8F87-40FF-AB37-D6C232820934}" presName="parentLin" presStyleCnt="0"/>
      <dgm:spPr/>
    </dgm:pt>
    <dgm:pt modelId="{0728DD1F-D3C4-49D8-B220-8C7F98061D42}" type="pres">
      <dgm:prSet presAssocID="{00E0DBE1-8F87-40FF-AB37-D6C232820934}" presName="parentLeftMargin" presStyleLbl="node1" presStyleIdx="1" presStyleCnt="4"/>
      <dgm:spPr/>
    </dgm:pt>
    <dgm:pt modelId="{35F8D182-E9D4-4026-BEC2-9C8CC7E2B733}" type="pres">
      <dgm:prSet presAssocID="{00E0DBE1-8F87-40FF-AB37-D6C232820934}" presName="parentText" presStyleLbl="node1" presStyleIdx="2" presStyleCnt="4">
        <dgm:presLayoutVars>
          <dgm:chMax val="0"/>
          <dgm:bulletEnabled val="1"/>
        </dgm:presLayoutVars>
      </dgm:prSet>
      <dgm:spPr/>
    </dgm:pt>
    <dgm:pt modelId="{F146792B-0FF1-49B2-8B0E-5EB9AA83B636}" type="pres">
      <dgm:prSet presAssocID="{00E0DBE1-8F87-40FF-AB37-D6C232820934}" presName="negativeSpace" presStyleCnt="0"/>
      <dgm:spPr/>
    </dgm:pt>
    <dgm:pt modelId="{E7559D02-8CB7-430C-A613-28AC501C1B69}" type="pres">
      <dgm:prSet presAssocID="{00E0DBE1-8F87-40FF-AB37-D6C232820934}" presName="childText" presStyleLbl="conFgAcc1" presStyleIdx="2" presStyleCnt="4">
        <dgm:presLayoutVars>
          <dgm:bulletEnabled val="1"/>
        </dgm:presLayoutVars>
      </dgm:prSet>
      <dgm:spPr/>
    </dgm:pt>
    <dgm:pt modelId="{2FB23BF5-E82D-49CB-B2A0-2398308A67DA}" type="pres">
      <dgm:prSet presAssocID="{83193228-4BA7-451F-896D-DAE010DD6DF8}" presName="spaceBetweenRectangles" presStyleCnt="0"/>
      <dgm:spPr/>
    </dgm:pt>
    <dgm:pt modelId="{6A160E7C-1AF0-4EC2-B07E-06A18DCC7802}" type="pres">
      <dgm:prSet presAssocID="{35D99E50-20C7-44E8-9708-A8B167EE529D}" presName="parentLin" presStyleCnt="0"/>
      <dgm:spPr/>
    </dgm:pt>
    <dgm:pt modelId="{291B44C0-4712-4380-8FB9-2E050A699FC2}" type="pres">
      <dgm:prSet presAssocID="{35D99E50-20C7-44E8-9708-A8B167EE529D}" presName="parentLeftMargin" presStyleLbl="node1" presStyleIdx="2" presStyleCnt="4"/>
      <dgm:spPr/>
    </dgm:pt>
    <dgm:pt modelId="{104F578D-C752-4637-B803-5AA3443D4A7E}" type="pres">
      <dgm:prSet presAssocID="{35D99E50-20C7-44E8-9708-A8B167EE529D}" presName="parentText" presStyleLbl="node1" presStyleIdx="3" presStyleCnt="4" custScaleX="100000" custScaleY="117662">
        <dgm:presLayoutVars>
          <dgm:chMax val="0"/>
          <dgm:bulletEnabled val="1"/>
        </dgm:presLayoutVars>
      </dgm:prSet>
      <dgm:spPr/>
    </dgm:pt>
    <dgm:pt modelId="{1D7D2B8B-17A5-4712-A6C7-86581F285124}" type="pres">
      <dgm:prSet presAssocID="{35D99E50-20C7-44E8-9708-A8B167EE529D}" presName="negativeSpace" presStyleCnt="0"/>
      <dgm:spPr/>
    </dgm:pt>
    <dgm:pt modelId="{E4EDF29D-BA4C-413B-ADB1-B2364EC0339B}" type="pres">
      <dgm:prSet presAssocID="{35D99E50-20C7-44E8-9708-A8B167EE529D}" presName="childText" presStyleLbl="conFgAcc1" presStyleIdx="3" presStyleCnt="4">
        <dgm:presLayoutVars>
          <dgm:bulletEnabled val="1"/>
        </dgm:presLayoutVars>
      </dgm:prSet>
      <dgm:spPr/>
    </dgm:pt>
  </dgm:ptLst>
  <dgm:cxnLst>
    <dgm:cxn modelId="{DFAAA82C-1B35-4C19-B448-482572586996}" type="presOf" srcId="{4DBABAE5-BB4C-462E-B286-94B8B5B3EC1F}" destId="{96D403BD-95BC-4DE8-B6AB-59D5B91CA375}" srcOrd="1" destOrd="0" presId="urn:microsoft.com/office/officeart/2005/8/layout/list1"/>
    <dgm:cxn modelId="{E757A83A-8333-4BFE-B973-E43C0F2BEEBE}" type="presOf" srcId="{35D99E50-20C7-44E8-9708-A8B167EE529D}" destId="{104F578D-C752-4637-B803-5AA3443D4A7E}" srcOrd="1" destOrd="0" presId="urn:microsoft.com/office/officeart/2005/8/layout/list1"/>
    <dgm:cxn modelId="{5689E364-3275-4E14-8DCE-751DB0BD409F}" type="presOf" srcId="{A266ACEB-B69A-457D-A831-0A10A8B364A1}" destId="{0F32E7B1-DDCB-42B7-9B6B-C680C24E1AD4}" srcOrd="1" destOrd="0" presId="urn:microsoft.com/office/officeart/2005/8/layout/list1"/>
    <dgm:cxn modelId="{62A87F4D-7F3B-4CB0-8DB5-0A16BA445E1C}" type="presOf" srcId="{A266ACEB-B69A-457D-A831-0A10A8B364A1}" destId="{A477F7F3-8599-403F-BF45-F589705790D9}" srcOrd="0" destOrd="0" presId="urn:microsoft.com/office/officeart/2005/8/layout/list1"/>
    <dgm:cxn modelId="{EEFC9F77-8A8D-4498-AECB-C3466A2DA782}" type="presOf" srcId="{00E0DBE1-8F87-40FF-AB37-D6C232820934}" destId="{0728DD1F-D3C4-49D8-B220-8C7F98061D42}" srcOrd="0" destOrd="0" presId="urn:microsoft.com/office/officeart/2005/8/layout/list1"/>
    <dgm:cxn modelId="{5FEBA581-23E2-4CF1-B06A-7D646FC9F4EE}" srcId="{DE10EE08-E32E-44D8-8E72-09BC97C58691}" destId="{00E0DBE1-8F87-40FF-AB37-D6C232820934}" srcOrd="2" destOrd="0" parTransId="{B3F7E52C-15FD-4E92-9B4B-BF763B1FEA1C}" sibTransId="{83193228-4BA7-451F-896D-DAE010DD6DF8}"/>
    <dgm:cxn modelId="{3AFD8383-97E4-49BE-82CC-4F38609B91D5}" type="presOf" srcId="{DE10EE08-E32E-44D8-8E72-09BC97C58691}" destId="{A4A35342-8C0C-483B-B533-70EEDC6DBD91}" srcOrd="0" destOrd="0" presId="urn:microsoft.com/office/officeart/2005/8/layout/list1"/>
    <dgm:cxn modelId="{4928CE8D-7AB7-4EC1-9BA7-206EFECF407D}" srcId="{DE10EE08-E32E-44D8-8E72-09BC97C58691}" destId="{A266ACEB-B69A-457D-A831-0A10A8B364A1}" srcOrd="0" destOrd="0" parTransId="{5B8E8067-2AA3-48FE-81BE-227491F69531}" sibTransId="{940480C9-368A-41FF-97D8-FA5C05D64DB2}"/>
    <dgm:cxn modelId="{4B0BF9DD-AB3F-4897-A5FD-83BEE44C4004}" srcId="{DE10EE08-E32E-44D8-8E72-09BC97C58691}" destId="{4DBABAE5-BB4C-462E-B286-94B8B5B3EC1F}" srcOrd="1" destOrd="0" parTransId="{BF9A75E3-D897-4136-BF65-D188972D9130}" sibTransId="{CF5C3155-561E-43D5-AFBD-7D73C4B715F7}"/>
    <dgm:cxn modelId="{ACE231DE-2240-4759-8A2C-7F7AF7AA5B36}" type="presOf" srcId="{4DBABAE5-BB4C-462E-B286-94B8B5B3EC1F}" destId="{72C0F995-89C7-412C-B88E-1AC28A0830C1}" srcOrd="0" destOrd="0" presId="urn:microsoft.com/office/officeart/2005/8/layout/list1"/>
    <dgm:cxn modelId="{BAF442F0-E5A8-41D1-9040-CA260D62F2C8}" type="presOf" srcId="{35D99E50-20C7-44E8-9708-A8B167EE529D}" destId="{291B44C0-4712-4380-8FB9-2E050A699FC2}" srcOrd="0" destOrd="0" presId="urn:microsoft.com/office/officeart/2005/8/layout/list1"/>
    <dgm:cxn modelId="{508D69F5-CD5F-47C0-9371-421B8069E224}" type="presOf" srcId="{00E0DBE1-8F87-40FF-AB37-D6C232820934}" destId="{35F8D182-E9D4-4026-BEC2-9C8CC7E2B733}" srcOrd="1" destOrd="0" presId="urn:microsoft.com/office/officeart/2005/8/layout/list1"/>
    <dgm:cxn modelId="{B258DEF6-1E38-4BF6-999F-AFF83574478F}" srcId="{DE10EE08-E32E-44D8-8E72-09BC97C58691}" destId="{35D99E50-20C7-44E8-9708-A8B167EE529D}" srcOrd="3" destOrd="0" parTransId="{779A26FB-8193-438F-83F7-863188F44119}" sibTransId="{F5FE6D9C-C8EF-422D-8240-991C468A18D0}"/>
    <dgm:cxn modelId="{4E727C08-822D-4BF9-8C50-1DD9945D1217}" type="presParOf" srcId="{A4A35342-8C0C-483B-B533-70EEDC6DBD91}" destId="{4F666390-D159-4B58-9321-B2A40E3F8D92}" srcOrd="0" destOrd="0" presId="urn:microsoft.com/office/officeart/2005/8/layout/list1"/>
    <dgm:cxn modelId="{D2DEDD62-B74C-4E2E-B62B-13F2BE9A92F6}" type="presParOf" srcId="{4F666390-D159-4B58-9321-B2A40E3F8D92}" destId="{A477F7F3-8599-403F-BF45-F589705790D9}" srcOrd="0" destOrd="0" presId="urn:microsoft.com/office/officeart/2005/8/layout/list1"/>
    <dgm:cxn modelId="{1278A74E-DB58-411B-89F4-E53A1D267114}" type="presParOf" srcId="{4F666390-D159-4B58-9321-B2A40E3F8D92}" destId="{0F32E7B1-DDCB-42B7-9B6B-C680C24E1AD4}" srcOrd="1" destOrd="0" presId="urn:microsoft.com/office/officeart/2005/8/layout/list1"/>
    <dgm:cxn modelId="{C5286A15-A31E-4607-B793-2A4C123562A0}" type="presParOf" srcId="{A4A35342-8C0C-483B-B533-70EEDC6DBD91}" destId="{3E0371DA-C283-4385-B86B-5419C2D5F29C}" srcOrd="1" destOrd="0" presId="urn:microsoft.com/office/officeart/2005/8/layout/list1"/>
    <dgm:cxn modelId="{ABC89F14-0707-4BA5-AD2F-8338B2F685AE}" type="presParOf" srcId="{A4A35342-8C0C-483B-B533-70EEDC6DBD91}" destId="{2338A190-01CA-45BD-B1F0-2C79535F7685}" srcOrd="2" destOrd="0" presId="urn:microsoft.com/office/officeart/2005/8/layout/list1"/>
    <dgm:cxn modelId="{4C31027F-23B4-4E99-919D-E1507A8A1F30}" type="presParOf" srcId="{A4A35342-8C0C-483B-B533-70EEDC6DBD91}" destId="{5B87D5B8-CE34-4A63-A6B9-800E93F3E3EA}" srcOrd="3" destOrd="0" presId="urn:microsoft.com/office/officeart/2005/8/layout/list1"/>
    <dgm:cxn modelId="{C4D69163-6F46-489B-BD1E-AD1E097DD14C}" type="presParOf" srcId="{A4A35342-8C0C-483B-B533-70EEDC6DBD91}" destId="{0D55F7B0-5BF7-4A11-B589-FD77FB89E846}" srcOrd="4" destOrd="0" presId="urn:microsoft.com/office/officeart/2005/8/layout/list1"/>
    <dgm:cxn modelId="{7A34CFD7-ED94-4459-8912-27F607754F7E}" type="presParOf" srcId="{0D55F7B0-5BF7-4A11-B589-FD77FB89E846}" destId="{72C0F995-89C7-412C-B88E-1AC28A0830C1}" srcOrd="0" destOrd="0" presId="urn:microsoft.com/office/officeart/2005/8/layout/list1"/>
    <dgm:cxn modelId="{B4E4AE84-4FC9-43FC-BC2A-F092DC301465}" type="presParOf" srcId="{0D55F7B0-5BF7-4A11-B589-FD77FB89E846}" destId="{96D403BD-95BC-4DE8-B6AB-59D5B91CA375}" srcOrd="1" destOrd="0" presId="urn:microsoft.com/office/officeart/2005/8/layout/list1"/>
    <dgm:cxn modelId="{02E3ADE2-7959-4083-85D0-C818610D6B42}" type="presParOf" srcId="{A4A35342-8C0C-483B-B533-70EEDC6DBD91}" destId="{5A57E1C6-68FA-4408-ABAF-77C6338A696C}" srcOrd="5" destOrd="0" presId="urn:microsoft.com/office/officeart/2005/8/layout/list1"/>
    <dgm:cxn modelId="{B7FFDE6A-1022-4975-A0C1-8FC427D9E442}" type="presParOf" srcId="{A4A35342-8C0C-483B-B533-70EEDC6DBD91}" destId="{C9927A77-6852-48CE-9AF2-211341939017}" srcOrd="6" destOrd="0" presId="urn:microsoft.com/office/officeart/2005/8/layout/list1"/>
    <dgm:cxn modelId="{E58E5C46-42C4-4915-B8DD-36363884222B}" type="presParOf" srcId="{A4A35342-8C0C-483B-B533-70EEDC6DBD91}" destId="{6767AEAA-A150-46D5-A25D-B95F22646B3B}" srcOrd="7" destOrd="0" presId="urn:microsoft.com/office/officeart/2005/8/layout/list1"/>
    <dgm:cxn modelId="{3462A52D-A0BE-45B5-AF61-566C6B6B6189}" type="presParOf" srcId="{A4A35342-8C0C-483B-B533-70EEDC6DBD91}" destId="{A39D79D0-4586-4CF9-A8CB-8491192A73F5}" srcOrd="8" destOrd="0" presId="urn:microsoft.com/office/officeart/2005/8/layout/list1"/>
    <dgm:cxn modelId="{2FF0A774-E38F-4DD9-87EA-7CA3A477D44C}" type="presParOf" srcId="{A39D79D0-4586-4CF9-A8CB-8491192A73F5}" destId="{0728DD1F-D3C4-49D8-B220-8C7F98061D42}" srcOrd="0" destOrd="0" presId="urn:microsoft.com/office/officeart/2005/8/layout/list1"/>
    <dgm:cxn modelId="{747597B7-1897-420C-802C-DA6EE1E74C38}" type="presParOf" srcId="{A39D79D0-4586-4CF9-A8CB-8491192A73F5}" destId="{35F8D182-E9D4-4026-BEC2-9C8CC7E2B733}" srcOrd="1" destOrd="0" presId="urn:microsoft.com/office/officeart/2005/8/layout/list1"/>
    <dgm:cxn modelId="{0C598ABA-3EB2-4FF5-B023-6112E27D0752}" type="presParOf" srcId="{A4A35342-8C0C-483B-B533-70EEDC6DBD91}" destId="{F146792B-0FF1-49B2-8B0E-5EB9AA83B636}" srcOrd="9" destOrd="0" presId="urn:microsoft.com/office/officeart/2005/8/layout/list1"/>
    <dgm:cxn modelId="{70A1EEA5-0FB1-46BC-B9C6-5A34D50BFECA}" type="presParOf" srcId="{A4A35342-8C0C-483B-B533-70EEDC6DBD91}" destId="{E7559D02-8CB7-430C-A613-28AC501C1B69}" srcOrd="10" destOrd="0" presId="urn:microsoft.com/office/officeart/2005/8/layout/list1"/>
    <dgm:cxn modelId="{7EDEDEDC-2114-4549-A985-1899208ECDE5}" type="presParOf" srcId="{A4A35342-8C0C-483B-B533-70EEDC6DBD91}" destId="{2FB23BF5-E82D-49CB-B2A0-2398308A67DA}" srcOrd="11" destOrd="0" presId="urn:microsoft.com/office/officeart/2005/8/layout/list1"/>
    <dgm:cxn modelId="{EA54F03B-5E67-48D5-A75D-9FDF6F3C2A49}" type="presParOf" srcId="{A4A35342-8C0C-483B-B533-70EEDC6DBD91}" destId="{6A160E7C-1AF0-4EC2-B07E-06A18DCC7802}" srcOrd="12" destOrd="0" presId="urn:microsoft.com/office/officeart/2005/8/layout/list1"/>
    <dgm:cxn modelId="{26FD0B94-730E-41E5-8BC1-1291A4F78DB9}" type="presParOf" srcId="{6A160E7C-1AF0-4EC2-B07E-06A18DCC7802}" destId="{291B44C0-4712-4380-8FB9-2E050A699FC2}" srcOrd="0" destOrd="0" presId="urn:microsoft.com/office/officeart/2005/8/layout/list1"/>
    <dgm:cxn modelId="{A60F9DFA-3DAB-4501-B81A-4438806FE364}" type="presParOf" srcId="{6A160E7C-1AF0-4EC2-B07E-06A18DCC7802}" destId="{104F578D-C752-4637-B803-5AA3443D4A7E}" srcOrd="1" destOrd="0" presId="urn:microsoft.com/office/officeart/2005/8/layout/list1"/>
    <dgm:cxn modelId="{5870CF65-725E-4A7B-8ABE-42D9C5EF8069}" type="presParOf" srcId="{A4A35342-8C0C-483B-B533-70EEDC6DBD91}" destId="{1D7D2B8B-17A5-4712-A6C7-86581F285124}" srcOrd="13" destOrd="0" presId="urn:microsoft.com/office/officeart/2005/8/layout/list1"/>
    <dgm:cxn modelId="{BC446F9C-0C5F-4932-A848-DB89C8EC4606}" type="presParOf" srcId="{A4A35342-8C0C-483B-B533-70EEDC6DBD91}" destId="{E4EDF29D-BA4C-413B-ADB1-B2364EC0339B}" srcOrd="14"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A3E04-D537-46EA-87E6-5B8536DC5A7E}"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US"/>
        </a:p>
      </dgm:t>
    </dgm:pt>
    <dgm:pt modelId="{450F8016-D022-46C3-8465-20E53A358227}">
      <dgm:prSet/>
      <dgm:spPr/>
      <dgm:t>
        <a:bodyPr/>
        <a:lstStyle/>
        <a:p>
          <a:r>
            <a:rPr lang="en-ZA" dirty="0"/>
            <a:t>Lack of value proposition</a:t>
          </a:r>
          <a:endParaRPr lang="en-US" dirty="0"/>
        </a:p>
      </dgm:t>
    </dgm:pt>
    <dgm:pt modelId="{7AB7C61B-C024-4469-90A3-4DBC5CDCFC28}" type="parTrans" cxnId="{F3993302-B77D-43D8-8080-30DF9F0DB9C3}">
      <dgm:prSet/>
      <dgm:spPr/>
      <dgm:t>
        <a:bodyPr/>
        <a:lstStyle/>
        <a:p>
          <a:endParaRPr lang="en-US"/>
        </a:p>
      </dgm:t>
    </dgm:pt>
    <dgm:pt modelId="{D3D510B2-E5FD-427F-B2F3-250A45D7415B}" type="sibTrans" cxnId="{F3993302-B77D-43D8-8080-30DF9F0DB9C3}">
      <dgm:prSet/>
      <dgm:spPr/>
      <dgm:t>
        <a:bodyPr/>
        <a:lstStyle/>
        <a:p>
          <a:endParaRPr lang="en-US"/>
        </a:p>
      </dgm:t>
    </dgm:pt>
    <dgm:pt modelId="{261DB9A2-8E12-4324-BE1A-2237ED6A0CCF}">
      <dgm:prSet/>
      <dgm:spPr/>
      <dgm:t>
        <a:bodyPr/>
        <a:lstStyle/>
        <a:p>
          <a:r>
            <a:rPr lang="en-ZA" dirty="0"/>
            <a:t>‘Adjudication’ of legal issues from members</a:t>
          </a:r>
          <a:endParaRPr lang="en-US" dirty="0"/>
        </a:p>
      </dgm:t>
    </dgm:pt>
    <dgm:pt modelId="{A1CC44F7-8FA3-43A1-978A-5610E562F11D}" type="parTrans" cxnId="{84AB67D3-93B5-42D9-A70A-A659BD493076}">
      <dgm:prSet/>
      <dgm:spPr/>
      <dgm:t>
        <a:bodyPr/>
        <a:lstStyle/>
        <a:p>
          <a:endParaRPr lang="en-US"/>
        </a:p>
      </dgm:t>
    </dgm:pt>
    <dgm:pt modelId="{B0BFA822-F34B-4B6E-9AE1-E6D6968E92D5}" type="sibTrans" cxnId="{84AB67D3-93B5-42D9-A70A-A659BD493076}">
      <dgm:prSet/>
      <dgm:spPr/>
      <dgm:t>
        <a:bodyPr/>
        <a:lstStyle/>
        <a:p>
          <a:endParaRPr lang="en-US"/>
        </a:p>
      </dgm:t>
    </dgm:pt>
    <dgm:pt modelId="{580DBBD2-680C-4CED-BBD6-B2FEF77A5AE2}">
      <dgm:prSet/>
      <dgm:spPr/>
      <dgm:t>
        <a:bodyPr/>
        <a:lstStyle/>
        <a:p>
          <a:r>
            <a:rPr lang="en-ZA" dirty="0"/>
            <a:t>Lack of sufficient resources </a:t>
          </a:r>
          <a:endParaRPr lang="en-US" dirty="0"/>
        </a:p>
      </dgm:t>
    </dgm:pt>
    <dgm:pt modelId="{5E8127A8-F864-42CC-BED3-6DE895F44653}" type="parTrans" cxnId="{1A552601-ABEC-412F-8C8E-FD3AE983C2D5}">
      <dgm:prSet/>
      <dgm:spPr/>
      <dgm:t>
        <a:bodyPr/>
        <a:lstStyle/>
        <a:p>
          <a:endParaRPr lang="en-US"/>
        </a:p>
      </dgm:t>
    </dgm:pt>
    <dgm:pt modelId="{DC66E3B6-3AB2-424D-B8B7-AC51FCD3174C}" type="sibTrans" cxnId="{1A552601-ABEC-412F-8C8E-FD3AE983C2D5}">
      <dgm:prSet/>
      <dgm:spPr/>
      <dgm:t>
        <a:bodyPr/>
        <a:lstStyle/>
        <a:p>
          <a:endParaRPr lang="en-US"/>
        </a:p>
      </dgm:t>
    </dgm:pt>
    <dgm:pt modelId="{0B8BE6E7-7A6E-49B7-B344-2351C55E61B8}">
      <dgm:prSet/>
      <dgm:spPr/>
      <dgm:t>
        <a:bodyPr/>
        <a:lstStyle/>
        <a:p>
          <a:r>
            <a:rPr lang="en-ZA" dirty="0"/>
            <a:t>The intention was for access, redress and transformation (</a:t>
          </a:r>
          <a:r>
            <a:rPr lang="en-ZA" dirty="0" err="1"/>
            <a:t>ie</a:t>
          </a:r>
          <a:r>
            <a:rPr lang="en-ZA" dirty="0"/>
            <a:t>. For the purpose of the NQF), but has been reduced to checking governance, financials etc, much like an accreditation function – our tool is not appropriate for the task</a:t>
          </a:r>
          <a:endParaRPr lang="en-US" dirty="0"/>
        </a:p>
      </dgm:t>
    </dgm:pt>
    <dgm:pt modelId="{65F830D0-04FB-4D41-9E9F-5B24A3702755}" type="parTrans" cxnId="{D43D7348-3F5D-456E-8C04-68693AB348CA}">
      <dgm:prSet/>
      <dgm:spPr/>
      <dgm:t>
        <a:bodyPr/>
        <a:lstStyle/>
        <a:p>
          <a:endParaRPr lang="en-US"/>
        </a:p>
      </dgm:t>
    </dgm:pt>
    <dgm:pt modelId="{98C4347F-F4AD-43ED-A9B5-29743A3BC447}" type="sibTrans" cxnId="{D43D7348-3F5D-456E-8C04-68693AB348CA}">
      <dgm:prSet/>
      <dgm:spPr/>
      <dgm:t>
        <a:bodyPr/>
        <a:lstStyle/>
        <a:p>
          <a:endParaRPr lang="en-US"/>
        </a:p>
      </dgm:t>
    </dgm:pt>
    <dgm:pt modelId="{B1B12482-4997-4E55-8F0A-3ABFCE19D765}">
      <dgm:prSet/>
      <dgm:spPr/>
      <dgm:t>
        <a:bodyPr/>
        <a:lstStyle/>
        <a:p>
          <a:r>
            <a:rPr lang="en-ZA" dirty="0"/>
            <a:t>Overlapping legislation and unclear roles and responsibilities</a:t>
          </a:r>
          <a:endParaRPr lang="en-US" dirty="0"/>
        </a:p>
      </dgm:t>
    </dgm:pt>
    <dgm:pt modelId="{09B83F49-1500-444E-A672-505752929B7E}" type="parTrans" cxnId="{423F73E5-6015-4B79-8D3A-B7F8D9DD8F87}">
      <dgm:prSet/>
      <dgm:spPr/>
      <dgm:t>
        <a:bodyPr/>
        <a:lstStyle/>
        <a:p>
          <a:endParaRPr lang="en-GB"/>
        </a:p>
      </dgm:t>
    </dgm:pt>
    <dgm:pt modelId="{E2518F49-F376-4275-BD80-53E16190C525}" type="sibTrans" cxnId="{423F73E5-6015-4B79-8D3A-B7F8D9DD8F87}">
      <dgm:prSet/>
      <dgm:spPr/>
      <dgm:t>
        <a:bodyPr/>
        <a:lstStyle/>
        <a:p>
          <a:endParaRPr lang="en-GB"/>
        </a:p>
      </dgm:t>
    </dgm:pt>
    <dgm:pt modelId="{FBC8655B-F62B-44B8-8D13-007811A672B6}" type="pres">
      <dgm:prSet presAssocID="{F04A3E04-D537-46EA-87E6-5B8536DC5A7E}" presName="outerComposite" presStyleCnt="0">
        <dgm:presLayoutVars>
          <dgm:chMax val="5"/>
          <dgm:dir/>
          <dgm:resizeHandles val="exact"/>
        </dgm:presLayoutVars>
      </dgm:prSet>
      <dgm:spPr/>
    </dgm:pt>
    <dgm:pt modelId="{A0564E65-684B-457D-B0C4-CC25D8A1A22D}" type="pres">
      <dgm:prSet presAssocID="{F04A3E04-D537-46EA-87E6-5B8536DC5A7E}" presName="dummyMaxCanvas" presStyleCnt="0">
        <dgm:presLayoutVars/>
      </dgm:prSet>
      <dgm:spPr/>
    </dgm:pt>
    <dgm:pt modelId="{203AA714-7694-423F-A44E-C61A89912C5F}" type="pres">
      <dgm:prSet presAssocID="{F04A3E04-D537-46EA-87E6-5B8536DC5A7E}" presName="FiveNodes_1" presStyleLbl="node1" presStyleIdx="0" presStyleCnt="5">
        <dgm:presLayoutVars>
          <dgm:bulletEnabled val="1"/>
        </dgm:presLayoutVars>
      </dgm:prSet>
      <dgm:spPr/>
    </dgm:pt>
    <dgm:pt modelId="{94D70CE6-1C36-44FB-9AE7-5AE7810D7CB2}" type="pres">
      <dgm:prSet presAssocID="{F04A3E04-D537-46EA-87E6-5B8536DC5A7E}" presName="FiveNodes_2" presStyleLbl="node1" presStyleIdx="1" presStyleCnt="5">
        <dgm:presLayoutVars>
          <dgm:bulletEnabled val="1"/>
        </dgm:presLayoutVars>
      </dgm:prSet>
      <dgm:spPr/>
    </dgm:pt>
    <dgm:pt modelId="{040A9B12-1099-4E53-AD8B-4FFCF6742013}" type="pres">
      <dgm:prSet presAssocID="{F04A3E04-D537-46EA-87E6-5B8536DC5A7E}" presName="FiveNodes_3" presStyleLbl="node1" presStyleIdx="2" presStyleCnt="5">
        <dgm:presLayoutVars>
          <dgm:bulletEnabled val="1"/>
        </dgm:presLayoutVars>
      </dgm:prSet>
      <dgm:spPr/>
    </dgm:pt>
    <dgm:pt modelId="{2DF6CFD5-EE9E-4511-8FED-26D6A839EF38}" type="pres">
      <dgm:prSet presAssocID="{F04A3E04-D537-46EA-87E6-5B8536DC5A7E}" presName="FiveNodes_4" presStyleLbl="node1" presStyleIdx="3" presStyleCnt="5">
        <dgm:presLayoutVars>
          <dgm:bulletEnabled val="1"/>
        </dgm:presLayoutVars>
      </dgm:prSet>
      <dgm:spPr/>
    </dgm:pt>
    <dgm:pt modelId="{F5EA520C-E893-483C-8C69-64EC8D9B3BD2}" type="pres">
      <dgm:prSet presAssocID="{F04A3E04-D537-46EA-87E6-5B8536DC5A7E}" presName="FiveNodes_5" presStyleLbl="node1" presStyleIdx="4" presStyleCnt="5">
        <dgm:presLayoutVars>
          <dgm:bulletEnabled val="1"/>
        </dgm:presLayoutVars>
      </dgm:prSet>
      <dgm:spPr/>
    </dgm:pt>
    <dgm:pt modelId="{CDEC38FB-6CC2-4DF9-BE97-36072835BDF8}" type="pres">
      <dgm:prSet presAssocID="{F04A3E04-D537-46EA-87E6-5B8536DC5A7E}" presName="FiveConn_1-2" presStyleLbl="fgAccFollowNode1" presStyleIdx="0" presStyleCnt="4">
        <dgm:presLayoutVars>
          <dgm:bulletEnabled val="1"/>
        </dgm:presLayoutVars>
      </dgm:prSet>
      <dgm:spPr/>
    </dgm:pt>
    <dgm:pt modelId="{B61CEE69-160E-419C-AFAD-080CB08CECD0}" type="pres">
      <dgm:prSet presAssocID="{F04A3E04-D537-46EA-87E6-5B8536DC5A7E}" presName="FiveConn_2-3" presStyleLbl="fgAccFollowNode1" presStyleIdx="1" presStyleCnt="4">
        <dgm:presLayoutVars>
          <dgm:bulletEnabled val="1"/>
        </dgm:presLayoutVars>
      </dgm:prSet>
      <dgm:spPr/>
    </dgm:pt>
    <dgm:pt modelId="{AEF65BA1-D3E2-488A-B094-16E4448B5A95}" type="pres">
      <dgm:prSet presAssocID="{F04A3E04-D537-46EA-87E6-5B8536DC5A7E}" presName="FiveConn_3-4" presStyleLbl="fgAccFollowNode1" presStyleIdx="2" presStyleCnt="4">
        <dgm:presLayoutVars>
          <dgm:bulletEnabled val="1"/>
        </dgm:presLayoutVars>
      </dgm:prSet>
      <dgm:spPr/>
    </dgm:pt>
    <dgm:pt modelId="{18D89493-775F-49CA-A83D-729E1AA6ADC0}" type="pres">
      <dgm:prSet presAssocID="{F04A3E04-D537-46EA-87E6-5B8536DC5A7E}" presName="FiveConn_4-5" presStyleLbl="fgAccFollowNode1" presStyleIdx="3" presStyleCnt="4">
        <dgm:presLayoutVars>
          <dgm:bulletEnabled val="1"/>
        </dgm:presLayoutVars>
      </dgm:prSet>
      <dgm:spPr/>
    </dgm:pt>
    <dgm:pt modelId="{A89E5EA1-5EF9-4FB1-8F28-EE9E750BDC4E}" type="pres">
      <dgm:prSet presAssocID="{F04A3E04-D537-46EA-87E6-5B8536DC5A7E}" presName="FiveNodes_1_text" presStyleLbl="node1" presStyleIdx="4" presStyleCnt="5">
        <dgm:presLayoutVars>
          <dgm:bulletEnabled val="1"/>
        </dgm:presLayoutVars>
      </dgm:prSet>
      <dgm:spPr/>
    </dgm:pt>
    <dgm:pt modelId="{0564D57A-8A05-49DD-8E42-7257A0D9D831}" type="pres">
      <dgm:prSet presAssocID="{F04A3E04-D537-46EA-87E6-5B8536DC5A7E}" presName="FiveNodes_2_text" presStyleLbl="node1" presStyleIdx="4" presStyleCnt="5">
        <dgm:presLayoutVars>
          <dgm:bulletEnabled val="1"/>
        </dgm:presLayoutVars>
      </dgm:prSet>
      <dgm:spPr/>
    </dgm:pt>
    <dgm:pt modelId="{CA4942FA-019F-4080-8E1E-A168902D5468}" type="pres">
      <dgm:prSet presAssocID="{F04A3E04-D537-46EA-87E6-5B8536DC5A7E}" presName="FiveNodes_3_text" presStyleLbl="node1" presStyleIdx="4" presStyleCnt="5">
        <dgm:presLayoutVars>
          <dgm:bulletEnabled val="1"/>
        </dgm:presLayoutVars>
      </dgm:prSet>
      <dgm:spPr/>
    </dgm:pt>
    <dgm:pt modelId="{9AA59635-ECA4-4B6D-A56B-2532876702B0}" type="pres">
      <dgm:prSet presAssocID="{F04A3E04-D537-46EA-87E6-5B8536DC5A7E}" presName="FiveNodes_4_text" presStyleLbl="node1" presStyleIdx="4" presStyleCnt="5">
        <dgm:presLayoutVars>
          <dgm:bulletEnabled val="1"/>
        </dgm:presLayoutVars>
      </dgm:prSet>
      <dgm:spPr/>
    </dgm:pt>
    <dgm:pt modelId="{816D4611-B309-4257-B9E3-54AC5719E72A}" type="pres">
      <dgm:prSet presAssocID="{F04A3E04-D537-46EA-87E6-5B8536DC5A7E}" presName="FiveNodes_5_text" presStyleLbl="node1" presStyleIdx="4" presStyleCnt="5">
        <dgm:presLayoutVars>
          <dgm:bulletEnabled val="1"/>
        </dgm:presLayoutVars>
      </dgm:prSet>
      <dgm:spPr/>
    </dgm:pt>
  </dgm:ptLst>
  <dgm:cxnLst>
    <dgm:cxn modelId="{1A552601-ABEC-412F-8C8E-FD3AE983C2D5}" srcId="{F04A3E04-D537-46EA-87E6-5B8536DC5A7E}" destId="{580DBBD2-680C-4CED-BBD6-B2FEF77A5AE2}" srcOrd="3" destOrd="0" parTransId="{5E8127A8-F864-42CC-BED3-6DE895F44653}" sibTransId="{DC66E3B6-3AB2-424D-B8B7-AC51FCD3174C}"/>
    <dgm:cxn modelId="{F3993302-B77D-43D8-8080-30DF9F0DB9C3}" srcId="{F04A3E04-D537-46EA-87E6-5B8536DC5A7E}" destId="{450F8016-D022-46C3-8465-20E53A358227}" srcOrd="0" destOrd="0" parTransId="{7AB7C61B-C024-4469-90A3-4DBC5CDCFC28}" sibTransId="{D3D510B2-E5FD-427F-B2F3-250A45D7415B}"/>
    <dgm:cxn modelId="{C33BEA0F-AF99-4FB8-97AB-D4E234B332CF}" type="presOf" srcId="{E2518F49-F376-4275-BD80-53E16190C525}" destId="{B61CEE69-160E-419C-AFAD-080CB08CECD0}" srcOrd="0" destOrd="0" presId="urn:microsoft.com/office/officeart/2005/8/layout/vProcess5"/>
    <dgm:cxn modelId="{8F968020-23EA-4ED6-B672-AA4DD2BECD95}" type="presOf" srcId="{580DBBD2-680C-4CED-BBD6-B2FEF77A5AE2}" destId="{9AA59635-ECA4-4B6D-A56B-2532876702B0}" srcOrd="1" destOrd="0" presId="urn:microsoft.com/office/officeart/2005/8/layout/vProcess5"/>
    <dgm:cxn modelId="{4F552B2D-1EBE-4932-886F-0441417557F5}" type="presOf" srcId="{F04A3E04-D537-46EA-87E6-5B8536DC5A7E}" destId="{FBC8655B-F62B-44B8-8D13-007811A672B6}" srcOrd="0" destOrd="0" presId="urn:microsoft.com/office/officeart/2005/8/layout/vProcess5"/>
    <dgm:cxn modelId="{3494C340-FE4D-4445-AE90-8DF2B4C8F416}" type="presOf" srcId="{D3D510B2-E5FD-427F-B2F3-250A45D7415B}" destId="{CDEC38FB-6CC2-4DF9-BE97-36072835BDF8}" srcOrd="0" destOrd="0" presId="urn:microsoft.com/office/officeart/2005/8/layout/vProcess5"/>
    <dgm:cxn modelId="{7757A65F-AF06-42A1-B9E8-E3E3FDF7570F}" type="presOf" srcId="{580DBBD2-680C-4CED-BBD6-B2FEF77A5AE2}" destId="{2DF6CFD5-EE9E-4511-8FED-26D6A839EF38}" srcOrd="0" destOrd="0" presId="urn:microsoft.com/office/officeart/2005/8/layout/vProcess5"/>
    <dgm:cxn modelId="{0D3F5D61-180A-4F21-9B7C-05DA4BEA4487}" type="presOf" srcId="{B1B12482-4997-4E55-8F0A-3ABFCE19D765}" destId="{0564D57A-8A05-49DD-8E42-7257A0D9D831}" srcOrd="1" destOrd="0" presId="urn:microsoft.com/office/officeart/2005/8/layout/vProcess5"/>
    <dgm:cxn modelId="{3E555C66-35EE-4DBD-8F84-B7AC3954D6B8}" type="presOf" srcId="{B1B12482-4997-4E55-8F0A-3ABFCE19D765}" destId="{94D70CE6-1C36-44FB-9AE7-5AE7810D7CB2}" srcOrd="0" destOrd="0" presId="urn:microsoft.com/office/officeart/2005/8/layout/vProcess5"/>
    <dgm:cxn modelId="{E5C4E067-E5D7-48E8-B6A6-D7837C3FC1B9}" type="presOf" srcId="{261DB9A2-8E12-4324-BE1A-2237ED6A0CCF}" destId="{CA4942FA-019F-4080-8E1E-A168902D5468}" srcOrd="1" destOrd="0" presId="urn:microsoft.com/office/officeart/2005/8/layout/vProcess5"/>
    <dgm:cxn modelId="{D43D7348-3F5D-456E-8C04-68693AB348CA}" srcId="{F04A3E04-D537-46EA-87E6-5B8536DC5A7E}" destId="{0B8BE6E7-7A6E-49B7-B344-2351C55E61B8}" srcOrd="4" destOrd="0" parTransId="{65F830D0-04FB-4D41-9E9F-5B24A3702755}" sibTransId="{98C4347F-F4AD-43ED-A9B5-29743A3BC447}"/>
    <dgm:cxn modelId="{F866AF52-A143-4F02-BF1F-BAD5AD5B8BE6}" type="presOf" srcId="{DC66E3B6-3AB2-424D-B8B7-AC51FCD3174C}" destId="{18D89493-775F-49CA-A83D-729E1AA6ADC0}" srcOrd="0" destOrd="0" presId="urn:microsoft.com/office/officeart/2005/8/layout/vProcess5"/>
    <dgm:cxn modelId="{74420F73-EFB8-481C-BD77-B83453272566}" type="presOf" srcId="{450F8016-D022-46C3-8465-20E53A358227}" destId="{A89E5EA1-5EF9-4FB1-8F28-EE9E750BDC4E}" srcOrd="1" destOrd="0" presId="urn:microsoft.com/office/officeart/2005/8/layout/vProcess5"/>
    <dgm:cxn modelId="{80A1977B-2AE7-4BCF-AC6B-EE35131D5D01}" type="presOf" srcId="{0B8BE6E7-7A6E-49B7-B344-2351C55E61B8}" destId="{F5EA520C-E893-483C-8C69-64EC8D9B3BD2}" srcOrd="0" destOrd="0" presId="urn:microsoft.com/office/officeart/2005/8/layout/vProcess5"/>
    <dgm:cxn modelId="{7481B77C-4A9D-43A4-B068-B32A56EBF617}" type="presOf" srcId="{B0BFA822-F34B-4B6E-9AE1-E6D6968E92D5}" destId="{AEF65BA1-D3E2-488A-B094-16E4448B5A95}" srcOrd="0" destOrd="0" presId="urn:microsoft.com/office/officeart/2005/8/layout/vProcess5"/>
    <dgm:cxn modelId="{9A01DC7D-CBDE-4F75-AE15-D3B1185FD743}" type="presOf" srcId="{261DB9A2-8E12-4324-BE1A-2237ED6A0CCF}" destId="{040A9B12-1099-4E53-AD8B-4FFCF6742013}" srcOrd="0" destOrd="0" presId="urn:microsoft.com/office/officeart/2005/8/layout/vProcess5"/>
    <dgm:cxn modelId="{A15B2AC9-EB7B-446E-97E7-B076A14A447B}" type="presOf" srcId="{0B8BE6E7-7A6E-49B7-B344-2351C55E61B8}" destId="{816D4611-B309-4257-B9E3-54AC5719E72A}" srcOrd="1" destOrd="0" presId="urn:microsoft.com/office/officeart/2005/8/layout/vProcess5"/>
    <dgm:cxn modelId="{84AB67D3-93B5-42D9-A70A-A659BD493076}" srcId="{F04A3E04-D537-46EA-87E6-5B8536DC5A7E}" destId="{261DB9A2-8E12-4324-BE1A-2237ED6A0CCF}" srcOrd="2" destOrd="0" parTransId="{A1CC44F7-8FA3-43A1-978A-5610E562F11D}" sibTransId="{B0BFA822-F34B-4B6E-9AE1-E6D6968E92D5}"/>
    <dgm:cxn modelId="{F8B913E0-D582-410D-A2AF-3DC6E9593098}" type="presOf" srcId="{450F8016-D022-46C3-8465-20E53A358227}" destId="{203AA714-7694-423F-A44E-C61A89912C5F}" srcOrd="0" destOrd="0" presId="urn:microsoft.com/office/officeart/2005/8/layout/vProcess5"/>
    <dgm:cxn modelId="{423F73E5-6015-4B79-8D3A-B7F8D9DD8F87}" srcId="{F04A3E04-D537-46EA-87E6-5B8536DC5A7E}" destId="{B1B12482-4997-4E55-8F0A-3ABFCE19D765}" srcOrd="1" destOrd="0" parTransId="{09B83F49-1500-444E-A672-505752929B7E}" sibTransId="{E2518F49-F376-4275-BD80-53E16190C525}"/>
    <dgm:cxn modelId="{592DB605-32B7-4D2E-B07B-5364476D314F}" type="presParOf" srcId="{FBC8655B-F62B-44B8-8D13-007811A672B6}" destId="{A0564E65-684B-457D-B0C4-CC25D8A1A22D}" srcOrd="0" destOrd="0" presId="urn:microsoft.com/office/officeart/2005/8/layout/vProcess5"/>
    <dgm:cxn modelId="{17ADB51A-656B-4AB1-AEC6-829FA957AE4E}" type="presParOf" srcId="{FBC8655B-F62B-44B8-8D13-007811A672B6}" destId="{203AA714-7694-423F-A44E-C61A89912C5F}" srcOrd="1" destOrd="0" presId="urn:microsoft.com/office/officeart/2005/8/layout/vProcess5"/>
    <dgm:cxn modelId="{1F2CE8C7-9C9F-46F5-AD8D-7BA00FE6A0DF}" type="presParOf" srcId="{FBC8655B-F62B-44B8-8D13-007811A672B6}" destId="{94D70CE6-1C36-44FB-9AE7-5AE7810D7CB2}" srcOrd="2" destOrd="0" presId="urn:microsoft.com/office/officeart/2005/8/layout/vProcess5"/>
    <dgm:cxn modelId="{ECE2B466-8C2D-4860-842E-BF829C2EAE56}" type="presParOf" srcId="{FBC8655B-F62B-44B8-8D13-007811A672B6}" destId="{040A9B12-1099-4E53-AD8B-4FFCF6742013}" srcOrd="3" destOrd="0" presId="urn:microsoft.com/office/officeart/2005/8/layout/vProcess5"/>
    <dgm:cxn modelId="{00D1C74E-5D8A-4902-BEC4-84ED358776D4}" type="presParOf" srcId="{FBC8655B-F62B-44B8-8D13-007811A672B6}" destId="{2DF6CFD5-EE9E-4511-8FED-26D6A839EF38}" srcOrd="4" destOrd="0" presId="urn:microsoft.com/office/officeart/2005/8/layout/vProcess5"/>
    <dgm:cxn modelId="{AB6AD43D-64AE-443D-B165-2C24AC1CECCB}" type="presParOf" srcId="{FBC8655B-F62B-44B8-8D13-007811A672B6}" destId="{F5EA520C-E893-483C-8C69-64EC8D9B3BD2}" srcOrd="5" destOrd="0" presId="urn:microsoft.com/office/officeart/2005/8/layout/vProcess5"/>
    <dgm:cxn modelId="{872391F2-7B94-45A0-8E40-0576ED142AB1}" type="presParOf" srcId="{FBC8655B-F62B-44B8-8D13-007811A672B6}" destId="{CDEC38FB-6CC2-4DF9-BE97-36072835BDF8}" srcOrd="6" destOrd="0" presId="urn:microsoft.com/office/officeart/2005/8/layout/vProcess5"/>
    <dgm:cxn modelId="{7B0674F8-2888-4FE8-8E96-D69995A13802}" type="presParOf" srcId="{FBC8655B-F62B-44B8-8D13-007811A672B6}" destId="{B61CEE69-160E-419C-AFAD-080CB08CECD0}" srcOrd="7" destOrd="0" presId="urn:microsoft.com/office/officeart/2005/8/layout/vProcess5"/>
    <dgm:cxn modelId="{EA8B1CA8-C7B5-427E-89F7-67A397CFDD19}" type="presParOf" srcId="{FBC8655B-F62B-44B8-8D13-007811A672B6}" destId="{AEF65BA1-D3E2-488A-B094-16E4448B5A95}" srcOrd="8" destOrd="0" presId="urn:microsoft.com/office/officeart/2005/8/layout/vProcess5"/>
    <dgm:cxn modelId="{27E63739-A873-4431-BE72-9EE14F04D040}" type="presParOf" srcId="{FBC8655B-F62B-44B8-8D13-007811A672B6}" destId="{18D89493-775F-49CA-A83D-729E1AA6ADC0}" srcOrd="9" destOrd="0" presId="urn:microsoft.com/office/officeart/2005/8/layout/vProcess5"/>
    <dgm:cxn modelId="{EC787859-3F21-4AA7-AB69-D2F9E1E7F36F}" type="presParOf" srcId="{FBC8655B-F62B-44B8-8D13-007811A672B6}" destId="{A89E5EA1-5EF9-4FB1-8F28-EE9E750BDC4E}" srcOrd="10" destOrd="0" presId="urn:microsoft.com/office/officeart/2005/8/layout/vProcess5"/>
    <dgm:cxn modelId="{8E176D08-96AB-47F2-90FF-9DC9BB2802E0}" type="presParOf" srcId="{FBC8655B-F62B-44B8-8D13-007811A672B6}" destId="{0564D57A-8A05-49DD-8E42-7257A0D9D831}" srcOrd="11" destOrd="0" presId="urn:microsoft.com/office/officeart/2005/8/layout/vProcess5"/>
    <dgm:cxn modelId="{77A95DB1-81A1-4ADE-BDE3-ADD2D53A7694}" type="presParOf" srcId="{FBC8655B-F62B-44B8-8D13-007811A672B6}" destId="{CA4942FA-019F-4080-8E1E-A168902D5468}" srcOrd="12" destOrd="0" presId="urn:microsoft.com/office/officeart/2005/8/layout/vProcess5"/>
    <dgm:cxn modelId="{202A8C1D-BFA8-41E9-9863-0254B3B9C2BC}" type="presParOf" srcId="{FBC8655B-F62B-44B8-8D13-007811A672B6}" destId="{9AA59635-ECA4-4B6D-A56B-2532876702B0}" srcOrd="13" destOrd="0" presId="urn:microsoft.com/office/officeart/2005/8/layout/vProcess5"/>
    <dgm:cxn modelId="{03C1D82C-3FA7-41C8-9B3B-6070A3FFFBED}" type="presParOf" srcId="{FBC8655B-F62B-44B8-8D13-007811A672B6}" destId="{816D4611-B309-4257-B9E3-54AC5719E72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A3E04-D537-46EA-87E6-5B8536DC5A7E}"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US"/>
        </a:p>
      </dgm:t>
    </dgm:pt>
    <dgm:pt modelId="{FBC8655B-F62B-44B8-8D13-007811A672B6}" type="pres">
      <dgm:prSet presAssocID="{F04A3E04-D537-46EA-87E6-5B8536DC5A7E}" presName="outerComposite" presStyleCnt="0">
        <dgm:presLayoutVars>
          <dgm:chMax val="5"/>
          <dgm:dir/>
          <dgm:resizeHandles val="exact"/>
        </dgm:presLayoutVars>
      </dgm:prSet>
      <dgm:spPr/>
    </dgm:pt>
    <dgm:pt modelId="{A0564E65-684B-457D-B0C4-CC25D8A1A22D}" type="pres">
      <dgm:prSet presAssocID="{F04A3E04-D537-46EA-87E6-5B8536DC5A7E}" presName="dummyMaxCanvas" presStyleCnt="0">
        <dgm:presLayoutVars/>
      </dgm:prSet>
      <dgm:spPr/>
    </dgm:pt>
  </dgm:ptLst>
  <dgm:cxnLst>
    <dgm:cxn modelId="{4F552B2D-1EBE-4932-886F-0441417557F5}" type="presOf" srcId="{F04A3E04-D537-46EA-87E6-5B8536DC5A7E}" destId="{FBC8655B-F62B-44B8-8D13-007811A672B6}" srcOrd="0" destOrd="0" presId="urn:microsoft.com/office/officeart/2005/8/layout/vProcess5"/>
    <dgm:cxn modelId="{592DB605-32B7-4D2E-B07B-5364476D314F}" type="presParOf" srcId="{FBC8655B-F62B-44B8-8D13-007811A672B6}" destId="{A0564E65-684B-457D-B0C4-CC25D8A1A22D}"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037E6E-B108-444D-A715-2B6283D627D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56B7D2F6-DEBE-4475-8BF8-B6081F6C15B0}">
      <dgm:prSet/>
      <dgm:spPr/>
      <dgm:t>
        <a:bodyPr/>
        <a:lstStyle/>
        <a:p>
          <a:pPr>
            <a:buFont typeface="+mj-lt"/>
            <a:buAutoNum type="arabicPeriod"/>
          </a:pPr>
          <a:r>
            <a:rPr lang="en-US" dirty="0">
              <a:latin typeface="Grandview Display" panose="020B0502040204020203" pitchFamily="34" charset="0"/>
            </a:rPr>
            <a:t>Unpacking models – accreditation, recognition, voluntary associations, combined assurance, international body localized model (to what end and what purpose?) and identifying gaps in Professional Bodies (emerging professions)</a:t>
          </a:r>
        </a:p>
      </dgm:t>
    </dgm:pt>
    <dgm:pt modelId="{2A1A6E6F-50C6-48C7-A486-EE1A70DF6A7E}" type="parTrans" cxnId="{203E587A-B6A6-4DA2-A353-451C4F440B7F}">
      <dgm:prSet/>
      <dgm:spPr/>
      <dgm:t>
        <a:bodyPr/>
        <a:lstStyle/>
        <a:p>
          <a:endParaRPr lang="en-US"/>
        </a:p>
      </dgm:t>
    </dgm:pt>
    <dgm:pt modelId="{18DD3C0B-CFFE-4259-9D55-C89D6D5EDE7B}" type="sibTrans" cxnId="{203E587A-B6A6-4DA2-A353-451C4F440B7F}">
      <dgm:prSet/>
      <dgm:spPr/>
      <dgm:t>
        <a:bodyPr/>
        <a:lstStyle/>
        <a:p>
          <a:endParaRPr lang="en-US"/>
        </a:p>
      </dgm:t>
    </dgm:pt>
    <dgm:pt modelId="{99856EC1-69FE-4F8B-8AAB-FA62AA639F8E}">
      <dgm:prSet/>
      <dgm:spPr/>
      <dgm:t>
        <a:bodyPr/>
        <a:lstStyle/>
        <a:p>
          <a:r>
            <a:rPr lang="en-US" dirty="0">
              <a:latin typeface="Grandview Display" panose="020B0502040204020203" pitchFamily="34" charset="0"/>
            </a:rPr>
            <a:t>Value proposition for differentiated stakeholders</a:t>
          </a:r>
        </a:p>
      </dgm:t>
    </dgm:pt>
    <dgm:pt modelId="{52B589D5-C036-4A90-A181-38926E3BDF37}" type="parTrans" cxnId="{4E6C6D13-7CAD-4EB2-A43A-8108CC692B89}">
      <dgm:prSet/>
      <dgm:spPr/>
      <dgm:t>
        <a:bodyPr/>
        <a:lstStyle/>
        <a:p>
          <a:endParaRPr lang="en-US"/>
        </a:p>
      </dgm:t>
    </dgm:pt>
    <dgm:pt modelId="{6C77F017-DFAF-4A19-AD9C-3902A42FD8B2}" type="sibTrans" cxnId="{4E6C6D13-7CAD-4EB2-A43A-8108CC692B89}">
      <dgm:prSet/>
      <dgm:spPr/>
      <dgm:t>
        <a:bodyPr/>
        <a:lstStyle/>
        <a:p>
          <a:endParaRPr lang="en-US"/>
        </a:p>
      </dgm:t>
    </dgm:pt>
    <dgm:pt modelId="{6F3E0928-8E89-43C1-A359-17BD62B6785C}" type="pres">
      <dgm:prSet presAssocID="{F4037E6E-B108-444D-A715-2B6283D627D0}" presName="linear" presStyleCnt="0">
        <dgm:presLayoutVars>
          <dgm:animLvl val="lvl"/>
          <dgm:resizeHandles val="exact"/>
        </dgm:presLayoutVars>
      </dgm:prSet>
      <dgm:spPr/>
    </dgm:pt>
    <dgm:pt modelId="{81046E6E-3A8B-4703-AE82-A5856D8E4694}" type="pres">
      <dgm:prSet presAssocID="{56B7D2F6-DEBE-4475-8BF8-B6081F6C15B0}" presName="parentText" presStyleLbl="node1" presStyleIdx="0" presStyleCnt="2">
        <dgm:presLayoutVars>
          <dgm:chMax val="0"/>
          <dgm:bulletEnabled val="1"/>
        </dgm:presLayoutVars>
      </dgm:prSet>
      <dgm:spPr/>
    </dgm:pt>
    <dgm:pt modelId="{81D0B494-0E93-499F-B55E-8C312C93E77E}" type="pres">
      <dgm:prSet presAssocID="{18DD3C0B-CFFE-4259-9D55-C89D6D5EDE7B}" presName="spacer" presStyleCnt="0"/>
      <dgm:spPr/>
    </dgm:pt>
    <dgm:pt modelId="{FA30C751-4690-43E3-90ED-FC174FD8BB83}" type="pres">
      <dgm:prSet presAssocID="{99856EC1-69FE-4F8B-8AAB-FA62AA639F8E}" presName="parentText" presStyleLbl="node1" presStyleIdx="1" presStyleCnt="2" custLinFactNeighborX="107" custLinFactNeighborY="70668">
        <dgm:presLayoutVars>
          <dgm:chMax val="0"/>
          <dgm:bulletEnabled val="1"/>
        </dgm:presLayoutVars>
      </dgm:prSet>
      <dgm:spPr/>
    </dgm:pt>
  </dgm:ptLst>
  <dgm:cxnLst>
    <dgm:cxn modelId="{4E6C6D13-7CAD-4EB2-A43A-8108CC692B89}" srcId="{F4037E6E-B108-444D-A715-2B6283D627D0}" destId="{99856EC1-69FE-4F8B-8AAB-FA62AA639F8E}" srcOrd="1" destOrd="0" parTransId="{52B589D5-C036-4A90-A181-38926E3BDF37}" sibTransId="{6C77F017-DFAF-4A19-AD9C-3902A42FD8B2}"/>
    <dgm:cxn modelId="{203E587A-B6A6-4DA2-A353-451C4F440B7F}" srcId="{F4037E6E-B108-444D-A715-2B6283D627D0}" destId="{56B7D2F6-DEBE-4475-8BF8-B6081F6C15B0}" srcOrd="0" destOrd="0" parTransId="{2A1A6E6F-50C6-48C7-A486-EE1A70DF6A7E}" sibTransId="{18DD3C0B-CFFE-4259-9D55-C89D6D5EDE7B}"/>
    <dgm:cxn modelId="{F23F0884-0B09-468F-91E9-90C4023F6314}" type="presOf" srcId="{56B7D2F6-DEBE-4475-8BF8-B6081F6C15B0}" destId="{81046E6E-3A8B-4703-AE82-A5856D8E4694}" srcOrd="0" destOrd="0" presId="urn:microsoft.com/office/officeart/2005/8/layout/vList2"/>
    <dgm:cxn modelId="{4C8D15C2-FD45-469E-91CB-0AF3491C70CC}" type="presOf" srcId="{99856EC1-69FE-4F8B-8AAB-FA62AA639F8E}" destId="{FA30C751-4690-43E3-90ED-FC174FD8BB83}" srcOrd="0" destOrd="0" presId="urn:microsoft.com/office/officeart/2005/8/layout/vList2"/>
    <dgm:cxn modelId="{0BDFDCEC-82DA-4F0F-BF48-AFBC16947BCE}" type="presOf" srcId="{F4037E6E-B108-444D-A715-2B6283D627D0}" destId="{6F3E0928-8E89-43C1-A359-17BD62B6785C}" srcOrd="0" destOrd="0" presId="urn:microsoft.com/office/officeart/2005/8/layout/vList2"/>
    <dgm:cxn modelId="{23612CF5-749A-4899-8C48-83E258703A5B}" type="presParOf" srcId="{6F3E0928-8E89-43C1-A359-17BD62B6785C}" destId="{81046E6E-3A8B-4703-AE82-A5856D8E4694}" srcOrd="0" destOrd="0" presId="urn:microsoft.com/office/officeart/2005/8/layout/vList2"/>
    <dgm:cxn modelId="{71F67F67-5C1D-4DCE-A455-2E82BFB81EC1}" type="presParOf" srcId="{6F3E0928-8E89-43C1-A359-17BD62B6785C}" destId="{81D0B494-0E93-499F-B55E-8C312C93E77E}" srcOrd="1" destOrd="0" presId="urn:microsoft.com/office/officeart/2005/8/layout/vList2"/>
    <dgm:cxn modelId="{415D7063-756E-406A-B828-95E7EFC21AEF}" type="presParOf" srcId="{6F3E0928-8E89-43C1-A359-17BD62B6785C}" destId="{FA30C751-4690-43E3-90ED-FC174FD8BB8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037E6E-B108-444D-A715-2B6283D627D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F3E0928-8E89-43C1-A359-17BD62B6785C}" type="pres">
      <dgm:prSet presAssocID="{F4037E6E-B108-444D-A715-2B6283D627D0}" presName="linear" presStyleCnt="0">
        <dgm:presLayoutVars>
          <dgm:animLvl val="lvl"/>
          <dgm:resizeHandles val="exact"/>
        </dgm:presLayoutVars>
      </dgm:prSet>
      <dgm:spPr/>
    </dgm:pt>
  </dgm:ptLst>
  <dgm:cxnLst>
    <dgm:cxn modelId="{0BDFDCEC-82DA-4F0F-BF48-AFBC16947BCE}" type="presOf" srcId="{F4037E6E-B108-444D-A715-2B6283D627D0}" destId="{6F3E0928-8E89-43C1-A359-17BD62B6785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38352E-F306-4FDB-A1D2-9CA68A0D80A6}" type="doc">
      <dgm:prSet loTypeId="urn:microsoft.com/office/officeart/2011/layout/CircleProcess" loCatId="process" qsTypeId="urn:microsoft.com/office/officeart/2005/8/quickstyle/3d3" qsCatId="3D" csTypeId="urn:microsoft.com/office/officeart/2005/8/colors/accent1_2" csCatId="accent1" phldr="1"/>
      <dgm:spPr/>
      <dgm:t>
        <a:bodyPr/>
        <a:lstStyle/>
        <a:p>
          <a:endParaRPr lang="en-US"/>
        </a:p>
      </dgm:t>
    </dgm:pt>
    <dgm:pt modelId="{48CF62EF-5A3D-45B9-9209-58BBDC99E01F}">
      <dgm:prSet phldrT="[Text]"/>
      <dgm:spPr/>
      <dgm:t>
        <a:bodyPr/>
        <a:lstStyle/>
        <a:p>
          <a:r>
            <a:rPr lang="en-US" dirty="0"/>
            <a:t>May</a:t>
          </a:r>
        </a:p>
        <a:p>
          <a:r>
            <a:rPr lang="en-US" dirty="0"/>
            <a:t>2023</a:t>
          </a:r>
        </a:p>
      </dgm:t>
    </dgm:pt>
    <dgm:pt modelId="{5F5A0939-EEBB-4CDB-A04D-96B7424F6168}" type="parTrans" cxnId="{CE07DE30-7C6C-414A-A065-3A40543EAFB2}">
      <dgm:prSet/>
      <dgm:spPr/>
      <dgm:t>
        <a:bodyPr/>
        <a:lstStyle/>
        <a:p>
          <a:endParaRPr lang="en-US"/>
        </a:p>
      </dgm:t>
    </dgm:pt>
    <dgm:pt modelId="{1B462213-A5D7-41C6-99C3-0600F2A459AB}" type="sibTrans" cxnId="{CE07DE30-7C6C-414A-A065-3A40543EAFB2}">
      <dgm:prSet/>
      <dgm:spPr/>
      <dgm:t>
        <a:bodyPr/>
        <a:lstStyle/>
        <a:p>
          <a:endParaRPr lang="en-US"/>
        </a:p>
      </dgm:t>
    </dgm:pt>
    <dgm:pt modelId="{7EC14FBE-E330-40D5-BB37-E4F8C34C73EF}">
      <dgm:prSet phldrT="[Text]"/>
      <dgm:spPr/>
      <dgm:t>
        <a:bodyPr/>
        <a:lstStyle/>
        <a:p>
          <a:pPr algn="ctr"/>
          <a:r>
            <a:rPr lang="en-US" dirty="0"/>
            <a:t>July -December</a:t>
          </a:r>
        </a:p>
        <a:p>
          <a:pPr algn="ctr"/>
          <a:r>
            <a:rPr lang="en-US" dirty="0"/>
            <a:t>   2023	</a:t>
          </a:r>
        </a:p>
      </dgm:t>
    </dgm:pt>
    <dgm:pt modelId="{5DE28AF9-02B3-4D55-B653-680024CC82F7}" type="parTrans" cxnId="{5A0DC86F-210A-4C8E-B25E-E9C89B8069F3}">
      <dgm:prSet/>
      <dgm:spPr/>
      <dgm:t>
        <a:bodyPr/>
        <a:lstStyle/>
        <a:p>
          <a:endParaRPr lang="en-US"/>
        </a:p>
      </dgm:t>
    </dgm:pt>
    <dgm:pt modelId="{3161016E-B71E-486B-9838-D13FA3521D75}" type="sibTrans" cxnId="{5A0DC86F-210A-4C8E-B25E-E9C89B8069F3}">
      <dgm:prSet/>
      <dgm:spPr/>
      <dgm:t>
        <a:bodyPr/>
        <a:lstStyle/>
        <a:p>
          <a:endParaRPr lang="en-US"/>
        </a:p>
      </dgm:t>
    </dgm:pt>
    <dgm:pt modelId="{A0907845-A25D-4BA6-9C4D-89DBA6C066C6}">
      <dgm:prSet phldrT="[Text]"/>
      <dgm:spPr/>
      <dgm:t>
        <a:bodyPr/>
        <a:lstStyle/>
        <a:p>
          <a:r>
            <a:rPr lang="en-US" dirty="0"/>
            <a:t>February – March  2024</a:t>
          </a:r>
        </a:p>
      </dgm:t>
    </dgm:pt>
    <dgm:pt modelId="{90ECFC7F-341D-45E3-BC48-33E4CC61042F}" type="parTrans" cxnId="{E483BF37-0D0C-43F4-A9A0-5C7B1E9F6EB8}">
      <dgm:prSet/>
      <dgm:spPr/>
      <dgm:t>
        <a:bodyPr/>
        <a:lstStyle/>
        <a:p>
          <a:endParaRPr lang="en-US"/>
        </a:p>
      </dgm:t>
    </dgm:pt>
    <dgm:pt modelId="{5EA94B83-301D-482B-B646-681C8625B3A5}" type="sibTrans" cxnId="{E483BF37-0D0C-43F4-A9A0-5C7B1E9F6EB8}">
      <dgm:prSet/>
      <dgm:spPr/>
      <dgm:t>
        <a:bodyPr/>
        <a:lstStyle/>
        <a:p>
          <a:endParaRPr lang="en-US"/>
        </a:p>
      </dgm:t>
    </dgm:pt>
    <dgm:pt modelId="{7ED536FC-AD1D-45EF-88B5-11AA40BB3A78}">
      <dgm:prSet custT="1"/>
      <dgm:spPr/>
      <dgm:t>
        <a:bodyPr/>
        <a:lstStyle/>
        <a:p>
          <a:r>
            <a:rPr lang="en-US" sz="1100" dirty="0"/>
            <a:t>Stakeholder Engagements</a:t>
          </a:r>
        </a:p>
      </dgm:t>
    </dgm:pt>
    <dgm:pt modelId="{61B7D434-C976-44DD-A306-11FA00A212E1}" type="parTrans" cxnId="{900BDF01-0135-4AB1-A0A6-488D55366D18}">
      <dgm:prSet/>
      <dgm:spPr/>
      <dgm:t>
        <a:bodyPr/>
        <a:lstStyle/>
        <a:p>
          <a:endParaRPr lang="en-US"/>
        </a:p>
      </dgm:t>
    </dgm:pt>
    <dgm:pt modelId="{D2955F74-3241-4432-9015-765664970E5D}" type="sibTrans" cxnId="{900BDF01-0135-4AB1-A0A6-488D55366D18}">
      <dgm:prSet/>
      <dgm:spPr/>
      <dgm:t>
        <a:bodyPr/>
        <a:lstStyle/>
        <a:p>
          <a:endParaRPr lang="en-US"/>
        </a:p>
      </dgm:t>
    </dgm:pt>
    <dgm:pt modelId="{26A22B61-0172-4FE5-AF2B-7FE9876A52FF}">
      <dgm:prSet/>
      <dgm:spPr/>
      <dgm:t>
        <a:bodyPr/>
        <a:lstStyle/>
        <a:p>
          <a:r>
            <a:rPr lang="en-US" dirty="0"/>
            <a:t>March - April 2024</a:t>
          </a:r>
        </a:p>
      </dgm:t>
    </dgm:pt>
    <dgm:pt modelId="{9F01FDFE-E202-411B-A69C-585BFFC74A95}" type="parTrans" cxnId="{40F0FE28-F080-460B-A300-F0761F7A1AEE}">
      <dgm:prSet/>
      <dgm:spPr/>
      <dgm:t>
        <a:bodyPr/>
        <a:lstStyle/>
        <a:p>
          <a:endParaRPr lang="en-US"/>
        </a:p>
      </dgm:t>
    </dgm:pt>
    <dgm:pt modelId="{D8921C34-0533-4E91-91E0-2CBF486B68E8}" type="sibTrans" cxnId="{40F0FE28-F080-460B-A300-F0761F7A1AEE}">
      <dgm:prSet/>
      <dgm:spPr/>
      <dgm:t>
        <a:bodyPr/>
        <a:lstStyle/>
        <a:p>
          <a:endParaRPr lang="en-US"/>
        </a:p>
      </dgm:t>
    </dgm:pt>
    <dgm:pt modelId="{06A1EFFC-7FF7-4FC9-BFA7-0DC547194829}">
      <dgm:prSet custT="1"/>
      <dgm:spPr/>
      <dgm:t>
        <a:bodyPr/>
        <a:lstStyle/>
        <a:p>
          <a:r>
            <a:rPr lang="en-US" sz="500" dirty="0"/>
            <a:t>- </a:t>
          </a:r>
          <a:r>
            <a:rPr lang="en-US" sz="1100" dirty="0"/>
            <a:t>Panel Constituted</a:t>
          </a:r>
        </a:p>
      </dgm:t>
    </dgm:pt>
    <dgm:pt modelId="{2B657D39-12BA-4D05-9FEE-AEE0373C8167}" type="parTrans" cxnId="{EAB21C59-0420-41FC-AA62-C316E23F8095}">
      <dgm:prSet/>
      <dgm:spPr/>
      <dgm:t>
        <a:bodyPr/>
        <a:lstStyle/>
        <a:p>
          <a:endParaRPr lang="en-US"/>
        </a:p>
      </dgm:t>
    </dgm:pt>
    <dgm:pt modelId="{265A6A37-0ED9-4521-A966-CFC38992435C}" type="sibTrans" cxnId="{EAB21C59-0420-41FC-AA62-C316E23F8095}">
      <dgm:prSet/>
      <dgm:spPr/>
      <dgm:t>
        <a:bodyPr/>
        <a:lstStyle/>
        <a:p>
          <a:endParaRPr lang="en-US"/>
        </a:p>
      </dgm:t>
    </dgm:pt>
    <dgm:pt modelId="{83EF6702-B19D-44D1-82A6-54F3C475CE5D}">
      <dgm:prSet custT="1"/>
      <dgm:spPr/>
      <dgm:t>
        <a:bodyPr/>
        <a:lstStyle/>
        <a:p>
          <a:r>
            <a:rPr lang="en-US" sz="1100" dirty="0"/>
            <a:t>Terms of Reference</a:t>
          </a:r>
        </a:p>
      </dgm:t>
    </dgm:pt>
    <dgm:pt modelId="{D15A2137-F9A8-4071-B77B-7DA45E107800}" type="parTrans" cxnId="{B7A018B1-5C75-4859-A13A-F1B3093600F9}">
      <dgm:prSet/>
      <dgm:spPr/>
      <dgm:t>
        <a:bodyPr/>
        <a:lstStyle/>
        <a:p>
          <a:endParaRPr lang="en-US"/>
        </a:p>
      </dgm:t>
    </dgm:pt>
    <dgm:pt modelId="{8771DE12-C2C5-45FF-A44E-27E1E975A97F}" type="sibTrans" cxnId="{B7A018B1-5C75-4859-A13A-F1B3093600F9}">
      <dgm:prSet/>
      <dgm:spPr/>
      <dgm:t>
        <a:bodyPr/>
        <a:lstStyle/>
        <a:p>
          <a:endParaRPr lang="en-US"/>
        </a:p>
      </dgm:t>
    </dgm:pt>
    <dgm:pt modelId="{53D4A66B-6707-40A1-8379-1F218F51303D}">
      <dgm:prSet custT="1"/>
      <dgm:spPr/>
      <dgm:t>
        <a:bodyPr/>
        <a:lstStyle/>
        <a:p>
          <a:r>
            <a:rPr lang="en-US" sz="1100" dirty="0"/>
            <a:t>Draft Project Plan</a:t>
          </a:r>
        </a:p>
      </dgm:t>
    </dgm:pt>
    <dgm:pt modelId="{732A671D-CCF8-4468-8D1A-53DB9B77F266}" type="parTrans" cxnId="{71124006-BA23-4EBF-86A5-E6FD7783E93F}">
      <dgm:prSet/>
      <dgm:spPr/>
      <dgm:t>
        <a:bodyPr/>
        <a:lstStyle/>
        <a:p>
          <a:endParaRPr lang="en-US"/>
        </a:p>
      </dgm:t>
    </dgm:pt>
    <dgm:pt modelId="{7EBFB500-8DCF-4DBD-BB54-819F9CA03CA4}" type="sibTrans" cxnId="{71124006-BA23-4EBF-86A5-E6FD7783E93F}">
      <dgm:prSet/>
      <dgm:spPr/>
      <dgm:t>
        <a:bodyPr/>
        <a:lstStyle/>
        <a:p>
          <a:endParaRPr lang="en-US"/>
        </a:p>
      </dgm:t>
    </dgm:pt>
    <dgm:pt modelId="{5CA9F066-D9A7-464A-857C-378A62CE6526}">
      <dgm:prSet custT="1"/>
      <dgm:spPr/>
      <dgm:t>
        <a:bodyPr/>
        <a:lstStyle/>
        <a:p>
          <a:r>
            <a:rPr lang="en-US" sz="1100" dirty="0"/>
            <a:t>Research on the Identified work areas</a:t>
          </a:r>
        </a:p>
      </dgm:t>
    </dgm:pt>
    <dgm:pt modelId="{DD62D5F6-D320-4ABF-915A-BD243092E0AA}" type="parTrans" cxnId="{EAD652BA-836B-42A2-AD4E-70BD2D82D40A}">
      <dgm:prSet/>
      <dgm:spPr/>
      <dgm:t>
        <a:bodyPr/>
        <a:lstStyle/>
        <a:p>
          <a:endParaRPr lang="en-US"/>
        </a:p>
      </dgm:t>
    </dgm:pt>
    <dgm:pt modelId="{7B9BDDC1-DE0C-4579-815A-76CF7B2FB5A9}" type="sibTrans" cxnId="{EAD652BA-836B-42A2-AD4E-70BD2D82D40A}">
      <dgm:prSet/>
      <dgm:spPr/>
      <dgm:t>
        <a:bodyPr/>
        <a:lstStyle/>
        <a:p>
          <a:endParaRPr lang="en-US"/>
        </a:p>
      </dgm:t>
    </dgm:pt>
    <dgm:pt modelId="{42A4C01E-1690-4D1B-BBAA-1BC697965337}">
      <dgm:prSet custT="1"/>
      <dgm:spPr/>
      <dgm:t>
        <a:bodyPr/>
        <a:lstStyle/>
        <a:p>
          <a:r>
            <a:rPr lang="en-US" sz="1100" dirty="0"/>
            <a:t>Reporting and Recommendations</a:t>
          </a:r>
        </a:p>
      </dgm:t>
    </dgm:pt>
    <dgm:pt modelId="{5E9D240F-1E75-40CB-B9D4-CF5B9BB2C2D5}" type="parTrans" cxnId="{9F45A677-10BE-4A91-B308-2B124F92A4C2}">
      <dgm:prSet/>
      <dgm:spPr/>
      <dgm:t>
        <a:bodyPr/>
        <a:lstStyle/>
        <a:p>
          <a:endParaRPr lang="en-US"/>
        </a:p>
      </dgm:t>
    </dgm:pt>
    <dgm:pt modelId="{99EBBB75-6D44-47EB-85FD-AC8BFF70918B}" type="sibTrans" cxnId="{9F45A677-10BE-4A91-B308-2B124F92A4C2}">
      <dgm:prSet/>
      <dgm:spPr/>
      <dgm:t>
        <a:bodyPr/>
        <a:lstStyle/>
        <a:p>
          <a:endParaRPr lang="en-US"/>
        </a:p>
      </dgm:t>
    </dgm:pt>
    <dgm:pt modelId="{9740DE18-C539-4674-BF07-8DD4596B6D20}">
      <dgm:prSet custT="1"/>
      <dgm:spPr/>
      <dgm:t>
        <a:bodyPr/>
        <a:lstStyle/>
        <a:p>
          <a:r>
            <a:rPr lang="en-US" sz="1100" dirty="0"/>
            <a:t>Present report to the NQF Review Panel</a:t>
          </a:r>
        </a:p>
      </dgm:t>
    </dgm:pt>
    <dgm:pt modelId="{9A261ADE-17F9-41AD-84D4-0B1C4B24154C}" type="parTrans" cxnId="{A89E117F-9947-4952-B6C4-1B502EE9F8C4}">
      <dgm:prSet/>
      <dgm:spPr/>
      <dgm:t>
        <a:bodyPr/>
        <a:lstStyle/>
        <a:p>
          <a:endParaRPr lang="en-US"/>
        </a:p>
      </dgm:t>
    </dgm:pt>
    <dgm:pt modelId="{25AEBBED-05BC-44E0-A193-8CF51DF78B63}" type="sibTrans" cxnId="{A89E117F-9947-4952-B6C4-1B502EE9F8C4}">
      <dgm:prSet/>
      <dgm:spPr/>
      <dgm:t>
        <a:bodyPr/>
        <a:lstStyle/>
        <a:p>
          <a:endParaRPr lang="en-US"/>
        </a:p>
      </dgm:t>
    </dgm:pt>
    <dgm:pt modelId="{BF5A3960-2F6C-4C95-844F-403940218EBD}">
      <dgm:prSet custT="1"/>
      <dgm:spPr/>
      <dgm:t>
        <a:bodyPr/>
        <a:lstStyle/>
        <a:p>
          <a:r>
            <a:rPr lang="en-US" sz="1100" dirty="0"/>
            <a:t>Preliminary reports based on research</a:t>
          </a:r>
        </a:p>
      </dgm:t>
    </dgm:pt>
    <dgm:pt modelId="{1D907244-0014-4A31-9337-C92223254176}" type="parTrans" cxnId="{CD76CDA8-5EBE-46F5-A0E9-D1748F4D4A9B}">
      <dgm:prSet/>
      <dgm:spPr/>
      <dgm:t>
        <a:bodyPr/>
        <a:lstStyle/>
        <a:p>
          <a:endParaRPr lang="en-US"/>
        </a:p>
      </dgm:t>
    </dgm:pt>
    <dgm:pt modelId="{40357121-D732-4FDD-9388-DED0F176505B}" type="sibTrans" cxnId="{CD76CDA8-5EBE-46F5-A0E9-D1748F4D4A9B}">
      <dgm:prSet/>
      <dgm:spPr/>
      <dgm:t>
        <a:bodyPr/>
        <a:lstStyle/>
        <a:p>
          <a:endParaRPr lang="en-US"/>
        </a:p>
      </dgm:t>
    </dgm:pt>
    <dgm:pt modelId="{8C31A0ED-CF31-4584-80A3-F888F18210AF}" type="pres">
      <dgm:prSet presAssocID="{6838352E-F306-4FDB-A1D2-9CA68A0D80A6}" presName="Name0" presStyleCnt="0">
        <dgm:presLayoutVars>
          <dgm:chMax val="11"/>
          <dgm:chPref val="11"/>
          <dgm:dir/>
          <dgm:resizeHandles/>
        </dgm:presLayoutVars>
      </dgm:prSet>
      <dgm:spPr/>
    </dgm:pt>
    <dgm:pt modelId="{13D11C10-19C4-4A5D-B3C5-F671F7E3B687}" type="pres">
      <dgm:prSet presAssocID="{26A22B61-0172-4FE5-AF2B-7FE9876A52FF}" presName="Accent4" presStyleCnt="0"/>
      <dgm:spPr/>
    </dgm:pt>
    <dgm:pt modelId="{5EC7E452-C5EA-4BAA-92AB-6BE2F2905133}" type="pres">
      <dgm:prSet presAssocID="{26A22B61-0172-4FE5-AF2B-7FE9876A52FF}" presName="Accent" presStyleLbl="node1" presStyleIdx="0" presStyleCnt="4"/>
      <dgm:spPr/>
    </dgm:pt>
    <dgm:pt modelId="{C841D150-8881-4751-B9A8-EAB063986A0F}" type="pres">
      <dgm:prSet presAssocID="{26A22B61-0172-4FE5-AF2B-7FE9876A52FF}" presName="ParentBackground4" presStyleCnt="0"/>
      <dgm:spPr/>
    </dgm:pt>
    <dgm:pt modelId="{9544782E-6A97-42AC-A18B-4E28EAA73097}" type="pres">
      <dgm:prSet presAssocID="{26A22B61-0172-4FE5-AF2B-7FE9876A52FF}" presName="ParentBackground" presStyleLbl="fgAcc1" presStyleIdx="0" presStyleCnt="4"/>
      <dgm:spPr/>
    </dgm:pt>
    <dgm:pt modelId="{085F77AB-7116-4FF4-9D54-4DA670A9D947}" type="pres">
      <dgm:prSet presAssocID="{26A22B61-0172-4FE5-AF2B-7FE9876A52FF}" presName="Child4" presStyleLbl="revTx" presStyleIdx="0" presStyleCnt="4">
        <dgm:presLayoutVars>
          <dgm:chMax val="0"/>
          <dgm:chPref val="0"/>
          <dgm:bulletEnabled val="1"/>
        </dgm:presLayoutVars>
      </dgm:prSet>
      <dgm:spPr/>
    </dgm:pt>
    <dgm:pt modelId="{2A611AEB-51A4-4623-A379-6A4A4ECDD567}" type="pres">
      <dgm:prSet presAssocID="{26A22B61-0172-4FE5-AF2B-7FE9876A52FF}" presName="Parent4" presStyleLbl="revTx" presStyleIdx="0" presStyleCnt="4">
        <dgm:presLayoutVars>
          <dgm:chMax val="1"/>
          <dgm:chPref val="1"/>
          <dgm:bulletEnabled val="1"/>
        </dgm:presLayoutVars>
      </dgm:prSet>
      <dgm:spPr/>
    </dgm:pt>
    <dgm:pt modelId="{C09F19DB-77E7-45C9-BCFD-8DF4EFAC7B9D}" type="pres">
      <dgm:prSet presAssocID="{A0907845-A25D-4BA6-9C4D-89DBA6C066C6}" presName="Accent3" presStyleCnt="0"/>
      <dgm:spPr/>
    </dgm:pt>
    <dgm:pt modelId="{3CA410DD-38F4-496C-A9F4-C15BF851768F}" type="pres">
      <dgm:prSet presAssocID="{A0907845-A25D-4BA6-9C4D-89DBA6C066C6}" presName="Accent" presStyleLbl="node1" presStyleIdx="1" presStyleCnt="4"/>
      <dgm:spPr/>
    </dgm:pt>
    <dgm:pt modelId="{91F4772B-807F-444F-BCB7-1DC71103FCB1}" type="pres">
      <dgm:prSet presAssocID="{A0907845-A25D-4BA6-9C4D-89DBA6C066C6}" presName="ParentBackground3" presStyleCnt="0"/>
      <dgm:spPr/>
    </dgm:pt>
    <dgm:pt modelId="{7B895127-A693-4815-97ED-773E96BED93C}" type="pres">
      <dgm:prSet presAssocID="{A0907845-A25D-4BA6-9C4D-89DBA6C066C6}" presName="ParentBackground" presStyleLbl="fgAcc1" presStyleIdx="1" presStyleCnt="4"/>
      <dgm:spPr/>
    </dgm:pt>
    <dgm:pt modelId="{21949B02-2ACA-47A5-BA2D-FE15852A3F6B}" type="pres">
      <dgm:prSet presAssocID="{A0907845-A25D-4BA6-9C4D-89DBA6C066C6}" presName="Child3" presStyleLbl="revTx" presStyleIdx="1" presStyleCnt="4">
        <dgm:presLayoutVars>
          <dgm:chMax val="0"/>
          <dgm:chPref val="0"/>
          <dgm:bulletEnabled val="1"/>
        </dgm:presLayoutVars>
      </dgm:prSet>
      <dgm:spPr/>
    </dgm:pt>
    <dgm:pt modelId="{F5999D5C-3719-4A52-BB0F-EA073AE2A855}" type="pres">
      <dgm:prSet presAssocID="{A0907845-A25D-4BA6-9C4D-89DBA6C066C6}" presName="Parent3" presStyleLbl="revTx" presStyleIdx="1" presStyleCnt="4">
        <dgm:presLayoutVars>
          <dgm:chMax val="1"/>
          <dgm:chPref val="1"/>
          <dgm:bulletEnabled val="1"/>
        </dgm:presLayoutVars>
      </dgm:prSet>
      <dgm:spPr/>
    </dgm:pt>
    <dgm:pt modelId="{221DAA91-1E9E-4778-B124-93D89C63FC29}" type="pres">
      <dgm:prSet presAssocID="{7EC14FBE-E330-40D5-BB37-E4F8C34C73EF}" presName="Accent2" presStyleCnt="0"/>
      <dgm:spPr/>
    </dgm:pt>
    <dgm:pt modelId="{E380A90A-B2D4-4054-9FE8-FDA182D61DA9}" type="pres">
      <dgm:prSet presAssocID="{7EC14FBE-E330-40D5-BB37-E4F8C34C73EF}" presName="Accent" presStyleLbl="node1" presStyleIdx="2" presStyleCnt="4"/>
      <dgm:spPr/>
    </dgm:pt>
    <dgm:pt modelId="{0B5AE9F4-4C58-42D8-AB69-15D974104025}" type="pres">
      <dgm:prSet presAssocID="{7EC14FBE-E330-40D5-BB37-E4F8C34C73EF}" presName="ParentBackground2" presStyleCnt="0"/>
      <dgm:spPr/>
    </dgm:pt>
    <dgm:pt modelId="{D6A310D5-2969-4694-90B5-D1BEFCF4D8ED}" type="pres">
      <dgm:prSet presAssocID="{7EC14FBE-E330-40D5-BB37-E4F8C34C73EF}" presName="ParentBackground" presStyleLbl="fgAcc1" presStyleIdx="2" presStyleCnt="4"/>
      <dgm:spPr/>
    </dgm:pt>
    <dgm:pt modelId="{473FC7B9-1E68-46AA-BA0E-B204D2420C5E}" type="pres">
      <dgm:prSet presAssocID="{7EC14FBE-E330-40D5-BB37-E4F8C34C73EF}" presName="Child2" presStyleLbl="revTx" presStyleIdx="2" presStyleCnt="4">
        <dgm:presLayoutVars>
          <dgm:chMax val="0"/>
          <dgm:chPref val="0"/>
          <dgm:bulletEnabled val="1"/>
        </dgm:presLayoutVars>
      </dgm:prSet>
      <dgm:spPr/>
    </dgm:pt>
    <dgm:pt modelId="{9D4F0CB4-3BC9-436A-A337-A3ACB6E24F92}" type="pres">
      <dgm:prSet presAssocID="{7EC14FBE-E330-40D5-BB37-E4F8C34C73EF}" presName="Parent2" presStyleLbl="revTx" presStyleIdx="2" presStyleCnt="4">
        <dgm:presLayoutVars>
          <dgm:chMax val="1"/>
          <dgm:chPref val="1"/>
          <dgm:bulletEnabled val="1"/>
        </dgm:presLayoutVars>
      </dgm:prSet>
      <dgm:spPr/>
    </dgm:pt>
    <dgm:pt modelId="{647539F0-24E2-4E8E-81CF-B246FC043D76}" type="pres">
      <dgm:prSet presAssocID="{48CF62EF-5A3D-45B9-9209-58BBDC99E01F}" presName="Accent1" presStyleCnt="0"/>
      <dgm:spPr/>
    </dgm:pt>
    <dgm:pt modelId="{D916646B-2C6C-44BB-93E4-14C9A6F12023}" type="pres">
      <dgm:prSet presAssocID="{48CF62EF-5A3D-45B9-9209-58BBDC99E01F}" presName="Accent" presStyleLbl="node1" presStyleIdx="3" presStyleCnt="4"/>
      <dgm:spPr/>
    </dgm:pt>
    <dgm:pt modelId="{E1C77B1F-20FA-4A98-8221-49113D769BDC}" type="pres">
      <dgm:prSet presAssocID="{48CF62EF-5A3D-45B9-9209-58BBDC99E01F}" presName="ParentBackground1" presStyleCnt="0"/>
      <dgm:spPr/>
    </dgm:pt>
    <dgm:pt modelId="{6844A1DC-7500-40C9-9010-4484152533EA}" type="pres">
      <dgm:prSet presAssocID="{48CF62EF-5A3D-45B9-9209-58BBDC99E01F}" presName="ParentBackground" presStyleLbl="fgAcc1" presStyleIdx="3" presStyleCnt="4"/>
      <dgm:spPr/>
    </dgm:pt>
    <dgm:pt modelId="{3A2FE002-B3B0-4C36-8B4E-8C77574C585E}" type="pres">
      <dgm:prSet presAssocID="{48CF62EF-5A3D-45B9-9209-58BBDC99E01F}" presName="Child1" presStyleLbl="revTx" presStyleIdx="3" presStyleCnt="4">
        <dgm:presLayoutVars>
          <dgm:chMax val="0"/>
          <dgm:chPref val="0"/>
          <dgm:bulletEnabled val="1"/>
        </dgm:presLayoutVars>
      </dgm:prSet>
      <dgm:spPr/>
    </dgm:pt>
    <dgm:pt modelId="{D58DC5E9-7FF4-4BAD-B841-3E80BAF03BCF}" type="pres">
      <dgm:prSet presAssocID="{48CF62EF-5A3D-45B9-9209-58BBDC99E01F}" presName="Parent1" presStyleLbl="revTx" presStyleIdx="3" presStyleCnt="4">
        <dgm:presLayoutVars>
          <dgm:chMax val="1"/>
          <dgm:chPref val="1"/>
          <dgm:bulletEnabled val="1"/>
        </dgm:presLayoutVars>
      </dgm:prSet>
      <dgm:spPr/>
    </dgm:pt>
  </dgm:ptLst>
  <dgm:cxnLst>
    <dgm:cxn modelId="{900BDF01-0135-4AB1-A0A6-488D55366D18}" srcId="{A0907845-A25D-4BA6-9C4D-89DBA6C066C6}" destId="{7ED536FC-AD1D-45EF-88B5-11AA40BB3A78}" srcOrd="0" destOrd="0" parTransId="{61B7D434-C976-44DD-A306-11FA00A212E1}" sibTransId="{D2955F74-3241-4432-9015-765664970E5D}"/>
    <dgm:cxn modelId="{71124006-BA23-4EBF-86A5-E6FD7783E93F}" srcId="{48CF62EF-5A3D-45B9-9209-58BBDC99E01F}" destId="{53D4A66B-6707-40A1-8379-1F218F51303D}" srcOrd="2" destOrd="0" parTransId="{732A671D-CCF8-4468-8D1A-53DB9B77F266}" sibTransId="{7EBFB500-8DCF-4DBD-BB54-819F9CA03CA4}"/>
    <dgm:cxn modelId="{7217910D-CE78-4D9D-A877-5B3B2E0CFBC8}" type="presOf" srcId="{06A1EFFC-7FF7-4FC9-BFA7-0DC547194829}" destId="{3A2FE002-B3B0-4C36-8B4E-8C77574C585E}" srcOrd="0" destOrd="0" presId="urn:microsoft.com/office/officeart/2011/layout/CircleProcess"/>
    <dgm:cxn modelId="{D3D6A212-96BD-4D69-A7C1-8853B21B8182}" type="presOf" srcId="{48CF62EF-5A3D-45B9-9209-58BBDC99E01F}" destId="{D58DC5E9-7FF4-4BAD-B841-3E80BAF03BCF}" srcOrd="1" destOrd="0" presId="urn:microsoft.com/office/officeart/2011/layout/CircleProcess"/>
    <dgm:cxn modelId="{A3F5D615-B597-4B4A-BFFF-8EAAC5E2440F}" type="presOf" srcId="{7EC14FBE-E330-40D5-BB37-E4F8C34C73EF}" destId="{9D4F0CB4-3BC9-436A-A337-A3ACB6E24F92}" srcOrd="1" destOrd="0" presId="urn:microsoft.com/office/officeart/2011/layout/CircleProcess"/>
    <dgm:cxn modelId="{C6A9C71C-8CC6-4535-A590-8E786CC9F58D}" type="presOf" srcId="{48CF62EF-5A3D-45B9-9209-58BBDC99E01F}" destId="{6844A1DC-7500-40C9-9010-4484152533EA}" srcOrd="0" destOrd="0" presId="urn:microsoft.com/office/officeart/2011/layout/CircleProcess"/>
    <dgm:cxn modelId="{59E75B1E-8CDD-411E-B998-348E67AE3288}" type="presOf" srcId="{53D4A66B-6707-40A1-8379-1F218F51303D}" destId="{3A2FE002-B3B0-4C36-8B4E-8C77574C585E}" srcOrd="0" destOrd="2" presId="urn:microsoft.com/office/officeart/2011/layout/CircleProcess"/>
    <dgm:cxn modelId="{6762CE25-AE39-4B8D-8031-1FC464EFA582}" type="presOf" srcId="{26A22B61-0172-4FE5-AF2B-7FE9876A52FF}" destId="{9544782E-6A97-42AC-A18B-4E28EAA73097}" srcOrd="0" destOrd="0" presId="urn:microsoft.com/office/officeart/2011/layout/CircleProcess"/>
    <dgm:cxn modelId="{40F0FE28-F080-460B-A300-F0761F7A1AEE}" srcId="{6838352E-F306-4FDB-A1D2-9CA68A0D80A6}" destId="{26A22B61-0172-4FE5-AF2B-7FE9876A52FF}" srcOrd="3" destOrd="0" parTransId="{9F01FDFE-E202-411B-A69C-585BFFC74A95}" sibTransId="{D8921C34-0533-4E91-91E0-2CBF486B68E8}"/>
    <dgm:cxn modelId="{CE07DE30-7C6C-414A-A065-3A40543EAFB2}" srcId="{6838352E-F306-4FDB-A1D2-9CA68A0D80A6}" destId="{48CF62EF-5A3D-45B9-9209-58BBDC99E01F}" srcOrd="0" destOrd="0" parTransId="{5F5A0939-EEBB-4CDB-A04D-96B7424F6168}" sibTransId="{1B462213-A5D7-41C6-99C3-0600F2A459AB}"/>
    <dgm:cxn modelId="{09C8F233-4D39-4B44-852C-C917765A3B29}" type="presOf" srcId="{7EC14FBE-E330-40D5-BB37-E4F8C34C73EF}" destId="{D6A310D5-2969-4694-90B5-D1BEFCF4D8ED}" srcOrd="0" destOrd="0" presId="urn:microsoft.com/office/officeart/2011/layout/CircleProcess"/>
    <dgm:cxn modelId="{E483BF37-0D0C-43F4-A9A0-5C7B1E9F6EB8}" srcId="{6838352E-F306-4FDB-A1D2-9CA68A0D80A6}" destId="{A0907845-A25D-4BA6-9C4D-89DBA6C066C6}" srcOrd="2" destOrd="0" parTransId="{90ECFC7F-341D-45E3-BC48-33E4CC61042F}" sibTransId="{5EA94B83-301D-482B-B646-681C8625B3A5}"/>
    <dgm:cxn modelId="{7948AB5E-3083-42F0-9430-2ED83ABC2CBB}" type="presOf" srcId="{A0907845-A25D-4BA6-9C4D-89DBA6C066C6}" destId="{F5999D5C-3719-4A52-BB0F-EA073AE2A855}" srcOrd="1" destOrd="0" presId="urn:microsoft.com/office/officeart/2011/layout/CircleProcess"/>
    <dgm:cxn modelId="{5A0DC86F-210A-4C8E-B25E-E9C89B8069F3}" srcId="{6838352E-F306-4FDB-A1D2-9CA68A0D80A6}" destId="{7EC14FBE-E330-40D5-BB37-E4F8C34C73EF}" srcOrd="1" destOrd="0" parTransId="{5DE28AF9-02B3-4D55-B653-680024CC82F7}" sibTransId="{3161016E-B71E-486B-9838-D13FA3521D75}"/>
    <dgm:cxn modelId="{9F45A677-10BE-4A91-B308-2B124F92A4C2}" srcId="{26A22B61-0172-4FE5-AF2B-7FE9876A52FF}" destId="{42A4C01E-1690-4D1B-BBAA-1BC697965337}" srcOrd="0" destOrd="0" parTransId="{5E9D240F-1E75-40CB-B9D4-CF5B9BB2C2D5}" sibTransId="{99EBBB75-6D44-47EB-85FD-AC8BFF70918B}"/>
    <dgm:cxn modelId="{19BFFC57-0462-4927-AB21-1C81E5FA78B2}" type="presOf" srcId="{BF5A3960-2F6C-4C95-844F-403940218EBD}" destId="{473FC7B9-1E68-46AA-BA0E-B204D2420C5E}" srcOrd="0" destOrd="1" presId="urn:microsoft.com/office/officeart/2011/layout/CircleProcess"/>
    <dgm:cxn modelId="{EAB21C59-0420-41FC-AA62-C316E23F8095}" srcId="{48CF62EF-5A3D-45B9-9209-58BBDC99E01F}" destId="{06A1EFFC-7FF7-4FC9-BFA7-0DC547194829}" srcOrd="0" destOrd="0" parTransId="{2B657D39-12BA-4D05-9FEE-AEE0373C8167}" sibTransId="{265A6A37-0ED9-4521-A966-CFC38992435C}"/>
    <dgm:cxn modelId="{A89E117F-9947-4952-B6C4-1B502EE9F8C4}" srcId="{26A22B61-0172-4FE5-AF2B-7FE9876A52FF}" destId="{9740DE18-C539-4674-BF07-8DD4596B6D20}" srcOrd="1" destOrd="0" parTransId="{9A261ADE-17F9-41AD-84D4-0B1C4B24154C}" sibTransId="{25AEBBED-05BC-44E0-A193-8CF51DF78B63}"/>
    <dgm:cxn modelId="{ADB4A38A-13D2-4974-A74B-DDFB50C5B746}" type="presOf" srcId="{7ED536FC-AD1D-45EF-88B5-11AA40BB3A78}" destId="{21949B02-2ACA-47A5-BA2D-FE15852A3F6B}" srcOrd="0" destOrd="0" presId="urn:microsoft.com/office/officeart/2011/layout/CircleProcess"/>
    <dgm:cxn modelId="{953AA58C-9D77-45E7-943D-27AEEE064FEB}" type="presOf" srcId="{9740DE18-C539-4674-BF07-8DD4596B6D20}" destId="{085F77AB-7116-4FF4-9D54-4DA670A9D947}" srcOrd="0" destOrd="1" presId="urn:microsoft.com/office/officeart/2011/layout/CircleProcess"/>
    <dgm:cxn modelId="{5E778394-6053-436C-89D7-1EFB1DED60BC}" type="presOf" srcId="{26A22B61-0172-4FE5-AF2B-7FE9876A52FF}" destId="{2A611AEB-51A4-4623-A379-6A4A4ECDD567}" srcOrd="1" destOrd="0" presId="urn:microsoft.com/office/officeart/2011/layout/CircleProcess"/>
    <dgm:cxn modelId="{075117A7-2281-44B6-A6E3-DA69D8DC30A7}" type="presOf" srcId="{42A4C01E-1690-4D1B-BBAA-1BC697965337}" destId="{085F77AB-7116-4FF4-9D54-4DA670A9D947}" srcOrd="0" destOrd="0" presId="urn:microsoft.com/office/officeart/2011/layout/CircleProcess"/>
    <dgm:cxn modelId="{CD76CDA8-5EBE-46F5-A0E9-D1748F4D4A9B}" srcId="{7EC14FBE-E330-40D5-BB37-E4F8C34C73EF}" destId="{BF5A3960-2F6C-4C95-844F-403940218EBD}" srcOrd="1" destOrd="0" parTransId="{1D907244-0014-4A31-9337-C92223254176}" sibTransId="{40357121-D732-4FDD-9388-DED0F176505B}"/>
    <dgm:cxn modelId="{B7A018B1-5C75-4859-A13A-F1B3093600F9}" srcId="{48CF62EF-5A3D-45B9-9209-58BBDC99E01F}" destId="{83EF6702-B19D-44D1-82A6-54F3C475CE5D}" srcOrd="1" destOrd="0" parTransId="{D15A2137-F9A8-4071-B77B-7DA45E107800}" sibTransId="{8771DE12-C2C5-45FF-A44E-27E1E975A97F}"/>
    <dgm:cxn modelId="{EAD652BA-836B-42A2-AD4E-70BD2D82D40A}" srcId="{7EC14FBE-E330-40D5-BB37-E4F8C34C73EF}" destId="{5CA9F066-D9A7-464A-857C-378A62CE6526}" srcOrd="0" destOrd="0" parTransId="{DD62D5F6-D320-4ABF-915A-BD243092E0AA}" sibTransId="{7B9BDDC1-DE0C-4579-815A-76CF7B2FB5A9}"/>
    <dgm:cxn modelId="{99361FC2-2111-43D1-8F9E-17CFAFE5F3B2}" type="presOf" srcId="{83EF6702-B19D-44D1-82A6-54F3C475CE5D}" destId="{3A2FE002-B3B0-4C36-8B4E-8C77574C585E}" srcOrd="0" destOrd="1" presId="urn:microsoft.com/office/officeart/2011/layout/CircleProcess"/>
    <dgm:cxn modelId="{963E92D1-AEEE-4C5D-9FA3-BC0AA09CCAC4}" type="presOf" srcId="{5CA9F066-D9A7-464A-857C-378A62CE6526}" destId="{473FC7B9-1E68-46AA-BA0E-B204D2420C5E}" srcOrd="0" destOrd="0" presId="urn:microsoft.com/office/officeart/2011/layout/CircleProcess"/>
    <dgm:cxn modelId="{EFEF48DA-16E7-41F5-9A3B-9E9B02447469}" type="presOf" srcId="{A0907845-A25D-4BA6-9C4D-89DBA6C066C6}" destId="{7B895127-A693-4815-97ED-773E96BED93C}" srcOrd="0" destOrd="0" presId="urn:microsoft.com/office/officeart/2011/layout/CircleProcess"/>
    <dgm:cxn modelId="{2FDB69E7-3289-4A5B-94E1-1B84904C0462}" type="presOf" srcId="{6838352E-F306-4FDB-A1D2-9CA68A0D80A6}" destId="{8C31A0ED-CF31-4584-80A3-F888F18210AF}" srcOrd="0" destOrd="0" presId="urn:microsoft.com/office/officeart/2011/layout/CircleProcess"/>
    <dgm:cxn modelId="{D920AAFE-BE2D-4BC8-BADA-944FD59B8FB9}" type="presParOf" srcId="{8C31A0ED-CF31-4584-80A3-F888F18210AF}" destId="{13D11C10-19C4-4A5D-B3C5-F671F7E3B687}" srcOrd="0" destOrd="0" presId="urn:microsoft.com/office/officeart/2011/layout/CircleProcess"/>
    <dgm:cxn modelId="{2F03EE58-B9D6-4139-BB74-0A65D8259D0F}" type="presParOf" srcId="{13D11C10-19C4-4A5D-B3C5-F671F7E3B687}" destId="{5EC7E452-C5EA-4BAA-92AB-6BE2F2905133}" srcOrd="0" destOrd="0" presId="urn:microsoft.com/office/officeart/2011/layout/CircleProcess"/>
    <dgm:cxn modelId="{F4022183-B2DA-4AD0-9919-FB7A0742AFD7}" type="presParOf" srcId="{8C31A0ED-CF31-4584-80A3-F888F18210AF}" destId="{C841D150-8881-4751-B9A8-EAB063986A0F}" srcOrd="1" destOrd="0" presId="urn:microsoft.com/office/officeart/2011/layout/CircleProcess"/>
    <dgm:cxn modelId="{226AC7BB-1D1C-4332-8386-505D4411901B}" type="presParOf" srcId="{C841D150-8881-4751-B9A8-EAB063986A0F}" destId="{9544782E-6A97-42AC-A18B-4E28EAA73097}" srcOrd="0" destOrd="0" presId="urn:microsoft.com/office/officeart/2011/layout/CircleProcess"/>
    <dgm:cxn modelId="{FCE521BD-A0C0-4ABD-94E2-CF64B88AE1A7}" type="presParOf" srcId="{8C31A0ED-CF31-4584-80A3-F888F18210AF}" destId="{085F77AB-7116-4FF4-9D54-4DA670A9D947}" srcOrd="2" destOrd="0" presId="urn:microsoft.com/office/officeart/2011/layout/CircleProcess"/>
    <dgm:cxn modelId="{AAE18AB7-EFF0-4C56-B7DF-D3E90428C8B4}" type="presParOf" srcId="{8C31A0ED-CF31-4584-80A3-F888F18210AF}" destId="{2A611AEB-51A4-4623-A379-6A4A4ECDD567}" srcOrd="3" destOrd="0" presId="urn:microsoft.com/office/officeart/2011/layout/CircleProcess"/>
    <dgm:cxn modelId="{E3CE20BD-DB36-44D2-BB43-546F677FBBDC}" type="presParOf" srcId="{8C31A0ED-CF31-4584-80A3-F888F18210AF}" destId="{C09F19DB-77E7-45C9-BCFD-8DF4EFAC7B9D}" srcOrd="4" destOrd="0" presId="urn:microsoft.com/office/officeart/2011/layout/CircleProcess"/>
    <dgm:cxn modelId="{2EA37177-EDFA-47DC-B3AC-303F8CF6767E}" type="presParOf" srcId="{C09F19DB-77E7-45C9-BCFD-8DF4EFAC7B9D}" destId="{3CA410DD-38F4-496C-A9F4-C15BF851768F}" srcOrd="0" destOrd="0" presId="urn:microsoft.com/office/officeart/2011/layout/CircleProcess"/>
    <dgm:cxn modelId="{F44A15F1-FDE2-412E-B0EE-42E0D02B2528}" type="presParOf" srcId="{8C31A0ED-CF31-4584-80A3-F888F18210AF}" destId="{91F4772B-807F-444F-BCB7-1DC71103FCB1}" srcOrd="5" destOrd="0" presId="urn:microsoft.com/office/officeart/2011/layout/CircleProcess"/>
    <dgm:cxn modelId="{F28B4B20-6367-429F-A919-677DF1375171}" type="presParOf" srcId="{91F4772B-807F-444F-BCB7-1DC71103FCB1}" destId="{7B895127-A693-4815-97ED-773E96BED93C}" srcOrd="0" destOrd="0" presId="urn:microsoft.com/office/officeart/2011/layout/CircleProcess"/>
    <dgm:cxn modelId="{9801BC55-314C-42ED-BEB0-041A7B1DBDF1}" type="presParOf" srcId="{8C31A0ED-CF31-4584-80A3-F888F18210AF}" destId="{21949B02-2ACA-47A5-BA2D-FE15852A3F6B}" srcOrd="6" destOrd="0" presId="urn:microsoft.com/office/officeart/2011/layout/CircleProcess"/>
    <dgm:cxn modelId="{106757BC-470F-40D4-B236-A46108E6537A}" type="presParOf" srcId="{8C31A0ED-CF31-4584-80A3-F888F18210AF}" destId="{F5999D5C-3719-4A52-BB0F-EA073AE2A855}" srcOrd="7" destOrd="0" presId="urn:microsoft.com/office/officeart/2011/layout/CircleProcess"/>
    <dgm:cxn modelId="{76090831-A502-4551-9C41-CAC913633814}" type="presParOf" srcId="{8C31A0ED-CF31-4584-80A3-F888F18210AF}" destId="{221DAA91-1E9E-4778-B124-93D89C63FC29}" srcOrd="8" destOrd="0" presId="urn:microsoft.com/office/officeart/2011/layout/CircleProcess"/>
    <dgm:cxn modelId="{38961A3E-66E8-4804-B8F4-646775DC1D72}" type="presParOf" srcId="{221DAA91-1E9E-4778-B124-93D89C63FC29}" destId="{E380A90A-B2D4-4054-9FE8-FDA182D61DA9}" srcOrd="0" destOrd="0" presId="urn:microsoft.com/office/officeart/2011/layout/CircleProcess"/>
    <dgm:cxn modelId="{2F05EFEB-AC7C-4B73-B876-CA68F5E777A6}" type="presParOf" srcId="{8C31A0ED-CF31-4584-80A3-F888F18210AF}" destId="{0B5AE9F4-4C58-42D8-AB69-15D974104025}" srcOrd="9" destOrd="0" presId="urn:microsoft.com/office/officeart/2011/layout/CircleProcess"/>
    <dgm:cxn modelId="{7426F540-CA14-4DDB-8FD7-DBE19F96D19B}" type="presParOf" srcId="{0B5AE9F4-4C58-42D8-AB69-15D974104025}" destId="{D6A310D5-2969-4694-90B5-D1BEFCF4D8ED}" srcOrd="0" destOrd="0" presId="urn:microsoft.com/office/officeart/2011/layout/CircleProcess"/>
    <dgm:cxn modelId="{2DAAE060-DCE8-4147-8CFE-CD221C5AD20E}" type="presParOf" srcId="{8C31A0ED-CF31-4584-80A3-F888F18210AF}" destId="{473FC7B9-1E68-46AA-BA0E-B204D2420C5E}" srcOrd="10" destOrd="0" presId="urn:microsoft.com/office/officeart/2011/layout/CircleProcess"/>
    <dgm:cxn modelId="{29CA06B6-3EC9-40D3-B8F8-E0835FF0F8BC}" type="presParOf" srcId="{8C31A0ED-CF31-4584-80A3-F888F18210AF}" destId="{9D4F0CB4-3BC9-436A-A337-A3ACB6E24F92}" srcOrd="11" destOrd="0" presId="urn:microsoft.com/office/officeart/2011/layout/CircleProcess"/>
    <dgm:cxn modelId="{3B784BD6-7CB5-4B57-9E17-FEBB771AD1FD}" type="presParOf" srcId="{8C31A0ED-CF31-4584-80A3-F888F18210AF}" destId="{647539F0-24E2-4E8E-81CF-B246FC043D76}" srcOrd="12" destOrd="0" presId="urn:microsoft.com/office/officeart/2011/layout/CircleProcess"/>
    <dgm:cxn modelId="{EFF0FA1B-0764-41C7-A279-F22DD29544D1}" type="presParOf" srcId="{647539F0-24E2-4E8E-81CF-B246FC043D76}" destId="{D916646B-2C6C-44BB-93E4-14C9A6F12023}" srcOrd="0" destOrd="0" presId="urn:microsoft.com/office/officeart/2011/layout/CircleProcess"/>
    <dgm:cxn modelId="{86B9BA47-249B-477F-83F9-FA14BACE220B}" type="presParOf" srcId="{8C31A0ED-CF31-4584-80A3-F888F18210AF}" destId="{E1C77B1F-20FA-4A98-8221-49113D769BDC}" srcOrd="13" destOrd="0" presId="urn:microsoft.com/office/officeart/2011/layout/CircleProcess"/>
    <dgm:cxn modelId="{0C9A7FA5-B4BD-41A0-B6E2-61C3CD1AB703}" type="presParOf" srcId="{E1C77B1F-20FA-4A98-8221-49113D769BDC}" destId="{6844A1DC-7500-40C9-9010-4484152533EA}" srcOrd="0" destOrd="0" presId="urn:microsoft.com/office/officeart/2011/layout/CircleProcess"/>
    <dgm:cxn modelId="{7F1B40DD-FF32-4C0F-AB79-14106AC43426}" type="presParOf" srcId="{8C31A0ED-CF31-4584-80A3-F888F18210AF}" destId="{3A2FE002-B3B0-4C36-8B4E-8C77574C585E}" srcOrd="14" destOrd="0" presId="urn:microsoft.com/office/officeart/2011/layout/CircleProcess"/>
    <dgm:cxn modelId="{1F5AD0B1-715B-41B7-9F81-0F53538C7D01}" type="presParOf" srcId="{8C31A0ED-CF31-4584-80A3-F888F18210AF}" destId="{D58DC5E9-7FF4-4BAD-B841-3E80BAF03BCF}" srcOrd="15"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8E4E9-8FB8-477A-87CF-5AC2242A3A3D}">
      <dsp:nvSpPr>
        <dsp:cNvPr id="0" name=""/>
        <dsp:cNvSpPr/>
      </dsp:nvSpPr>
      <dsp:spPr>
        <a:xfrm>
          <a:off x="2303750" y="817186"/>
          <a:ext cx="2231918" cy="735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Professional bodies/ designations</a:t>
          </a:r>
        </a:p>
      </dsp:txBody>
      <dsp:txXfrm>
        <a:off x="2303750" y="817186"/>
        <a:ext cx="2231918" cy="735518"/>
      </dsp:txXfrm>
    </dsp:sp>
    <dsp:sp modelId="{350FC2C1-F8E0-419D-BF41-2090D38F87B1}">
      <dsp:nvSpPr>
        <dsp:cNvPr id="0" name=""/>
        <dsp:cNvSpPr/>
      </dsp:nvSpPr>
      <dsp:spPr>
        <a:xfrm>
          <a:off x="2301214" y="593487"/>
          <a:ext cx="177538" cy="177538"/>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62992-56DC-40AB-9569-5E6168A622CD}">
      <dsp:nvSpPr>
        <dsp:cNvPr id="0" name=""/>
        <dsp:cNvSpPr/>
      </dsp:nvSpPr>
      <dsp:spPr>
        <a:xfrm>
          <a:off x="2425491" y="344933"/>
          <a:ext cx="177538" cy="177538"/>
        </a:xfrm>
        <a:prstGeom prst="ellipse">
          <a:avLst/>
        </a:prstGeom>
        <a:solidFill>
          <a:schemeClr val="accent1">
            <a:shade val="50000"/>
            <a:hueOff val="42368"/>
            <a:satOff val="-1032"/>
            <a:lumOff val="4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B1B10-5C8F-4FEC-B6A8-4B196081B800}">
      <dsp:nvSpPr>
        <dsp:cNvPr id="0" name=""/>
        <dsp:cNvSpPr/>
      </dsp:nvSpPr>
      <dsp:spPr>
        <a:xfrm>
          <a:off x="2723756" y="394644"/>
          <a:ext cx="278989" cy="278989"/>
        </a:xfrm>
        <a:prstGeom prst="ellipse">
          <a:avLst/>
        </a:prstGeom>
        <a:solidFill>
          <a:schemeClr val="accent1">
            <a:shade val="50000"/>
            <a:hueOff val="84735"/>
            <a:satOff val="-2064"/>
            <a:lumOff val="9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7FB3E-C59E-4CF4-B20E-11E37093105F}">
      <dsp:nvSpPr>
        <dsp:cNvPr id="0" name=""/>
        <dsp:cNvSpPr/>
      </dsp:nvSpPr>
      <dsp:spPr>
        <a:xfrm>
          <a:off x="2972311" y="121234"/>
          <a:ext cx="177538" cy="177538"/>
        </a:xfrm>
        <a:prstGeom prst="ellipse">
          <a:avLst/>
        </a:prstGeom>
        <a:solidFill>
          <a:schemeClr val="accent1">
            <a:shade val="50000"/>
            <a:hueOff val="127103"/>
            <a:satOff val="-3095"/>
            <a:lumOff val="13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FA321-F726-4C4C-BEB4-C0B1A58A1BFA}">
      <dsp:nvSpPr>
        <dsp:cNvPr id="0" name=""/>
        <dsp:cNvSpPr/>
      </dsp:nvSpPr>
      <dsp:spPr>
        <a:xfrm>
          <a:off x="3295432" y="21812"/>
          <a:ext cx="177538" cy="177538"/>
        </a:xfrm>
        <a:prstGeom prst="ellipse">
          <a:avLst/>
        </a:prstGeom>
        <a:solidFill>
          <a:schemeClr val="accent1">
            <a:shade val="50000"/>
            <a:hueOff val="169471"/>
            <a:satOff val="-4127"/>
            <a:lumOff val="18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A3122-265D-4AE2-AA74-3707DA862BB4}">
      <dsp:nvSpPr>
        <dsp:cNvPr id="0" name=""/>
        <dsp:cNvSpPr/>
      </dsp:nvSpPr>
      <dsp:spPr>
        <a:xfrm>
          <a:off x="3693119" y="195800"/>
          <a:ext cx="177538" cy="177538"/>
        </a:xfrm>
        <a:prstGeom prst="ellipse">
          <a:avLst/>
        </a:prstGeom>
        <a:solidFill>
          <a:schemeClr val="accent1">
            <a:shade val="50000"/>
            <a:hueOff val="211839"/>
            <a:satOff val="-5159"/>
            <a:lumOff val="22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74C76-3BF8-4618-BA8E-06C6CEE5CBD7}">
      <dsp:nvSpPr>
        <dsp:cNvPr id="0" name=""/>
        <dsp:cNvSpPr/>
      </dsp:nvSpPr>
      <dsp:spPr>
        <a:xfrm>
          <a:off x="3941674" y="320077"/>
          <a:ext cx="278989" cy="278989"/>
        </a:xfrm>
        <a:prstGeom prst="ellipse">
          <a:avLst/>
        </a:prstGeom>
        <a:solidFill>
          <a:schemeClr val="accent1">
            <a:shade val="50000"/>
            <a:hueOff val="254206"/>
            <a:satOff val="-6191"/>
            <a:lumOff val="27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91D16-3464-45E9-A53C-C597946D4A4C}">
      <dsp:nvSpPr>
        <dsp:cNvPr id="0" name=""/>
        <dsp:cNvSpPr/>
      </dsp:nvSpPr>
      <dsp:spPr>
        <a:xfrm>
          <a:off x="4289650" y="593487"/>
          <a:ext cx="177538" cy="177538"/>
        </a:xfrm>
        <a:prstGeom prst="ellipse">
          <a:avLst/>
        </a:prstGeom>
        <a:solidFill>
          <a:schemeClr val="accent1">
            <a:shade val="50000"/>
            <a:hueOff val="296574"/>
            <a:satOff val="-7223"/>
            <a:lumOff val="31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612AA-EA15-46C5-A35D-CE23ED2D7AA8}">
      <dsp:nvSpPr>
        <dsp:cNvPr id="0" name=""/>
        <dsp:cNvSpPr/>
      </dsp:nvSpPr>
      <dsp:spPr>
        <a:xfrm>
          <a:off x="4438783" y="866897"/>
          <a:ext cx="177538" cy="177538"/>
        </a:xfrm>
        <a:prstGeom prst="ellipse">
          <a:avLst/>
        </a:prstGeom>
        <a:solidFill>
          <a:schemeClr val="accent1">
            <a:shade val="50000"/>
            <a:hueOff val="338942"/>
            <a:satOff val="-8254"/>
            <a:lumOff val="36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C795A-44EC-4798-B4D5-87AB03184821}">
      <dsp:nvSpPr>
        <dsp:cNvPr id="0" name=""/>
        <dsp:cNvSpPr/>
      </dsp:nvSpPr>
      <dsp:spPr>
        <a:xfrm>
          <a:off x="3146299" y="344933"/>
          <a:ext cx="456528" cy="456528"/>
        </a:xfrm>
        <a:prstGeom prst="ellipse">
          <a:avLst/>
        </a:prstGeom>
        <a:solidFill>
          <a:schemeClr val="accent1">
            <a:shade val="50000"/>
            <a:hueOff val="381309"/>
            <a:satOff val="-9286"/>
            <a:lumOff val="40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3D4D7-D0C8-4F2D-AFEC-447A6A4957E2}">
      <dsp:nvSpPr>
        <dsp:cNvPr id="0" name=""/>
        <dsp:cNvSpPr/>
      </dsp:nvSpPr>
      <dsp:spPr>
        <a:xfrm>
          <a:off x="2176936" y="1289440"/>
          <a:ext cx="177538" cy="177538"/>
        </a:xfrm>
        <a:prstGeom prst="ellipse">
          <a:avLst/>
        </a:prstGeom>
        <a:solidFill>
          <a:schemeClr val="accent1">
            <a:shade val="50000"/>
            <a:hueOff val="381309"/>
            <a:satOff val="-9286"/>
            <a:lumOff val="40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1DFD8-C305-4060-99DB-633F8DF2674F}">
      <dsp:nvSpPr>
        <dsp:cNvPr id="0" name=""/>
        <dsp:cNvSpPr/>
      </dsp:nvSpPr>
      <dsp:spPr>
        <a:xfrm>
          <a:off x="2326069" y="1513139"/>
          <a:ext cx="278989" cy="278989"/>
        </a:xfrm>
        <a:prstGeom prst="ellipse">
          <a:avLst/>
        </a:prstGeom>
        <a:solidFill>
          <a:schemeClr val="accent1">
            <a:shade val="50000"/>
            <a:hueOff val="338942"/>
            <a:satOff val="-8254"/>
            <a:lumOff val="36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1934D-2E69-4499-AD3D-291C781F67FF}">
      <dsp:nvSpPr>
        <dsp:cNvPr id="0" name=""/>
        <dsp:cNvSpPr/>
      </dsp:nvSpPr>
      <dsp:spPr>
        <a:xfrm>
          <a:off x="2698901" y="1711983"/>
          <a:ext cx="405803" cy="405803"/>
        </a:xfrm>
        <a:prstGeom prst="ellipse">
          <a:avLst/>
        </a:prstGeom>
        <a:solidFill>
          <a:schemeClr val="accent1">
            <a:shade val="50000"/>
            <a:hueOff val="296574"/>
            <a:satOff val="-7223"/>
            <a:lumOff val="31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0B36B-E90F-4F4B-AC22-A3F96EF3B0D0}">
      <dsp:nvSpPr>
        <dsp:cNvPr id="0" name=""/>
        <dsp:cNvSpPr/>
      </dsp:nvSpPr>
      <dsp:spPr>
        <a:xfrm>
          <a:off x="3220865" y="2035104"/>
          <a:ext cx="177538" cy="177538"/>
        </a:xfrm>
        <a:prstGeom prst="ellipse">
          <a:avLst/>
        </a:prstGeom>
        <a:solidFill>
          <a:schemeClr val="accent1">
            <a:shade val="50000"/>
            <a:hueOff val="254206"/>
            <a:satOff val="-6191"/>
            <a:lumOff val="27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026D7-556D-4E8D-845D-2B70BDE0DD62}">
      <dsp:nvSpPr>
        <dsp:cNvPr id="0" name=""/>
        <dsp:cNvSpPr/>
      </dsp:nvSpPr>
      <dsp:spPr>
        <a:xfrm>
          <a:off x="3320287" y="1711983"/>
          <a:ext cx="278989" cy="278989"/>
        </a:xfrm>
        <a:prstGeom prst="ellipse">
          <a:avLst/>
        </a:prstGeom>
        <a:solidFill>
          <a:schemeClr val="accent1">
            <a:shade val="50000"/>
            <a:hueOff val="211839"/>
            <a:satOff val="-5159"/>
            <a:lumOff val="22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FE461-4AA7-4061-82D1-696F84E9557F}">
      <dsp:nvSpPr>
        <dsp:cNvPr id="0" name=""/>
        <dsp:cNvSpPr/>
      </dsp:nvSpPr>
      <dsp:spPr>
        <a:xfrm>
          <a:off x="3568842" y="2059959"/>
          <a:ext cx="177538" cy="177538"/>
        </a:xfrm>
        <a:prstGeom prst="ellipse">
          <a:avLst/>
        </a:prstGeom>
        <a:solidFill>
          <a:schemeClr val="accent1">
            <a:shade val="50000"/>
            <a:hueOff val="169471"/>
            <a:satOff val="-4127"/>
            <a:lumOff val="18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FF059-846A-4F53-997B-A57657A20E04}">
      <dsp:nvSpPr>
        <dsp:cNvPr id="0" name=""/>
        <dsp:cNvSpPr/>
      </dsp:nvSpPr>
      <dsp:spPr>
        <a:xfrm>
          <a:off x="3792541" y="1662272"/>
          <a:ext cx="405803" cy="405803"/>
        </a:xfrm>
        <a:prstGeom prst="ellipse">
          <a:avLst/>
        </a:prstGeom>
        <a:solidFill>
          <a:schemeClr val="accent1">
            <a:shade val="50000"/>
            <a:hueOff val="127103"/>
            <a:satOff val="-3095"/>
            <a:lumOff val="13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13ADE-861D-412E-B712-C665432A18E9}">
      <dsp:nvSpPr>
        <dsp:cNvPr id="0" name=""/>
        <dsp:cNvSpPr/>
      </dsp:nvSpPr>
      <dsp:spPr>
        <a:xfrm>
          <a:off x="4339361" y="1562850"/>
          <a:ext cx="278989" cy="278989"/>
        </a:xfrm>
        <a:prstGeom prst="ellipse">
          <a:avLst/>
        </a:prstGeom>
        <a:solidFill>
          <a:schemeClr val="accent1">
            <a:shade val="50000"/>
            <a:hueOff val="84735"/>
            <a:satOff val="-2064"/>
            <a:lumOff val="9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92840-7FA3-4CA8-ABCE-AA700AD236DB}">
      <dsp:nvSpPr>
        <dsp:cNvPr id="0" name=""/>
        <dsp:cNvSpPr/>
      </dsp:nvSpPr>
      <dsp:spPr>
        <a:xfrm>
          <a:off x="4618351" y="394230"/>
          <a:ext cx="819353" cy="1564234"/>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040C9-2026-4EE5-B9DD-451AEA940C7C}">
      <dsp:nvSpPr>
        <dsp:cNvPr id="0" name=""/>
        <dsp:cNvSpPr/>
      </dsp:nvSpPr>
      <dsp:spPr>
        <a:xfrm>
          <a:off x="5288731" y="394230"/>
          <a:ext cx="819353" cy="1564234"/>
        </a:xfrm>
        <a:prstGeom prst="chevron">
          <a:avLst>
            <a:gd name="adj" fmla="val 6231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35789C-9223-44C6-B736-ACD810C012BF}">
      <dsp:nvSpPr>
        <dsp:cNvPr id="0" name=""/>
        <dsp:cNvSpPr/>
      </dsp:nvSpPr>
      <dsp:spPr>
        <a:xfrm>
          <a:off x="6197468" y="264959"/>
          <a:ext cx="1899409" cy="1899409"/>
        </a:xfrm>
        <a:prstGeom prst="ellipse">
          <a:avLst/>
        </a:prstGeom>
        <a:solidFill>
          <a:schemeClr val="accent1">
            <a:shade val="50000"/>
            <a:hueOff val="42368"/>
            <a:satOff val="-1032"/>
            <a:lumOff val="4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dirty="0"/>
            <a:t>NQF Act 2008</a:t>
          </a:r>
        </a:p>
      </dsp:txBody>
      <dsp:txXfrm>
        <a:off x="6475630" y="543121"/>
        <a:ext cx="1343085" cy="1343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2D002-48BE-4776-97A7-80A6EC7E6E9A}">
      <dsp:nvSpPr>
        <dsp:cNvPr id="0" name=""/>
        <dsp:cNvSpPr/>
      </dsp:nvSpPr>
      <dsp:spPr>
        <a:xfrm>
          <a:off x="0" y="0"/>
          <a:ext cx="7769158" cy="1431613"/>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kern="1200" dirty="0"/>
            <a:t>13 (</a:t>
          </a:r>
          <a:r>
            <a:rPr lang="en-GB" sz="1400" kern="1200" dirty="0" err="1"/>
            <a:t>i</a:t>
          </a:r>
          <a:r>
            <a:rPr lang="en-GB" sz="1400" kern="1200" dirty="0"/>
            <a:t>) SAQA must develop and implement policy and criteria for recognising a professional body and registering a professional designation for the purposes of this Act, after consultation with statutory and </a:t>
          </a:r>
          <a:r>
            <a:rPr lang="en-GB" sz="1400" kern="1200" dirty="0" err="1"/>
            <a:t>nonstatutory</a:t>
          </a:r>
          <a:r>
            <a:rPr lang="en-GB" sz="1400" kern="1200" dirty="0"/>
            <a:t> bodies of expert practitioners in occupational fields and with the QCs; and </a:t>
          </a:r>
        </a:p>
        <a:p>
          <a:pPr marL="0" lvl="0" indent="0" algn="l" defTabSz="622300">
            <a:lnSpc>
              <a:spcPct val="90000"/>
            </a:lnSpc>
            <a:spcBef>
              <a:spcPct val="0"/>
            </a:spcBef>
            <a:spcAft>
              <a:spcPct val="35000"/>
            </a:spcAft>
            <a:buFont typeface="Arial" panose="020B0604020202020204" pitchFamily="34" charset="0"/>
            <a:buNone/>
          </a:pPr>
          <a:r>
            <a:rPr lang="en-GB" sz="1400" kern="1200" dirty="0"/>
            <a:t>(ii) recognise a professional body and register its professional designation if the criteria contemplated in subparagraph (</a:t>
          </a:r>
          <a:r>
            <a:rPr lang="en-GB" sz="1400" kern="1200" dirty="0" err="1"/>
            <a:t>i</a:t>
          </a:r>
          <a:r>
            <a:rPr lang="en-GB" sz="1400" kern="1200" dirty="0"/>
            <a:t>) have been met;</a:t>
          </a:r>
        </a:p>
      </dsp:txBody>
      <dsp:txXfrm>
        <a:off x="41931" y="41931"/>
        <a:ext cx="6103363" cy="1347751"/>
      </dsp:txXfrm>
    </dsp:sp>
    <dsp:sp modelId="{F2099F62-7E38-45C2-98EF-E7E46CA9B4CB}">
      <dsp:nvSpPr>
        <dsp:cNvPr id="0" name=""/>
        <dsp:cNvSpPr/>
      </dsp:nvSpPr>
      <dsp:spPr>
        <a:xfrm>
          <a:off x="650667" y="1691906"/>
          <a:ext cx="7769158" cy="1431613"/>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29 . A statutory or non-statutory body of expert practitioners in an occupational field must apply in the manner prescribed by the SAQA in terms of section 13(1)(</a:t>
          </a:r>
          <a:r>
            <a:rPr lang="en-GB" sz="1700" kern="1200" dirty="0" err="1"/>
            <a:t>i</a:t>
          </a:r>
          <a:r>
            <a:rPr lang="en-GB" sz="1700" kern="1200" dirty="0"/>
            <a:t>)(</a:t>
          </a:r>
          <a:r>
            <a:rPr lang="en-GB" sz="1700" kern="1200" dirty="0" err="1"/>
            <a:t>i</a:t>
          </a:r>
          <a:r>
            <a:rPr lang="en-GB" sz="1700" kern="1200" dirty="0"/>
            <a:t>) to be recognised as a professional body in terms of this Act.</a:t>
          </a:r>
        </a:p>
      </dsp:txBody>
      <dsp:txXfrm>
        <a:off x="692598" y="1733837"/>
        <a:ext cx="6104080" cy="1347751"/>
      </dsp:txXfrm>
    </dsp:sp>
    <dsp:sp modelId="{BD7D57AC-9FB2-4B04-A2F8-143E0B17D67A}">
      <dsp:nvSpPr>
        <dsp:cNvPr id="0" name=""/>
        <dsp:cNvSpPr/>
      </dsp:nvSpPr>
      <dsp:spPr>
        <a:xfrm>
          <a:off x="1291622" y="3383812"/>
          <a:ext cx="7769158" cy="1431613"/>
        </a:xfrm>
        <a:prstGeom prst="roundRect">
          <a:avLst>
            <a:gd name="adj" fmla="val 100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30 A professional body that is recognised in terms of section 29 must apply to the SAQA, in the manner determined by the SAQA in terms of section 13(1)(</a:t>
          </a:r>
          <a:r>
            <a:rPr lang="en-GB" sz="1700" kern="1200" dirty="0" err="1"/>
            <a:t>i</a:t>
          </a:r>
          <a:r>
            <a:rPr lang="en-GB" sz="1700" kern="1200" dirty="0"/>
            <a:t>)(ii), to register a professional designation on the NQF.</a:t>
          </a:r>
        </a:p>
      </dsp:txBody>
      <dsp:txXfrm>
        <a:off x="1333553" y="3425743"/>
        <a:ext cx="6113792" cy="1347751"/>
      </dsp:txXfrm>
    </dsp:sp>
    <dsp:sp modelId="{A2771C86-4406-4D30-8C25-239714BD539C}">
      <dsp:nvSpPr>
        <dsp:cNvPr id="0" name=""/>
        <dsp:cNvSpPr/>
      </dsp:nvSpPr>
      <dsp:spPr>
        <a:xfrm>
          <a:off x="1942289" y="5075718"/>
          <a:ext cx="7769158" cy="1431613"/>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31 A professional body must, in consultation with the SAQA— (a) maintain a database for the purposes of this Act; (b) submit such data in a format determined in consultation with the SAQA for recording on the national learners’ records database contemplated in section 13(1)(l).</a:t>
          </a:r>
        </a:p>
      </dsp:txBody>
      <dsp:txXfrm>
        <a:off x="1984220" y="5117649"/>
        <a:ext cx="6104080" cy="1347751"/>
      </dsp:txXfrm>
    </dsp:sp>
    <dsp:sp modelId="{5111DA99-354F-4A74-9D3B-CC2FC74AD342}">
      <dsp:nvSpPr>
        <dsp:cNvPr id="0" name=""/>
        <dsp:cNvSpPr/>
      </dsp:nvSpPr>
      <dsp:spPr>
        <a:xfrm>
          <a:off x="6838609" y="1096485"/>
          <a:ext cx="930548" cy="9305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047982" y="1096485"/>
        <a:ext cx="511802" cy="700237"/>
      </dsp:txXfrm>
    </dsp:sp>
    <dsp:sp modelId="{5810FA73-EF27-469C-AEC7-D3CF5D26A660}">
      <dsp:nvSpPr>
        <dsp:cNvPr id="0" name=""/>
        <dsp:cNvSpPr/>
      </dsp:nvSpPr>
      <dsp:spPr>
        <a:xfrm>
          <a:off x="7489276" y="2788391"/>
          <a:ext cx="930548" cy="930548"/>
        </a:xfrm>
        <a:prstGeom prst="downArrow">
          <a:avLst>
            <a:gd name="adj1" fmla="val 55000"/>
            <a:gd name="adj2" fmla="val 45000"/>
          </a:avLst>
        </a:prstGeom>
        <a:solidFill>
          <a:schemeClr val="accent1">
            <a:alpha val="90000"/>
            <a:tint val="40000"/>
            <a:hueOff val="0"/>
            <a:satOff val="0"/>
            <a:lumOff val="0"/>
            <a:alphaOff val="-2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698649" y="2788391"/>
        <a:ext cx="511802" cy="700237"/>
      </dsp:txXfrm>
    </dsp:sp>
    <dsp:sp modelId="{18C809AF-86BE-493D-B495-089594A5CA2D}">
      <dsp:nvSpPr>
        <dsp:cNvPr id="0" name=""/>
        <dsp:cNvSpPr/>
      </dsp:nvSpPr>
      <dsp:spPr>
        <a:xfrm>
          <a:off x="8130232" y="4480298"/>
          <a:ext cx="930548" cy="930548"/>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339605" y="4480298"/>
        <a:ext cx="511802" cy="700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8A190-01CA-45BD-B1F0-2C79535F7685}">
      <dsp:nvSpPr>
        <dsp:cNvPr id="0" name=""/>
        <dsp:cNvSpPr/>
      </dsp:nvSpPr>
      <dsp:spPr>
        <a:xfrm>
          <a:off x="0" y="538998"/>
          <a:ext cx="7465850" cy="806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32E7B1-DDCB-42B7-9B6B-C680C24E1AD4}">
      <dsp:nvSpPr>
        <dsp:cNvPr id="0" name=""/>
        <dsp:cNvSpPr/>
      </dsp:nvSpPr>
      <dsp:spPr>
        <a:xfrm>
          <a:off x="373292" y="66678"/>
          <a:ext cx="5226095" cy="9446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34" tIns="0" rIns="197534" bIns="0" numCol="1" spcCol="1270" anchor="ctr" anchorCtr="0">
          <a:noAutofit/>
        </a:bodyPr>
        <a:lstStyle/>
        <a:p>
          <a:pPr marL="0" lvl="0" indent="0" algn="l" defTabSz="666750">
            <a:lnSpc>
              <a:spcPct val="90000"/>
            </a:lnSpc>
            <a:spcBef>
              <a:spcPct val="0"/>
            </a:spcBef>
            <a:spcAft>
              <a:spcPct val="35000"/>
            </a:spcAft>
            <a:buNone/>
          </a:pPr>
          <a:r>
            <a:rPr lang="en-ZA" sz="1500" kern="1200" dirty="0"/>
            <a:t>Inclusion of Professional bodies and designations on the National Qualifications Framework</a:t>
          </a:r>
          <a:endParaRPr lang="en-US" sz="1500" b="1" kern="1200" dirty="0"/>
        </a:p>
      </dsp:txBody>
      <dsp:txXfrm>
        <a:off x="419406" y="112792"/>
        <a:ext cx="5133867" cy="852412"/>
      </dsp:txXfrm>
    </dsp:sp>
    <dsp:sp modelId="{C9927A77-6852-48CE-9AF2-211341939017}">
      <dsp:nvSpPr>
        <dsp:cNvPr id="0" name=""/>
        <dsp:cNvSpPr/>
      </dsp:nvSpPr>
      <dsp:spPr>
        <a:xfrm>
          <a:off x="0" y="1990518"/>
          <a:ext cx="7465850" cy="8064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6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D403BD-95BC-4DE8-B6AB-59D5B91CA375}">
      <dsp:nvSpPr>
        <dsp:cNvPr id="0" name=""/>
        <dsp:cNvSpPr/>
      </dsp:nvSpPr>
      <dsp:spPr>
        <a:xfrm>
          <a:off x="373292" y="1518198"/>
          <a:ext cx="5226095" cy="944640"/>
        </a:xfrm>
        <a:prstGeom prst="roundRect">
          <a:avLst/>
        </a:prstGeom>
        <a:gradFill rotWithShape="0">
          <a:gsLst>
            <a:gs pos="0">
              <a:schemeClr val="accent2">
                <a:hueOff val="-485121"/>
                <a:satOff val="-27976"/>
                <a:lumOff val="2614"/>
                <a:alphaOff val="0"/>
                <a:satMod val="103000"/>
                <a:lumMod val="102000"/>
                <a:tint val="94000"/>
              </a:schemeClr>
            </a:gs>
            <a:gs pos="50000">
              <a:schemeClr val="accent2">
                <a:hueOff val="-485121"/>
                <a:satOff val="-27976"/>
                <a:lumOff val="2614"/>
                <a:alphaOff val="0"/>
                <a:satMod val="110000"/>
                <a:lumMod val="100000"/>
                <a:shade val="100000"/>
              </a:schemeClr>
            </a:gs>
            <a:gs pos="100000">
              <a:schemeClr val="accent2">
                <a:hueOff val="-485121"/>
                <a:satOff val="-27976"/>
                <a:lumOff val="26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34" tIns="0" rIns="197534" bIns="0" numCol="1" spcCol="1270" anchor="ctr" anchorCtr="0">
          <a:noAutofit/>
        </a:bodyPr>
        <a:lstStyle/>
        <a:p>
          <a:pPr marL="0" lvl="0" indent="0" algn="l" defTabSz="666750">
            <a:lnSpc>
              <a:spcPct val="90000"/>
            </a:lnSpc>
            <a:spcBef>
              <a:spcPct val="0"/>
            </a:spcBef>
            <a:spcAft>
              <a:spcPct val="35000"/>
            </a:spcAft>
            <a:buNone/>
          </a:pPr>
          <a:r>
            <a:rPr lang="en-ZA" sz="1500" kern="1200" dirty="0"/>
            <a:t>National regulation including criteria for transformation, access and continuous professional development</a:t>
          </a:r>
          <a:endParaRPr lang="en-US" sz="1500" b="1" kern="1200" dirty="0"/>
        </a:p>
      </dsp:txBody>
      <dsp:txXfrm>
        <a:off x="419406" y="1564312"/>
        <a:ext cx="5133867" cy="852412"/>
      </dsp:txXfrm>
    </dsp:sp>
    <dsp:sp modelId="{E7559D02-8CB7-430C-A613-28AC501C1B69}">
      <dsp:nvSpPr>
        <dsp:cNvPr id="0" name=""/>
        <dsp:cNvSpPr/>
      </dsp:nvSpPr>
      <dsp:spPr>
        <a:xfrm>
          <a:off x="0" y="3442038"/>
          <a:ext cx="7465850" cy="8064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2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F8D182-E9D4-4026-BEC2-9C8CC7E2B733}">
      <dsp:nvSpPr>
        <dsp:cNvPr id="0" name=""/>
        <dsp:cNvSpPr/>
      </dsp:nvSpPr>
      <dsp:spPr>
        <a:xfrm>
          <a:off x="373292" y="2969718"/>
          <a:ext cx="5226095" cy="944640"/>
        </a:xfrm>
        <a:prstGeom prst="roundRect">
          <a:avLst/>
        </a:prstGeom>
        <a:gradFill rotWithShape="0">
          <a:gsLst>
            <a:gs pos="0">
              <a:schemeClr val="accent2">
                <a:hueOff val="-970242"/>
                <a:satOff val="-55952"/>
                <a:lumOff val="5229"/>
                <a:alphaOff val="0"/>
                <a:satMod val="103000"/>
                <a:lumMod val="102000"/>
                <a:tint val="94000"/>
              </a:schemeClr>
            </a:gs>
            <a:gs pos="50000">
              <a:schemeClr val="accent2">
                <a:hueOff val="-970242"/>
                <a:satOff val="-55952"/>
                <a:lumOff val="5229"/>
                <a:alphaOff val="0"/>
                <a:satMod val="110000"/>
                <a:lumMod val="100000"/>
                <a:shade val="100000"/>
              </a:schemeClr>
            </a:gs>
            <a:gs pos="100000">
              <a:schemeClr val="accent2">
                <a:hueOff val="-970242"/>
                <a:satOff val="-55952"/>
                <a:lumOff val="52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34" tIns="0" rIns="197534" bIns="0" numCol="1" spcCol="1270" anchor="ctr" anchorCtr="0">
          <a:noAutofit/>
        </a:bodyPr>
        <a:lstStyle/>
        <a:p>
          <a:pPr marL="0" lvl="0" indent="0" algn="l" defTabSz="666750">
            <a:lnSpc>
              <a:spcPct val="90000"/>
            </a:lnSpc>
            <a:spcBef>
              <a:spcPct val="0"/>
            </a:spcBef>
            <a:spcAft>
              <a:spcPct val="35000"/>
            </a:spcAft>
            <a:buNone/>
          </a:pPr>
          <a:r>
            <a:rPr lang="en-ZA" sz="1500" kern="1200" dirty="0"/>
            <a:t>Approximately 21 million learner achievements and 1.2 million designations to the SAQA NLRD </a:t>
          </a:r>
          <a:endParaRPr lang="en-US" sz="1500" b="1" kern="1200" dirty="0"/>
        </a:p>
      </dsp:txBody>
      <dsp:txXfrm>
        <a:off x="419406" y="3015832"/>
        <a:ext cx="5133867" cy="852412"/>
      </dsp:txXfrm>
    </dsp:sp>
    <dsp:sp modelId="{E4EDF29D-BA4C-413B-ADB1-B2364EC0339B}">
      <dsp:nvSpPr>
        <dsp:cNvPr id="0" name=""/>
        <dsp:cNvSpPr/>
      </dsp:nvSpPr>
      <dsp:spPr>
        <a:xfrm>
          <a:off x="0" y="5060400"/>
          <a:ext cx="7465850" cy="806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4F578D-C752-4637-B803-5AA3443D4A7E}">
      <dsp:nvSpPr>
        <dsp:cNvPr id="0" name=""/>
        <dsp:cNvSpPr/>
      </dsp:nvSpPr>
      <dsp:spPr>
        <a:xfrm>
          <a:off x="373292" y="4421238"/>
          <a:ext cx="5226095" cy="1111482"/>
        </a:xfrm>
        <a:prstGeom prst="roundRect">
          <a:avLst/>
        </a:prstGeom>
        <a:gradFill rotWithShape="0">
          <a:gsLst>
            <a:gs pos="0">
              <a:schemeClr val="accent2">
                <a:hueOff val="-1455363"/>
                <a:satOff val="-83928"/>
                <a:lumOff val="7843"/>
                <a:alphaOff val="0"/>
                <a:satMod val="103000"/>
                <a:lumMod val="102000"/>
                <a:tint val="94000"/>
              </a:schemeClr>
            </a:gs>
            <a:gs pos="50000">
              <a:schemeClr val="accent2">
                <a:hueOff val="-1455363"/>
                <a:satOff val="-83928"/>
                <a:lumOff val="7843"/>
                <a:alphaOff val="0"/>
                <a:satMod val="110000"/>
                <a:lumMod val="100000"/>
                <a:shade val="100000"/>
              </a:schemeClr>
            </a:gs>
            <a:gs pos="100000">
              <a:schemeClr val="accent2">
                <a:hueOff val="-1455363"/>
                <a:satOff val="-83928"/>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34" tIns="0" rIns="197534" bIns="0" numCol="1" spcCol="1270" anchor="ctr" anchorCtr="0">
          <a:noAutofit/>
        </a:bodyPr>
        <a:lstStyle/>
        <a:p>
          <a:pPr marL="0" lvl="0" indent="0" algn="l" defTabSz="666750">
            <a:lnSpc>
              <a:spcPct val="90000"/>
            </a:lnSpc>
            <a:spcBef>
              <a:spcPct val="0"/>
            </a:spcBef>
            <a:spcAft>
              <a:spcPct val="35000"/>
            </a:spcAft>
            <a:buNone/>
          </a:pPr>
          <a:r>
            <a:rPr lang="en-US" sz="1500" kern="1200" dirty="0">
              <a:ea typeface="Times New Roman" panose="02020603050405020304" pitchFamily="18" charset="0"/>
            </a:rPr>
            <a:t>P</a:t>
          </a:r>
          <a:r>
            <a:rPr lang="en-US" sz="1500" kern="1200" dirty="0">
              <a:effectLst/>
              <a:ea typeface="Times New Roman" panose="02020603050405020304" pitchFamily="18" charset="0"/>
            </a:rPr>
            <a:t>romoting</a:t>
          </a:r>
          <a:r>
            <a:rPr lang="en-US" sz="1500" kern="1200" spc="95" dirty="0">
              <a:effectLst/>
              <a:ea typeface="Times New Roman" panose="02020603050405020304" pitchFamily="18" charset="0"/>
            </a:rPr>
            <a:t> </a:t>
          </a:r>
          <a:r>
            <a:rPr lang="en-US" sz="1500" kern="1200" dirty="0">
              <a:effectLst/>
              <a:ea typeface="Times New Roman" panose="02020603050405020304" pitchFamily="18" charset="0"/>
            </a:rPr>
            <a:t>public</a:t>
          </a:r>
          <a:r>
            <a:rPr lang="en-US" sz="1500" kern="1200" spc="110" dirty="0">
              <a:effectLst/>
              <a:ea typeface="Times New Roman" panose="02020603050405020304" pitchFamily="18" charset="0"/>
            </a:rPr>
            <a:t> </a:t>
          </a:r>
          <a:r>
            <a:rPr lang="en-US" sz="1500" kern="1200" dirty="0">
              <a:effectLst/>
              <a:ea typeface="Times New Roman" panose="02020603050405020304" pitchFamily="18" charset="0"/>
            </a:rPr>
            <a:t>understanding</a:t>
          </a:r>
          <a:r>
            <a:rPr lang="en-US" sz="1500" kern="1200" spc="105" dirty="0">
              <a:effectLst/>
              <a:ea typeface="Times New Roman" panose="02020603050405020304" pitchFamily="18" charset="0"/>
            </a:rPr>
            <a:t> </a:t>
          </a:r>
          <a:r>
            <a:rPr lang="en-US" sz="1500" kern="1200" dirty="0">
              <a:effectLst/>
              <a:ea typeface="Times New Roman" panose="02020603050405020304" pitchFamily="18" charset="0"/>
            </a:rPr>
            <a:t>of,</a:t>
          </a:r>
          <a:r>
            <a:rPr lang="en-US" sz="1500" kern="1200" spc="80" dirty="0">
              <a:effectLst/>
              <a:ea typeface="Times New Roman" panose="02020603050405020304" pitchFamily="18" charset="0"/>
            </a:rPr>
            <a:t> </a:t>
          </a:r>
          <a:r>
            <a:rPr lang="en-US" sz="1500" kern="1200" dirty="0">
              <a:effectLst/>
              <a:ea typeface="Times New Roman" panose="02020603050405020304" pitchFamily="18" charset="0"/>
            </a:rPr>
            <a:t>and</a:t>
          </a:r>
          <a:r>
            <a:rPr lang="en-US" sz="1500" kern="1200" spc="110" dirty="0">
              <a:effectLst/>
              <a:ea typeface="Times New Roman" panose="02020603050405020304" pitchFamily="18" charset="0"/>
            </a:rPr>
            <a:t> </a:t>
          </a:r>
          <a:r>
            <a:rPr lang="en-US" sz="1500" kern="1200" dirty="0">
              <a:effectLst/>
              <a:ea typeface="Times New Roman" panose="02020603050405020304" pitchFamily="18" charset="0"/>
            </a:rPr>
            <a:t>trust</a:t>
          </a:r>
          <a:r>
            <a:rPr lang="en-US" sz="1500" kern="1200" spc="115" dirty="0">
              <a:effectLst/>
              <a:ea typeface="Times New Roman" panose="02020603050405020304" pitchFamily="18" charset="0"/>
            </a:rPr>
            <a:t> </a:t>
          </a:r>
          <a:r>
            <a:rPr lang="en-US" sz="1500" kern="1200" dirty="0">
              <a:effectLst/>
              <a:ea typeface="Times New Roman" panose="02020603050405020304" pitchFamily="18" charset="0"/>
            </a:rPr>
            <a:t>in,</a:t>
          </a:r>
          <a:r>
            <a:rPr lang="en-US" sz="1500" kern="1200" spc="115" dirty="0">
              <a:effectLst/>
              <a:ea typeface="Times New Roman" panose="02020603050405020304" pitchFamily="18" charset="0"/>
            </a:rPr>
            <a:t>  qualifications and </a:t>
          </a:r>
          <a:r>
            <a:rPr lang="en-US" sz="1500" kern="1200" dirty="0">
              <a:effectLst/>
              <a:ea typeface="Times New Roman" panose="02020603050405020304" pitchFamily="18" charset="0"/>
            </a:rPr>
            <a:t>professions</a:t>
          </a:r>
          <a:r>
            <a:rPr lang="en-US" sz="1500" kern="1200" spc="115" dirty="0">
              <a:effectLst/>
              <a:ea typeface="Times New Roman" panose="02020603050405020304" pitchFamily="18" charset="0"/>
            </a:rPr>
            <a:t> </a:t>
          </a:r>
          <a:r>
            <a:rPr lang="en-US" sz="1500" kern="1200" dirty="0">
              <a:effectLst/>
              <a:ea typeface="Times New Roman" panose="02020603050405020304" pitchFamily="18" charset="0"/>
            </a:rPr>
            <a:t>through</a:t>
          </a:r>
          <a:r>
            <a:rPr lang="en-US" sz="1500" kern="1200" spc="100" dirty="0">
              <a:effectLst/>
              <a:ea typeface="Times New Roman" panose="02020603050405020304" pitchFamily="18" charset="0"/>
            </a:rPr>
            <a:t> </a:t>
          </a:r>
          <a:r>
            <a:rPr lang="en-US" sz="1500" kern="1200" dirty="0">
              <a:effectLst/>
              <a:ea typeface="Times New Roman" panose="02020603050405020304" pitchFamily="18" charset="0"/>
            </a:rPr>
            <a:t>the</a:t>
          </a:r>
          <a:r>
            <a:rPr lang="en-US" sz="1500" kern="1200" spc="105" dirty="0">
              <a:effectLst/>
              <a:ea typeface="Times New Roman" panose="02020603050405020304" pitchFamily="18" charset="0"/>
            </a:rPr>
            <a:t> </a:t>
          </a:r>
          <a:r>
            <a:rPr lang="en-US" sz="1500" kern="1200" dirty="0">
              <a:effectLst/>
              <a:ea typeface="Times New Roman" panose="02020603050405020304" pitchFamily="18" charset="0"/>
            </a:rPr>
            <a:t>establishment</a:t>
          </a:r>
          <a:r>
            <a:rPr lang="en-US" sz="1500" kern="1200" spc="-285" dirty="0">
              <a:effectLst/>
              <a:ea typeface="Times New Roman" panose="02020603050405020304" pitchFamily="18" charset="0"/>
            </a:rPr>
            <a:t> </a:t>
          </a:r>
          <a:r>
            <a:rPr lang="en-US" sz="1500" kern="1200" dirty="0">
              <a:effectLst/>
              <a:ea typeface="Times New Roman" panose="02020603050405020304" pitchFamily="18" charset="0"/>
            </a:rPr>
            <a:t>of</a:t>
          </a:r>
          <a:r>
            <a:rPr lang="en-US" sz="1500" kern="1200" spc="5" dirty="0">
              <a:effectLst/>
              <a:ea typeface="Times New Roman" panose="02020603050405020304" pitchFamily="18" charset="0"/>
            </a:rPr>
            <a:t> </a:t>
          </a:r>
          <a:r>
            <a:rPr lang="en-US" sz="1500" kern="1200" dirty="0">
              <a:effectLst/>
              <a:ea typeface="Times New Roman" panose="02020603050405020304" pitchFamily="18" charset="0"/>
            </a:rPr>
            <a:t>a</a:t>
          </a:r>
          <a:r>
            <a:rPr lang="en-US" sz="1500" kern="1200" spc="5" dirty="0">
              <a:effectLst/>
              <a:ea typeface="Times New Roman" panose="02020603050405020304" pitchFamily="18" charset="0"/>
            </a:rPr>
            <a:t> </a:t>
          </a:r>
          <a:r>
            <a:rPr lang="en-US" sz="1500" kern="1200" dirty="0">
              <a:effectLst/>
              <a:ea typeface="Times New Roman" panose="02020603050405020304" pitchFamily="18" charset="0"/>
            </a:rPr>
            <a:t>nationally regulated system</a:t>
          </a:r>
          <a:endParaRPr lang="en-US" sz="1500" kern="1200" dirty="0"/>
        </a:p>
      </dsp:txBody>
      <dsp:txXfrm>
        <a:off x="427550" y="4475496"/>
        <a:ext cx="5117579" cy="1002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AA714-7694-423F-A44E-C61A89912C5F}">
      <dsp:nvSpPr>
        <dsp:cNvPr id="0" name=""/>
        <dsp:cNvSpPr/>
      </dsp:nvSpPr>
      <dsp:spPr>
        <a:xfrm>
          <a:off x="0" y="0"/>
          <a:ext cx="8032072" cy="779490"/>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kern="1200" dirty="0"/>
            <a:t>Lack of value proposition</a:t>
          </a:r>
          <a:endParaRPr lang="en-US" sz="1500" kern="1200" dirty="0"/>
        </a:p>
      </dsp:txBody>
      <dsp:txXfrm>
        <a:off x="22830" y="22830"/>
        <a:ext cx="7099741" cy="733830"/>
      </dsp:txXfrm>
    </dsp:sp>
    <dsp:sp modelId="{94D70CE6-1C36-44FB-9AE7-5AE7810D7CB2}">
      <dsp:nvSpPr>
        <dsp:cNvPr id="0" name=""/>
        <dsp:cNvSpPr/>
      </dsp:nvSpPr>
      <dsp:spPr>
        <a:xfrm>
          <a:off x="599797" y="887753"/>
          <a:ext cx="8032072" cy="779490"/>
        </a:xfrm>
        <a:prstGeom prst="roundRect">
          <a:avLst>
            <a:gd name="adj" fmla="val 10000"/>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kern="1200" dirty="0"/>
            <a:t>Overlapping legislation and unclear roles and responsibilities</a:t>
          </a:r>
          <a:endParaRPr lang="en-US" sz="1500" kern="1200" dirty="0"/>
        </a:p>
      </dsp:txBody>
      <dsp:txXfrm>
        <a:off x="622627" y="910583"/>
        <a:ext cx="6879945" cy="733830"/>
      </dsp:txXfrm>
    </dsp:sp>
    <dsp:sp modelId="{040A9B12-1099-4E53-AD8B-4FFCF6742013}">
      <dsp:nvSpPr>
        <dsp:cNvPr id="0" name=""/>
        <dsp:cNvSpPr/>
      </dsp:nvSpPr>
      <dsp:spPr>
        <a:xfrm>
          <a:off x="1199595" y="1775506"/>
          <a:ext cx="8032072" cy="779490"/>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kern="1200" dirty="0"/>
            <a:t>‘Adjudication’ of legal issues from members</a:t>
          </a:r>
          <a:endParaRPr lang="en-US" sz="1500" kern="1200" dirty="0"/>
        </a:p>
      </dsp:txBody>
      <dsp:txXfrm>
        <a:off x="1222425" y="1798336"/>
        <a:ext cx="6879945" cy="733830"/>
      </dsp:txXfrm>
    </dsp:sp>
    <dsp:sp modelId="{2DF6CFD5-EE9E-4511-8FED-26D6A839EF38}">
      <dsp:nvSpPr>
        <dsp:cNvPr id="0" name=""/>
        <dsp:cNvSpPr/>
      </dsp:nvSpPr>
      <dsp:spPr>
        <a:xfrm>
          <a:off x="1799392" y="2663259"/>
          <a:ext cx="8032072" cy="779490"/>
        </a:xfrm>
        <a:prstGeom prst="roundRect">
          <a:avLst>
            <a:gd name="adj" fmla="val 10000"/>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kern="1200" dirty="0"/>
            <a:t>Lack of sufficient resources </a:t>
          </a:r>
          <a:endParaRPr lang="en-US" sz="1500" kern="1200" dirty="0"/>
        </a:p>
      </dsp:txBody>
      <dsp:txXfrm>
        <a:off x="1822222" y="2686089"/>
        <a:ext cx="6879945" cy="733830"/>
      </dsp:txXfrm>
    </dsp:sp>
    <dsp:sp modelId="{F5EA520C-E893-483C-8C69-64EC8D9B3BD2}">
      <dsp:nvSpPr>
        <dsp:cNvPr id="0" name=""/>
        <dsp:cNvSpPr/>
      </dsp:nvSpPr>
      <dsp:spPr>
        <a:xfrm>
          <a:off x="2399190" y="3551013"/>
          <a:ext cx="8032072" cy="779490"/>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kern="1200" dirty="0"/>
            <a:t>The intention was for access, redress and transformation (</a:t>
          </a:r>
          <a:r>
            <a:rPr lang="en-ZA" sz="1500" kern="1200" dirty="0" err="1"/>
            <a:t>ie</a:t>
          </a:r>
          <a:r>
            <a:rPr lang="en-ZA" sz="1500" kern="1200" dirty="0"/>
            <a:t>. For the purpose of the NQF), but has been reduced to checking governance, financials etc, much like an accreditation function – our tool is not appropriate for the task</a:t>
          </a:r>
          <a:endParaRPr lang="en-US" sz="1500" kern="1200" dirty="0"/>
        </a:p>
      </dsp:txBody>
      <dsp:txXfrm>
        <a:off x="2422020" y="3573843"/>
        <a:ext cx="6879945" cy="733830"/>
      </dsp:txXfrm>
    </dsp:sp>
    <dsp:sp modelId="{CDEC38FB-6CC2-4DF9-BE97-36072835BDF8}">
      <dsp:nvSpPr>
        <dsp:cNvPr id="0" name=""/>
        <dsp:cNvSpPr/>
      </dsp:nvSpPr>
      <dsp:spPr>
        <a:xfrm>
          <a:off x="7525403" y="569461"/>
          <a:ext cx="506668" cy="5066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39403" y="569461"/>
        <a:ext cx="278668" cy="381268"/>
      </dsp:txXfrm>
    </dsp:sp>
    <dsp:sp modelId="{B61CEE69-160E-419C-AFAD-080CB08CECD0}">
      <dsp:nvSpPr>
        <dsp:cNvPr id="0" name=""/>
        <dsp:cNvSpPr/>
      </dsp:nvSpPr>
      <dsp:spPr>
        <a:xfrm>
          <a:off x="8125201" y="1457214"/>
          <a:ext cx="506668" cy="506668"/>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8239201" y="1457214"/>
        <a:ext cx="278668" cy="381268"/>
      </dsp:txXfrm>
    </dsp:sp>
    <dsp:sp modelId="{AEF65BA1-D3E2-488A-B094-16E4448B5A95}">
      <dsp:nvSpPr>
        <dsp:cNvPr id="0" name=""/>
        <dsp:cNvSpPr/>
      </dsp:nvSpPr>
      <dsp:spPr>
        <a:xfrm>
          <a:off x="8724998" y="2331976"/>
          <a:ext cx="506668" cy="506668"/>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838998" y="2331976"/>
        <a:ext cx="278668" cy="381268"/>
      </dsp:txXfrm>
    </dsp:sp>
    <dsp:sp modelId="{18D89493-775F-49CA-A83D-729E1AA6ADC0}">
      <dsp:nvSpPr>
        <dsp:cNvPr id="0" name=""/>
        <dsp:cNvSpPr/>
      </dsp:nvSpPr>
      <dsp:spPr>
        <a:xfrm>
          <a:off x="9324796" y="3228390"/>
          <a:ext cx="506668" cy="506668"/>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438796" y="3228390"/>
        <a:ext cx="278668" cy="381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6E6E-3A8B-4703-AE82-A5856D8E4694}">
      <dsp:nvSpPr>
        <dsp:cNvPr id="0" name=""/>
        <dsp:cNvSpPr/>
      </dsp:nvSpPr>
      <dsp:spPr>
        <a:xfrm>
          <a:off x="0" y="74504"/>
          <a:ext cx="8372475" cy="20779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latin typeface="Grandview Display" panose="020B0502040204020203" pitchFamily="34" charset="0"/>
            </a:rPr>
            <a:t>Unpacking models – accreditation, recognition, voluntary associations, combined assurance, international body localized model (to what end and what purpose?) and identifying gaps in Professional Bodies (emerging professions)</a:t>
          </a:r>
        </a:p>
      </dsp:txBody>
      <dsp:txXfrm>
        <a:off x="101436" y="175940"/>
        <a:ext cx="8169603" cy="1875047"/>
      </dsp:txXfrm>
    </dsp:sp>
    <dsp:sp modelId="{FA30C751-4690-43E3-90ED-FC174FD8BB83}">
      <dsp:nvSpPr>
        <dsp:cNvPr id="0" name=""/>
        <dsp:cNvSpPr/>
      </dsp:nvSpPr>
      <dsp:spPr>
        <a:xfrm>
          <a:off x="0" y="2270390"/>
          <a:ext cx="8372475" cy="20779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randview Display" panose="020B0502040204020203" pitchFamily="34" charset="0"/>
            </a:rPr>
            <a:t>Value proposition for differentiated stakeholders</a:t>
          </a:r>
        </a:p>
      </dsp:txBody>
      <dsp:txXfrm>
        <a:off x="101436" y="2371826"/>
        <a:ext cx="8169603" cy="1875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7E452-C5EA-4BAA-92AB-6BE2F2905133}">
      <dsp:nvSpPr>
        <dsp:cNvPr id="0" name=""/>
        <dsp:cNvSpPr/>
      </dsp:nvSpPr>
      <dsp:spPr>
        <a:xfrm>
          <a:off x="7238421" y="1583698"/>
          <a:ext cx="2159500" cy="215961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44782E-6A97-42AC-A18B-4E28EAA73097}">
      <dsp:nvSpPr>
        <dsp:cNvPr id="0" name=""/>
        <dsp:cNvSpPr/>
      </dsp:nvSpPr>
      <dsp:spPr>
        <a:xfrm>
          <a:off x="7310651" y="1655698"/>
          <a:ext cx="2015965" cy="201561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March - April 2024</a:t>
          </a:r>
        </a:p>
      </dsp:txBody>
      <dsp:txXfrm>
        <a:off x="7598646" y="1943696"/>
        <a:ext cx="1439975" cy="1439614"/>
      </dsp:txXfrm>
    </dsp:sp>
    <dsp:sp modelId="{085F77AB-7116-4FF4-9D54-4DA670A9D947}">
      <dsp:nvSpPr>
        <dsp:cNvPr id="0" name=""/>
        <dsp:cNvSpPr/>
      </dsp:nvSpPr>
      <dsp:spPr>
        <a:xfrm>
          <a:off x="7310651" y="3783098"/>
          <a:ext cx="2015965" cy="1183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Reporting and Recommendations</a:t>
          </a:r>
        </a:p>
        <a:p>
          <a:pPr marL="57150" lvl="1" indent="-57150" algn="l" defTabSz="488950">
            <a:lnSpc>
              <a:spcPct val="90000"/>
            </a:lnSpc>
            <a:spcBef>
              <a:spcPct val="0"/>
            </a:spcBef>
            <a:spcAft>
              <a:spcPct val="15000"/>
            </a:spcAft>
            <a:buChar char="•"/>
          </a:pPr>
          <a:r>
            <a:rPr lang="en-US" sz="1100" kern="1200" dirty="0"/>
            <a:t>Present report to the NQF Review Panel</a:t>
          </a:r>
        </a:p>
      </dsp:txBody>
      <dsp:txXfrm>
        <a:off x="7310651" y="3783098"/>
        <a:ext cx="2015965" cy="1183825"/>
      </dsp:txXfrm>
    </dsp:sp>
    <dsp:sp modelId="{3CA410DD-38F4-496C-A9F4-C15BF851768F}">
      <dsp:nvSpPr>
        <dsp:cNvPr id="0" name=""/>
        <dsp:cNvSpPr/>
      </dsp:nvSpPr>
      <dsp:spPr>
        <a:xfrm rot="2700000">
          <a:off x="4997413" y="1583546"/>
          <a:ext cx="2159535" cy="2159535"/>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895127-A693-4815-97ED-773E96BED93C}">
      <dsp:nvSpPr>
        <dsp:cNvPr id="0" name=""/>
        <dsp:cNvSpPr/>
      </dsp:nvSpPr>
      <dsp:spPr>
        <a:xfrm>
          <a:off x="5078921" y="1655698"/>
          <a:ext cx="2015965" cy="201561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February – March  2024</a:t>
          </a:r>
        </a:p>
      </dsp:txBody>
      <dsp:txXfrm>
        <a:off x="5366916" y="1943696"/>
        <a:ext cx="1439975" cy="1439614"/>
      </dsp:txXfrm>
    </dsp:sp>
    <dsp:sp modelId="{21949B02-2ACA-47A5-BA2D-FE15852A3F6B}">
      <dsp:nvSpPr>
        <dsp:cNvPr id="0" name=""/>
        <dsp:cNvSpPr/>
      </dsp:nvSpPr>
      <dsp:spPr>
        <a:xfrm>
          <a:off x="5078921" y="3783098"/>
          <a:ext cx="2015965" cy="1183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Stakeholder Engagements</a:t>
          </a:r>
        </a:p>
      </dsp:txBody>
      <dsp:txXfrm>
        <a:off x="5078921" y="3783098"/>
        <a:ext cx="2015965" cy="1183825"/>
      </dsp:txXfrm>
    </dsp:sp>
    <dsp:sp modelId="{E380A90A-B2D4-4054-9FE8-FDA182D61DA9}">
      <dsp:nvSpPr>
        <dsp:cNvPr id="0" name=""/>
        <dsp:cNvSpPr/>
      </dsp:nvSpPr>
      <dsp:spPr>
        <a:xfrm rot="2700000">
          <a:off x="2774943" y="1583546"/>
          <a:ext cx="2159535" cy="2159535"/>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A310D5-2969-4694-90B5-D1BEFCF4D8ED}">
      <dsp:nvSpPr>
        <dsp:cNvPr id="0" name=""/>
        <dsp:cNvSpPr/>
      </dsp:nvSpPr>
      <dsp:spPr>
        <a:xfrm>
          <a:off x="2847191" y="1655698"/>
          <a:ext cx="2015965" cy="201561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July -December</a:t>
          </a:r>
        </a:p>
        <a:p>
          <a:pPr marL="0" lvl="0" indent="0" algn="ctr" defTabSz="1111250">
            <a:lnSpc>
              <a:spcPct val="90000"/>
            </a:lnSpc>
            <a:spcBef>
              <a:spcPct val="0"/>
            </a:spcBef>
            <a:spcAft>
              <a:spcPct val="35000"/>
            </a:spcAft>
            <a:buNone/>
          </a:pPr>
          <a:r>
            <a:rPr lang="en-US" sz="2500" kern="1200" dirty="0"/>
            <a:t>   2023	</a:t>
          </a:r>
        </a:p>
      </dsp:txBody>
      <dsp:txXfrm>
        <a:off x="3135186" y="1943696"/>
        <a:ext cx="1439975" cy="1439614"/>
      </dsp:txXfrm>
    </dsp:sp>
    <dsp:sp modelId="{473FC7B9-1E68-46AA-BA0E-B204D2420C5E}">
      <dsp:nvSpPr>
        <dsp:cNvPr id="0" name=""/>
        <dsp:cNvSpPr/>
      </dsp:nvSpPr>
      <dsp:spPr>
        <a:xfrm>
          <a:off x="2847191" y="3783098"/>
          <a:ext cx="2015965" cy="1183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Research on the Identified work areas</a:t>
          </a:r>
        </a:p>
        <a:p>
          <a:pPr marL="57150" lvl="1" indent="-57150" algn="l" defTabSz="488950">
            <a:lnSpc>
              <a:spcPct val="90000"/>
            </a:lnSpc>
            <a:spcBef>
              <a:spcPct val="0"/>
            </a:spcBef>
            <a:spcAft>
              <a:spcPct val="15000"/>
            </a:spcAft>
            <a:buChar char="•"/>
          </a:pPr>
          <a:r>
            <a:rPr lang="en-US" sz="1100" kern="1200" dirty="0"/>
            <a:t>Preliminary reports based on research</a:t>
          </a:r>
        </a:p>
      </dsp:txBody>
      <dsp:txXfrm>
        <a:off x="2847191" y="3783098"/>
        <a:ext cx="2015965" cy="1183825"/>
      </dsp:txXfrm>
    </dsp:sp>
    <dsp:sp modelId="{D916646B-2C6C-44BB-93E4-14C9A6F12023}">
      <dsp:nvSpPr>
        <dsp:cNvPr id="0" name=""/>
        <dsp:cNvSpPr/>
      </dsp:nvSpPr>
      <dsp:spPr>
        <a:xfrm rot="2700000">
          <a:off x="543212" y="1583546"/>
          <a:ext cx="2159535" cy="2159535"/>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44A1DC-7500-40C9-9010-4484152533EA}">
      <dsp:nvSpPr>
        <dsp:cNvPr id="0" name=""/>
        <dsp:cNvSpPr/>
      </dsp:nvSpPr>
      <dsp:spPr>
        <a:xfrm>
          <a:off x="615460" y="1655698"/>
          <a:ext cx="2015965" cy="201561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May</a:t>
          </a:r>
        </a:p>
        <a:p>
          <a:pPr marL="0" lvl="0" indent="0" algn="ctr" defTabSz="1111250">
            <a:lnSpc>
              <a:spcPct val="90000"/>
            </a:lnSpc>
            <a:spcBef>
              <a:spcPct val="0"/>
            </a:spcBef>
            <a:spcAft>
              <a:spcPct val="35000"/>
            </a:spcAft>
            <a:buNone/>
          </a:pPr>
          <a:r>
            <a:rPr lang="en-US" sz="2500" kern="1200" dirty="0"/>
            <a:t>2023</a:t>
          </a:r>
        </a:p>
      </dsp:txBody>
      <dsp:txXfrm>
        <a:off x="903455" y="1943696"/>
        <a:ext cx="1439975" cy="1439614"/>
      </dsp:txXfrm>
    </dsp:sp>
    <dsp:sp modelId="{3A2FE002-B3B0-4C36-8B4E-8C77574C585E}">
      <dsp:nvSpPr>
        <dsp:cNvPr id="0" name=""/>
        <dsp:cNvSpPr/>
      </dsp:nvSpPr>
      <dsp:spPr>
        <a:xfrm>
          <a:off x="615460" y="3783098"/>
          <a:ext cx="2015965" cy="1183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222250">
            <a:lnSpc>
              <a:spcPct val="90000"/>
            </a:lnSpc>
            <a:spcBef>
              <a:spcPct val="0"/>
            </a:spcBef>
            <a:spcAft>
              <a:spcPct val="15000"/>
            </a:spcAft>
            <a:buChar char="•"/>
          </a:pPr>
          <a:r>
            <a:rPr lang="en-US" sz="500" kern="1200" dirty="0"/>
            <a:t>- </a:t>
          </a:r>
          <a:r>
            <a:rPr lang="en-US" sz="1100" kern="1200" dirty="0"/>
            <a:t>Panel Constituted</a:t>
          </a:r>
        </a:p>
        <a:p>
          <a:pPr marL="57150" lvl="1" indent="-57150" algn="l" defTabSz="488950">
            <a:lnSpc>
              <a:spcPct val="90000"/>
            </a:lnSpc>
            <a:spcBef>
              <a:spcPct val="0"/>
            </a:spcBef>
            <a:spcAft>
              <a:spcPct val="15000"/>
            </a:spcAft>
            <a:buChar char="•"/>
          </a:pPr>
          <a:r>
            <a:rPr lang="en-US" sz="1100" kern="1200" dirty="0"/>
            <a:t>Terms of Reference</a:t>
          </a:r>
        </a:p>
        <a:p>
          <a:pPr marL="57150" lvl="1" indent="-57150" algn="l" defTabSz="488950">
            <a:lnSpc>
              <a:spcPct val="90000"/>
            </a:lnSpc>
            <a:spcBef>
              <a:spcPct val="0"/>
            </a:spcBef>
            <a:spcAft>
              <a:spcPct val="15000"/>
            </a:spcAft>
            <a:buChar char="•"/>
          </a:pPr>
          <a:r>
            <a:rPr lang="en-US" sz="1100" kern="1200" dirty="0"/>
            <a:t>Draft Project Plan</a:t>
          </a:r>
        </a:p>
      </dsp:txBody>
      <dsp:txXfrm>
        <a:off x="615460" y="3783098"/>
        <a:ext cx="2015965" cy="1183825"/>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D507D-B26C-4593-8A91-B6DFDDAB34D0}"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FFABE-5F72-430D-A889-002454ED8404}" type="slidenum">
              <a:rPr lang="en-US" smtClean="0"/>
              <a:t>‹#›</a:t>
            </a:fld>
            <a:endParaRPr lang="en-US"/>
          </a:p>
        </p:txBody>
      </p:sp>
    </p:spTree>
    <p:extLst>
      <p:ext uri="{BB962C8B-B14F-4D97-AF65-F5344CB8AC3E}">
        <p14:creationId xmlns:p14="http://schemas.microsoft.com/office/powerpoint/2010/main" val="392175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2837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5750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09869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3-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B9BCE-9EAD-1341-9FF7-F9E135BA1A5C}"/>
              </a:ext>
            </a:extLst>
          </p:cNvPr>
          <p:cNvPicPr>
            <a:picLocks noChangeAspect="1"/>
          </p:cNvPicPr>
          <p:nvPr userDrawn="1"/>
        </p:nvPicPr>
        <p:blipFill>
          <a:blip r:embed="rId2"/>
          <a:stretch>
            <a:fillRect/>
          </a:stretch>
        </p:blipFill>
        <p:spPr>
          <a:xfrm>
            <a:off x="10876509" y="179294"/>
            <a:ext cx="1121990" cy="672353"/>
          </a:xfrm>
          <a:prstGeom prst="rect">
            <a:avLst/>
          </a:prstGeom>
        </p:spPr>
      </p:pic>
      <p:pic>
        <p:nvPicPr>
          <p:cNvPr id="11" name="Picture 10">
            <a:extLst>
              <a:ext uri="{FF2B5EF4-FFF2-40B4-BE49-F238E27FC236}">
                <a16:creationId xmlns:a16="http://schemas.microsoft.com/office/drawing/2014/main" id="{E749E4A4-E34E-AE41-B41A-34F119DD12DE}"/>
              </a:ext>
            </a:extLst>
          </p:cNvPr>
          <p:cNvPicPr>
            <a:picLocks noChangeAspect="1"/>
          </p:cNvPicPr>
          <p:nvPr userDrawn="1"/>
        </p:nvPicPr>
        <p:blipFill>
          <a:blip r:embed="rId3"/>
          <a:stretch>
            <a:fillRect/>
          </a:stretch>
        </p:blipFill>
        <p:spPr>
          <a:xfrm>
            <a:off x="-84916" y="5892800"/>
            <a:ext cx="2099733" cy="965200"/>
          </a:xfrm>
          <a:prstGeom prst="rect">
            <a:avLst/>
          </a:prstGeom>
        </p:spPr>
      </p:pic>
    </p:spTree>
    <p:extLst>
      <p:ext uri="{BB962C8B-B14F-4D97-AF65-F5344CB8AC3E}">
        <p14:creationId xmlns:p14="http://schemas.microsoft.com/office/powerpoint/2010/main" val="322579384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7900" b="0" i="0">
                <a:solidFill>
                  <a:srgbClr val="004890"/>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129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0" i="0">
                <a:solidFill>
                  <a:srgbClr val="00489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3412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0" i="0">
                <a:solidFill>
                  <a:srgbClr val="004890"/>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847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0" i="0">
                <a:solidFill>
                  <a:srgbClr val="00489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798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716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994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970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7104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82249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6714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6703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1764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7149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11/28/2023</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480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 id="2147483739" r:id="rId12"/>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90600" y="1030986"/>
            <a:ext cx="979169" cy="0"/>
          </a:xfrm>
          <a:custGeom>
            <a:avLst/>
            <a:gdLst/>
            <a:ahLst/>
            <a:cxnLst/>
            <a:rect l="l" t="t" r="r" b="b"/>
            <a:pathLst>
              <a:path w="979169">
                <a:moveTo>
                  <a:pt x="0" y="0"/>
                </a:moveTo>
                <a:lnTo>
                  <a:pt x="978916" y="0"/>
                </a:lnTo>
              </a:path>
            </a:pathLst>
          </a:custGeom>
          <a:ln w="76200">
            <a:solidFill>
              <a:srgbClr val="4471C4"/>
            </a:solidFill>
          </a:ln>
        </p:spPr>
        <p:txBody>
          <a:bodyPr wrap="square" lIns="0" tIns="0" rIns="0" bIns="0" rtlCol="0"/>
          <a:lstStyle/>
          <a:p>
            <a:endParaRPr/>
          </a:p>
        </p:txBody>
      </p:sp>
      <p:sp>
        <p:nvSpPr>
          <p:cNvPr id="2" name="Holder 2"/>
          <p:cNvSpPr>
            <a:spLocks noGrp="1"/>
          </p:cNvSpPr>
          <p:nvPr>
            <p:ph type="title"/>
          </p:nvPr>
        </p:nvSpPr>
        <p:spPr>
          <a:xfrm>
            <a:off x="2081276" y="1379474"/>
            <a:ext cx="4038600" cy="2433954"/>
          </a:xfrm>
          <a:prstGeom prst="rect">
            <a:avLst/>
          </a:prstGeom>
        </p:spPr>
        <p:txBody>
          <a:bodyPr wrap="square" lIns="0" tIns="0" rIns="0" bIns="0">
            <a:spAutoFit/>
          </a:bodyPr>
          <a:lstStyle>
            <a:lvl1pPr>
              <a:defRPr sz="7900" b="0" i="0">
                <a:solidFill>
                  <a:srgbClr val="004890"/>
                </a:solidFill>
                <a:latin typeface="Arial Black"/>
                <a:cs typeface="Arial Black"/>
              </a:defRPr>
            </a:lvl1pPr>
          </a:lstStyle>
          <a:p>
            <a:endParaRPr/>
          </a:p>
        </p:txBody>
      </p:sp>
      <p:sp>
        <p:nvSpPr>
          <p:cNvPr id="3" name="Holder 3"/>
          <p:cNvSpPr>
            <a:spLocks noGrp="1"/>
          </p:cNvSpPr>
          <p:nvPr>
            <p:ph type="body" idx="1"/>
          </p:nvPr>
        </p:nvSpPr>
        <p:spPr>
          <a:xfrm>
            <a:off x="2346705" y="1664970"/>
            <a:ext cx="8372475" cy="3877945"/>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2531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9.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emf"/><Relationship Id="rId15" Type="http://schemas.openxmlformats.org/officeDocument/2006/relationships/image" Target="../media/image9.png"/><Relationship Id="rId10" Type="http://schemas.openxmlformats.org/officeDocument/2006/relationships/image" Target="../media/image19.jpeg"/><Relationship Id="rId4" Type="http://schemas.openxmlformats.org/officeDocument/2006/relationships/image" Target="../media/image13.emf"/><Relationship Id="rId9" Type="http://schemas.openxmlformats.org/officeDocument/2006/relationships/image" Target="../media/image18.jp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png"/><Relationship Id="rId4" Type="http://schemas.openxmlformats.org/officeDocument/2006/relationships/diagramQuickStyle" Target="../diagrams/quickStyle2.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86E2D5-8E37-13FB-8B7D-318C8246E13F}"/>
              </a:ext>
            </a:extLst>
          </p:cNvPr>
          <p:cNvSpPr>
            <a:spLocks noGrp="1"/>
          </p:cNvSpPr>
          <p:nvPr>
            <p:ph type="ctrTitle"/>
          </p:nvPr>
        </p:nvSpPr>
        <p:spPr>
          <a:xfrm>
            <a:off x="674391" y="1435787"/>
            <a:ext cx="4907280" cy="3346326"/>
          </a:xfrm>
        </p:spPr>
        <p:txBody>
          <a:bodyPr>
            <a:normAutofit/>
          </a:bodyPr>
          <a:lstStyle/>
          <a:p>
            <a:r>
              <a:rPr lang="en-US" dirty="0">
                <a:solidFill>
                  <a:srgbClr val="004990"/>
                </a:solidFill>
                <a:latin typeface="Arial Black" panose="020B0A04020102020204" pitchFamily="34" charset="0"/>
                <a:cs typeface="Arial" panose="020B0604020202020204" pitchFamily="34" charset="0"/>
              </a:rPr>
              <a:t>Professional Bodies and the NQF</a:t>
            </a:r>
          </a:p>
        </p:txBody>
      </p:sp>
      <p:sp>
        <p:nvSpPr>
          <p:cNvPr id="6" name="Subtitle 5">
            <a:extLst>
              <a:ext uri="{FF2B5EF4-FFF2-40B4-BE49-F238E27FC236}">
                <a16:creationId xmlns:a16="http://schemas.microsoft.com/office/drawing/2014/main" id="{03A4A2D9-7501-AB79-C7C7-4A3010A68350}"/>
              </a:ext>
            </a:extLst>
          </p:cNvPr>
          <p:cNvSpPr>
            <a:spLocks noGrp="1"/>
          </p:cNvSpPr>
          <p:nvPr>
            <p:ph type="subTitle" idx="1"/>
          </p:nvPr>
        </p:nvSpPr>
        <p:spPr>
          <a:xfrm>
            <a:off x="628149" y="5154269"/>
            <a:ext cx="4035291" cy="540185"/>
          </a:xfrm>
        </p:spPr>
        <p:txBody>
          <a:bodyPr>
            <a:normAutofit fontScale="55000" lnSpcReduction="20000"/>
          </a:bodyPr>
          <a:lstStyle/>
          <a:p>
            <a:r>
              <a:rPr lang="en-US" sz="2400" b="0" dirty="0">
                <a:latin typeface="Arial" panose="020B0604020202020204" pitchFamily="34" charset="0"/>
                <a:cs typeface="Arial" panose="020B0604020202020204" pitchFamily="34" charset="0"/>
              </a:rPr>
              <a:t>The RECOGNITION function, challenges and successes</a:t>
            </a:r>
          </a:p>
        </p:txBody>
      </p:sp>
      <p:sp>
        <p:nvSpPr>
          <p:cNvPr id="10" name="Google Shape;11663;p55">
            <a:extLst>
              <a:ext uri="{FF2B5EF4-FFF2-40B4-BE49-F238E27FC236}">
                <a16:creationId xmlns:a16="http://schemas.microsoft.com/office/drawing/2014/main"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1664;p55">
            <a:extLst>
              <a:ext uri="{FF2B5EF4-FFF2-40B4-BE49-F238E27FC236}">
                <a16:creationId xmlns:a16="http://schemas.microsoft.com/office/drawing/2014/main"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666;p55">
              <a:extLst>
                <a:ext uri="{FF2B5EF4-FFF2-40B4-BE49-F238E27FC236}">
                  <a16:creationId xmlns:a16="http://schemas.microsoft.com/office/drawing/2014/main"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667;p55">
              <a:extLst>
                <a:ext uri="{FF2B5EF4-FFF2-40B4-BE49-F238E27FC236}">
                  <a16:creationId xmlns:a16="http://schemas.microsoft.com/office/drawing/2014/main"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668;p55">
              <a:extLst>
                <a:ext uri="{FF2B5EF4-FFF2-40B4-BE49-F238E27FC236}">
                  <a16:creationId xmlns:a16="http://schemas.microsoft.com/office/drawing/2014/main"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1669;p55">
            <a:extLst>
              <a:ext uri="{FF2B5EF4-FFF2-40B4-BE49-F238E27FC236}">
                <a16:creationId xmlns:a16="http://schemas.microsoft.com/office/drawing/2014/main"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671;p55">
              <a:extLst>
                <a:ext uri="{FF2B5EF4-FFF2-40B4-BE49-F238E27FC236}">
                  <a16:creationId xmlns:a16="http://schemas.microsoft.com/office/drawing/2014/main"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72;p55">
              <a:extLst>
                <a:ext uri="{FF2B5EF4-FFF2-40B4-BE49-F238E27FC236}">
                  <a16:creationId xmlns:a16="http://schemas.microsoft.com/office/drawing/2014/main"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73;p55">
              <a:extLst>
                <a:ext uri="{FF2B5EF4-FFF2-40B4-BE49-F238E27FC236}">
                  <a16:creationId xmlns:a16="http://schemas.microsoft.com/office/drawing/2014/main"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1682;p55">
            <a:extLst>
              <a:ext uri="{FF2B5EF4-FFF2-40B4-BE49-F238E27FC236}">
                <a16:creationId xmlns:a16="http://schemas.microsoft.com/office/drawing/2014/main"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84;p55">
              <a:extLst>
                <a:ext uri="{FF2B5EF4-FFF2-40B4-BE49-F238E27FC236}">
                  <a16:creationId xmlns:a16="http://schemas.microsoft.com/office/drawing/2014/main"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3" name="Picture 52" descr="A picture containing logo&#10;&#10;Description automatically generated">
            <a:extLst>
              <a:ext uri="{FF2B5EF4-FFF2-40B4-BE49-F238E27FC236}">
                <a16:creationId xmlns:a16="http://schemas.microsoft.com/office/drawing/2014/main" id="{DD534D4F-52DF-B38D-937E-85DC13CA5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60" name="Google Shape;12296;p55">
                <a:extLst>
                  <a:ext uri="{FF2B5EF4-FFF2-40B4-BE49-F238E27FC236}">
                    <a16:creationId xmlns:a16="http://schemas.microsoft.com/office/drawing/2014/main"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58" name="Google Shape;12297;p55">
              <a:extLst>
                <a:ext uri="{FF2B5EF4-FFF2-40B4-BE49-F238E27FC236}">
                  <a16:creationId xmlns:a16="http://schemas.microsoft.com/office/drawing/2014/main"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Tree>
    <p:extLst>
      <p:ext uri="{BB962C8B-B14F-4D97-AF65-F5344CB8AC3E}">
        <p14:creationId xmlns:p14="http://schemas.microsoft.com/office/powerpoint/2010/main" val="419687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337738"/>
            <a:ext cx="12120465" cy="520262"/>
          </a:xfrm>
          <a:prstGeom prst="rect">
            <a:avLst/>
          </a:prstGeom>
        </p:spPr>
      </p:pic>
      <p:grpSp>
        <p:nvGrpSpPr>
          <p:cNvPr id="6" name="Group 5"/>
          <p:cNvGrpSpPr/>
          <p:nvPr/>
        </p:nvGrpSpPr>
        <p:grpSpPr>
          <a:xfrm>
            <a:off x="353659" y="121352"/>
            <a:ext cx="4958570" cy="5086299"/>
            <a:chOff x="353659" y="140402"/>
            <a:chExt cx="5206632" cy="5086299"/>
          </a:xfrm>
        </p:grpSpPr>
        <p:pic>
          <p:nvPicPr>
            <p:cNvPr id="3" name="Picture 2"/>
            <p:cNvPicPr>
              <a:picLocks noChangeAspect="1"/>
            </p:cNvPicPr>
            <p:nvPr/>
          </p:nvPicPr>
          <p:blipFill>
            <a:blip r:embed="rId3"/>
            <a:stretch>
              <a:fillRect/>
            </a:stretch>
          </p:blipFill>
          <p:spPr>
            <a:xfrm>
              <a:off x="593729" y="140402"/>
              <a:ext cx="3837954" cy="3162654"/>
            </a:xfrm>
            <a:prstGeom prst="rect">
              <a:avLst/>
            </a:prstGeom>
          </p:spPr>
        </p:pic>
        <p:sp>
          <p:nvSpPr>
            <p:cNvPr id="4" name="Rectangle 3"/>
            <p:cNvSpPr/>
            <p:nvPr/>
          </p:nvSpPr>
          <p:spPr>
            <a:xfrm>
              <a:off x="353659" y="3410819"/>
              <a:ext cx="5206632" cy="1815882"/>
            </a:xfrm>
            <a:prstGeom prst="rect">
              <a:avLst/>
            </a:prstGeom>
          </p:spPr>
          <p:txBody>
            <a:bodyPr wrap="square">
              <a:spAutoFit/>
            </a:bodyPr>
            <a:lstStyle/>
            <a:p>
              <a:r>
                <a:rPr lang="en-US" sz="1600" b="1" dirty="0">
                  <a:solidFill>
                    <a:srgbClr val="2F2F2F"/>
                  </a:solidFill>
                  <a:latin typeface="Arial" panose="020B0604020202020204" pitchFamily="34" charset="0"/>
                </a:rPr>
                <a:t>Statutory bodies</a:t>
              </a:r>
              <a:r>
                <a:rPr lang="en-US" sz="1600" dirty="0">
                  <a:solidFill>
                    <a:srgbClr val="2F2F2F"/>
                  </a:solidFill>
                  <a:latin typeface="Arial" panose="020B0604020202020204" pitchFamily="34" charset="0"/>
                </a:rPr>
                <a:t> are established as a result of an Act of Parliament and govern the practice of specific occupations in South Africa.</a:t>
              </a:r>
              <a:r>
                <a:rPr lang="en-US" sz="1600" dirty="0">
                  <a:solidFill>
                    <a:srgbClr val="000000"/>
                  </a:solidFill>
                  <a:latin typeface="Arial" panose="020B0604020202020204" pitchFamily="34" charset="0"/>
                </a:rPr>
                <a:t> Anyone who is in a profession that is governed by a statutory body must be registered with the relevant South African professional body or council to practice their occupation in South Africa.</a:t>
              </a:r>
            </a:p>
          </p:txBody>
        </p:sp>
      </p:grpSp>
      <p:sp>
        <p:nvSpPr>
          <p:cNvPr id="5" name="Rectangle 4"/>
          <p:cNvSpPr/>
          <p:nvPr/>
        </p:nvSpPr>
        <p:spPr>
          <a:xfrm>
            <a:off x="593729" y="5640755"/>
            <a:ext cx="11157526" cy="923330"/>
          </a:xfrm>
          <a:prstGeom prst="rect">
            <a:avLst/>
          </a:prstGeom>
          <a:solidFill>
            <a:schemeClr val="accent1">
              <a:lumMod val="60000"/>
              <a:lumOff val="40000"/>
            </a:schemeClr>
          </a:solidFill>
          <a:ln>
            <a:solidFill>
              <a:schemeClr val="accent1">
                <a:shade val="50000"/>
              </a:schemeClr>
            </a:solidFill>
          </a:ln>
          <a:scene3d>
            <a:camera prst="orthographicFront"/>
            <a:lightRig rig="threePt" dir="t"/>
          </a:scene3d>
          <a:sp3d>
            <a:bevelT w="152400"/>
          </a:sp3d>
        </p:spPr>
        <p:txBody>
          <a:bodyPr wrap="square">
            <a:spAutoFit/>
          </a:bodyPr>
          <a:lstStyle/>
          <a:p>
            <a:pPr algn="ctr"/>
            <a:r>
              <a:rPr lang="en-US" dirty="0">
                <a:solidFill>
                  <a:srgbClr val="000000"/>
                </a:solidFill>
                <a:latin typeface="Arial" panose="020B0604020202020204" pitchFamily="34" charset="0"/>
              </a:rPr>
              <a:t>Both the statutory and non-statutory bodies must meet the criteria for recognition as a professional body as stipulated in the Policy and Criteria for the Recognition of a Professional Body and the Registration of a Professional Designation for the Purpose of the NQF.</a:t>
            </a:r>
            <a:endParaRPr lang="en-GB" dirty="0"/>
          </a:p>
        </p:txBody>
      </p:sp>
      <p:grpSp>
        <p:nvGrpSpPr>
          <p:cNvPr id="12" name="Group 11"/>
          <p:cNvGrpSpPr/>
          <p:nvPr/>
        </p:nvGrpSpPr>
        <p:grpSpPr>
          <a:xfrm>
            <a:off x="5473205" y="0"/>
            <a:ext cx="6316023" cy="5199566"/>
            <a:chOff x="5560291" y="427328"/>
            <a:chExt cx="6316023" cy="5199566"/>
          </a:xfrm>
        </p:grpSpPr>
        <p:pic>
          <p:nvPicPr>
            <p:cNvPr id="7" name="Picture 6"/>
            <p:cNvPicPr>
              <a:picLocks noChangeAspect="1"/>
            </p:cNvPicPr>
            <p:nvPr/>
          </p:nvPicPr>
          <p:blipFill>
            <a:blip r:embed="rId3"/>
            <a:stretch>
              <a:fillRect/>
            </a:stretch>
          </p:blipFill>
          <p:spPr>
            <a:xfrm>
              <a:off x="6899565" y="427328"/>
              <a:ext cx="3975406" cy="3275921"/>
            </a:xfrm>
            <a:prstGeom prst="rect">
              <a:avLst/>
            </a:prstGeom>
          </p:spPr>
        </p:pic>
        <p:sp>
          <p:nvSpPr>
            <p:cNvPr id="2" name="Rectangle 1"/>
            <p:cNvSpPr/>
            <p:nvPr/>
          </p:nvSpPr>
          <p:spPr>
            <a:xfrm>
              <a:off x="5560291" y="3811012"/>
              <a:ext cx="6316023" cy="1815882"/>
            </a:xfrm>
            <a:prstGeom prst="rect">
              <a:avLst/>
            </a:prstGeom>
          </p:spPr>
          <p:txBody>
            <a:bodyPr wrap="square">
              <a:spAutoFit/>
            </a:bodyPr>
            <a:lstStyle/>
            <a:p>
              <a:r>
                <a:rPr lang="en-US" sz="1600" b="1" dirty="0">
                  <a:solidFill>
                    <a:srgbClr val="000000"/>
                  </a:solidFill>
                  <a:latin typeface="Arial" panose="020B0604020202020204" pitchFamily="34" charset="0"/>
                </a:rPr>
                <a:t>Non-statutory bodies</a:t>
              </a:r>
              <a:r>
                <a:rPr lang="en-US" sz="1600" dirty="0">
                  <a:solidFill>
                    <a:srgbClr val="000000"/>
                  </a:solidFill>
                  <a:latin typeface="Arial" panose="020B0604020202020204" pitchFamily="34" charset="0"/>
                </a:rPr>
                <a:t> are considered ‘voluntary’, as professionals are not required to be registered with the professional body in order to practice their profession.</a:t>
              </a:r>
              <a:r>
                <a:rPr lang="en-US" sz="1600" dirty="0">
                  <a:solidFill>
                    <a:srgbClr val="2F2F2F"/>
                  </a:solidFill>
                  <a:latin typeface="Arial" panose="020B0604020202020204" pitchFamily="34" charset="0"/>
                </a:rPr>
                <a:t>  </a:t>
              </a:r>
              <a:r>
                <a:rPr lang="en-US" sz="1600" b="1" dirty="0">
                  <a:solidFill>
                    <a:srgbClr val="2F2F2F"/>
                  </a:solidFill>
                  <a:latin typeface="Arial" panose="020B0604020202020204" pitchFamily="34" charset="0"/>
                </a:rPr>
                <a:t>Non</a:t>
              </a:r>
              <a:r>
                <a:rPr lang="en-US" sz="1600" dirty="0">
                  <a:solidFill>
                    <a:srgbClr val="2F2F2F"/>
                  </a:solidFill>
                  <a:latin typeface="Arial" panose="020B0604020202020204" pitchFamily="34" charset="0"/>
                </a:rPr>
                <a:t>-</a:t>
              </a:r>
              <a:r>
                <a:rPr lang="en-US" sz="1600" b="1" dirty="0">
                  <a:solidFill>
                    <a:srgbClr val="2F2F2F"/>
                  </a:solidFill>
                  <a:latin typeface="Arial" panose="020B0604020202020204" pitchFamily="34" charset="0"/>
                </a:rPr>
                <a:t>statutory body is</a:t>
              </a:r>
              <a:r>
                <a:rPr lang="en-US" sz="1600" dirty="0">
                  <a:solidFill>
                    <a:srgbClr val="2F2F2F"/>
                  </a:solidFill>
                  <a:latin typeface="Arial" panose="020B0604020202020204" pitchFamily="34" charset="0"/>
                </a:rPr>
                <a:t> </a:t>
              </a:r>
              <a:r>
                <a:rPr lang="en-US" sz="1600" b="1" dirty="0">
                  <a:solidFill>
                    <a:srgbClr val="2F2F2F"/>
                  </a:solidFill>
                  <a:latin typeface="Arial" panose="020B0604020202020204" pitchFamily="34" charset="0"/>
                </a:rPr>
                <a:t>not</a:t>
              </a:r>
              <a:r>
                <a:rPr lang="en-US" sz="1600" dirty="0">
                  <a:solidFill>
                    <a:srgbClr val="2F2F2F"/>
                  </a:solidFill>
                  <a:latin typeface="Arial" panose="020B0604020202020204" pitchFamily="34" charset="0"/>
                </a:rPr>
                <a:t> through an Act of Parliament, but in response to a need identified by a collective of practitioners. No law compels anyone to be a member of a non-statutory body and re</a:t>
              </a:r>
              <a:r>
                <a:rPr lang="en-US" sz="1600" dirty="0">
                  <a:solidFill>
                    <a:srgbClr val="000000"/>
                  </a:solidFill>
                  <a:latin typeface="Arial" panose="020B0604020202020204" pitchFamily="34" charset="0"/>
                </a:rPr>
                <a:t>cognition does not confer statutory status.</a:t>
              </a:r>
              <a:endParaRPr lang="en-GB" sz="1600" dirty="0">
                <a:solidFill>
                  <a:srgbClr val="000000"/>
                </a:solidFill>
                <a:latin typeface="Arial" panose="020B0604020202020204" pitchFamily="34" charset="0"/>
              </a:endParaRPr>
            </a:p>
          </p:txBody>
        </p:sp>
        <p:sp>
          <p:nvSpPr>
            <p:cNvPr id="10" name="&quot;No&quot; Symbol 9"/>
            <p:cNvSpPr/>
            <p:nvPr/>
          </p:nvSpPr>
          <p:spPr>
            <a:xfrm>
              <a:off x="7141029" y="556731"/>
              <a:ext cx="3200400" cy="3200400"/>
            </a:xfrm>
            <a:prstGeom prst="noSmoking">
              <a:avLst>
                <a:gd name="adj" fmla="val 47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8" name="Content Placeholder 4" descr="A picture containing shape&#10;&#10;Description automatically generated">
            <a:extLst>
              <a:ext uri="{FF2B5EF4-FFF2-40B4-BE49-F238E27FC236}">
                <a16:creationId xmlns:a16="http://schemas.microsoft.com/office/drawing/2014/main" id="{B6E80671-C486-788B-8B8B-A23BB60DECD5}"/>
              </a:ext>
            </a:extLst>
          </p:cNvPr>
          <p:cNvPicPr>
            <a:picLocks/>
          </p:cNvPicPr>
          <p:nvPr/>
        </p:nvPicPr>
        <p:blipFill rotWithShape="1">
          <a:blip r:embed="rId4">
            <a:extLst>
              <a:ext uri="{28A0092B-C50C-407E-A947-70E740481C1C}">
                <a14:useLocalDpi xmlns:a14="http://schemas.microsoft.com/office/drawing/2010/main" val="0"/>
              </a:ext>
            </a:extLst>
          </a:blip>
          <a:srcRect t="4587" r="7322"/>
          <a:stretch/>
        </p:blipFill>
        <p:spPr>
          <a:xfrm>
            <a:off x="8818694" y="121352"/>
            <a:ext cx="3131509" cy="3355409"/>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0E001AFE-4631-E7A5-C24F-6173F14841A8}"/>
              </a:ext>
            </a:extLst>
          </p:cNvPr>
          <p:cNvPicPr/>
          <p:nvPr/>
        </p:nvPicPr>
        <p:blipFill>
          <a:blip r:embed="rId5">
            <a:extLst>
              <a:ext uri="{28A0092B-C50C-407E-A947-70E740481C1C}">
                <a14:useLocalDpi xmlns:a14="http://schemas.microsoft.com/office/drawing/2010/main" val="0"/>
              </a:ext>
            </a:extLst>
          </a:blip>
          <a:stretch>
            <a:fillRect/>
          </a:stretch>
        </p:blipFill>
        <p:spPr>
          <a:xfrm>
            <a:off x="10729469" y="0"/>
            <a:ext cx="1177159" cy="706510"/>
          </a:xfrm>
          <a:prstGeom prst="rect">
            <a:avLst/>
          </a:prstGeom>
        </p:spPr>
      </p:pic>
    </p:spTree>
    <p:extLst>
      <p:ext uri="{BB962C8B-B14F-4D97-AF65-F5344CB8AC3E}">
        <p14:creationId xmlns:p14="http://schemas.microsoft.com/office/powerpoint/2010/main" val="12303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8753-4930-44F3-AB2D-85400FDADAFE}"/>
              </a:ext>
            </a:extLst>
          </p:cNvPr>
          <p:cNvSpPr>
            <a:spLocks noGrp="1"/>
          </p:cNvSpPr>
          <p:nvPr>
            <p:ph type="title"/>
          </p:nvPr>
        </p:nvSpPr>
        <p:spPr>
          <a:xfrm>
            <a:off x="586478" y="1683756"/>
            <a:ext cx="3115265" cy="3923250"/>
          </a:xfrm>
        </p:spPr>
        <p:txBody>
          <a:bodyPr vert="vert270" anchor="b">
            <a:normAutofit/>
          </a:bodyPr>
          <a:lstStyle/>
          <a:p>
            <a:pPr algn="ctr"/>
            <a:r>
              <a:rPr lang="en-ZA" sz="4000" dirty="0">
                <a:solidFill>
                  <a:srgbClr val="FFFFFF"/>
                </a:solidFill>
              </a:rPr>
              <a:t>Successes</a:t>
            </a:r>
          </a:p>
        </p:txBody>
      </p:sp>
      <p:graphicFrame>
        <p:nvGraphicFramePr>
          <p:cNvPr id="47" name="Content Placeholder 2">
            <a:extLst>
              <a:ext uri="{FF2B5EF4-FFF2-40B4-BE49-F238E27FC236}">
                <a16:creationId xmlns:a16="http://schemas.microsoft.com/office/drawing/2014/main" id="{ED81B712-B7F5-4281-BF0A-1A60B6728395}"/>
              </a:ext>
            </a:extLst>
          </p:cNvPr>
          <p:cNvGraphicFramePr>
            <a:graphicFrameLocks noGrp="1"/>
          </p:cNvGraphicFramePr>
          <p:nvPr>
            <p:ph idx="1"/>
          </p:nvPr>
        </p:nvGraphicFramePr>
        <p:xfrm>
          <a:off x="4487452" y="511387"/>
          <a:ext cx="7465850" cy="593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F2BBA31-F3B9-F2ED-44FF-2D8210B97096}"/>
              </a:ext>
            </a:extLst>
          </p:cNvPr>
          <p:cNvSpPr/>
          <p:nvPr/>
        </p:nvSpPr>
        <p:spPr>
          <a:xfrm rot="16200000">
            <a:off x="1574473" y="2967335"/>
            <a:ext cx="343235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Successes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Picture 3" descr="A picture containing logo&#10;&#10;Description automatically generated">
            <a:extLst>
              <a:ext uri="{FF2B5EF4-FFF2-40B4-BE49-F238E27FC236}">
                <a16:creationId xmlns:a16="http://schemas.microsoft.com/office/drawing/2014/main" id="{6E946C22-D75E-4955-0E5C-9E2498263A54}"/>
              </a:ext>
            </a:extLst>
          </p:cNvPr>
          <p:cNvPicPr/>
          <p:nvPr/>
        </p:nvPicPr>
        <p:blipFill>
          <a:blip r:embed="rId7">
            <a:extLst>
              <a:ext uri="{28A0092B-C50C-407E-A947-70E740481C1C}">
                <a14:useLocalDpi xmlns:a14="http://schemas.microsoft.com/office/drawing/2010/main" val="0"/>
              </a:ext>
            </a:extLst>
          </a:blip>
          <a:stretch>
            <a:fillRect/>
          </a:stretch>
        </p:blipFill>
        <p:spPr>
          <a:xfrm>
            <a:off x="10729469" y="0"/>
            <a:ext cx="1338484" cy="797442"/>
          </a:xfrm>
          <a:prstGeom prst="rect">
            <a:avLst/>
          </a:prstGeom>
        </p:spPr>
      </p:pic>
      <p:pic>
        <p:nvPicPr>
          <p:cNvPr id="5" name="Content Placeholder 4" descr="A picture containing shape&#10;&#10;Description automatically generated">
            <a:extLst>
              <a:ext uri="{FF2B5EF4-FFF2-40B4-BE49-F238E27FC236}">
                <a16:creationId xmlns:a16="http://schemas.microsoft.com/office/drawing/2014/main" id="{37EB8BB8-C776-AA30-19EE-33F0E5F7C9F3}"/>
              </a:ext>
            </a:extLst>
          </p:cNvPr>
          <p:cNvPicPr>
            <a:picLocks/>
          </p:cNvPicPr>
          <p:nvPr/>
        </p:nvPicPr>
        <p:blipFill rotWithShape="1">
          <a:blip r:embed="rId8">
            <a:extLst>
              <a:ext uri="{28A0092B-C50C-407E-A947-70E740481C1C}">
                <a14:useLocalDpi xmlns:a14="http://schemas.microsoft.com/office/drawing/2010/main" val="0"/>
              </a:ext>
            </a:extLst>
          </a:blip>
          <a:srcRect t="4587" r="7322"/>
          <a:stretch/>
        </p:blipFill>
        <p:spPr>
          <a:xfrm>
            <a:off x="9172354" y="0"/>
            <a:ext cx="3019646" cy="315756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83F3C1ED-AA12-F780-0C17-0591456B805E}"/>
              </a:ext>
            </a:extLst>
          </p:cNvPr>
          <p:cNvPicPr/>
          <p:nvPr/>
        </p:nvPicPr>
        <p:blipFill>
          <a:blip r:embed="rId7">
            <a:extLst>
              <a:ext uri="{28A0092B-C50C-407E-A947-70E740481C1C}">
                <a14:useLocalDpi xmlns:a14="http://schemas.microsoft.com/office/drawing/2010/main" val="0"/>
              </a:ext>
            </a:extLst>
          </a:blip>
          <a:stretch>
            <a:fillRect/>
          </a:stretch>
        </p:blipFill>
        <p:spPr>
          <a:xfrm>
            <a:off x="10833468" y="45466"/>
            <a:ext cx="1177159" cy="706510"/>
          </a:xfrm>
          <a:prstGeom prst="rect">
            <a:avLst/>
          </a:prstGeom>
        </p:spPr>
      </p:pic>
    </p:spTree>
    <p:extLst>
      <p:ext uri="{BB962C8B-B14F-4D97-AF65-F5344CB8AC3E}">
        <p14:creationId xmlns:p14="http://schemas.microsoft.com/office/powerpoint/2010/main" val="34409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graphicEl>
                                              <a:dgm id="{0F32E7B1-DDCB-42B7-9B6B-C680C24E1AD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graphicEl>
                                              <a:dgm id="{2338A190-01CA-45BD-B1F0-2C79535F768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graphicEl>
                                              <a:dgm id="{96D403BD-95BC-4DE8-B6AB-59D5B91CA37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graphicEl>
                                              <a:dgm id="{C9927A77-6852-48CE-9AF2-2113419390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graphicEl>
                                              <a:dgm id="{35F8D182-E9D4-4026-BEC2-9C8CC7E2B73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graphicEl>
                                              <a:dgm id="{E7559D02-8CB7-430C-A613-28AC501C1B6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graphicEl>
                                              <a:dgm id="{104F578D-C752-4637-B803-5AA3443D4A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graphicEl>
                                              <a:dgm id="{E4EDF29D-BA4C-413B-ADB1-B2364EC033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2009554" y="578737"/>
            <a:ext cx="4848447" cy="920638"/>
          </a:xfrm>
          <a:solidFill>
            <a:srgbClr val="004990"/>
          </a:solidFill>
        </p:spPr>
        <p:txBody>
          <a:bodyPr/>
          <a:lstStyle/>
          <a:p>
            <a:r>
              <a:rPr lang="en-GB" b="1" dirty="0">
                <a:solidFill>
                  <a:schemeClr val="bg2"/>
                </a:solidFill>
              </a:rPr>
              <a:t>Challenges </a:t>
            </a:r>
          </a:p>
        </p:txBody>
      </p:sp>
      <p:graphicFrame>
        <p:nvGraphicFramePr>
          <p:cNvPr id="9" name="Content Placeholder 2">
            <a:extLst>
              <a:ext uri="{FF2B5EF4-FFF2-40B4-BE49-F238E27FC236}">
                <a16:creationId xmlns:a16="http://schemas.microsoft.com/office/drawing/2014/main" id="{68AE4B03-53BB-8DF6-AA1D-59802BE0410D}"/>
              </a:ext>
            </a:extLst>
          </p:cNvPr>
          <p:cNvGraphicFramePr>
            <a:graphicFrameLocks noGrp="1"/>
          </p:cNvGraphicFramePr>
          <p:nvPr>
            <p:ph idx="1"/>
            <p:extLst>
              <p:ext uri="{D42A27DB-BD31-4B8C-83A1-F6EECF244321}">
                <p14:modId xmlns:p14="http://schemas.microsoft.com/office/powerpoint/2010/main" val="1735956625"/>
              </p:ext>
            </p:extLst>
          </p:nvPr>
        </p:nvGraphicFramePr>
        <p:xfrm>
          <a:off x="880368" y="1728712"/>
          <a:ext cx="10431263" cy="433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7">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8">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Tree>
    <p:extLst>
      <p:ext uri="{BB962C8B-B14F-4D97-AF65-F5344CB8AC3E}">
        <p14:creationId xmlns:p14="http://schemas.microsoft.com/office/powerpoint/2010/main" val="256252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377519" y="2470790"/>
            <a:ext cx="9180611" cy="1314443"/>
          </a:xfrm>
        </p:spPr>
        <p:txBody>
          <a:bodyPr/>
          <a:lstStyle/>
          <a:p>
            <a:pPr algn="ctr"/>
            <a:r>
              <a:rPr lang="en-GB" b="1" dirty="0">
                <a:solidFill>
                  <a:schemeClr val="accent1">
                    <a:lumMod val="75000"/>
                  </a:schemeClr>
                </a:solidFill>
              </a:rPr>
              <a:t>2023 REVIEW </a:t>
            </a:r>
          </a:p>
        </p:txBody>
      </p:sp>
      <p:graphicFrame>
        <p:nvGraphicFramePr>
          <p:cNvPr id="9" name="Content Placeholder 2">
            <a:extLst>
              <a:ext uri="{FF2B5EF4-FFF2-40B4-BE49-F238E27FC236}">
                <a16:creationId xmlns:a16="http://schemas.microsoft.com/office/drawing/2014/main" id="{68AE4B03-53BB-8DF6-AA1D-59802BE0410D}"/>
              </a:ext>
            </a:extLst>
          </p:cNvPr>
          <p:cNvGraphicFramePr>
            <a:graphicFrameLocks noGrp="1"/>
          </p:cNvGraphicFramePr>
          <p:nvPr>
            <p:ph idx="1"/>
            <p:extLst>
              <p:ext uri="{D42A27DB-BD31-4B8C-83A1-F6EECF244321}">
                <p14:modId xmlns:p14="http://schemas.microsoft.com/office/powerpoint/2010/main" val="483655979"/>
              </p:ext>
            </p:extLst>
          </p:nvPr>
        </p:nvGraphicFramePr>
        <p:xfrm>
          <a:off x="914399" y="2292238"/>
          <a:ext cx="10431263" cy="433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7">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8">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Tree>
    <p:extLst>
      <p:ext uri="{BB962C8B-B14F-4D97-AF65-F5344CB8AC3E}">
        <p14:creationId xmlns:p14="http://schemas.microsoft.com/office/powerpoint/2010/main" val="11802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974594" y="538187"/>
            <a:ext cx="6180578" cy="790884"/>
          </a:xfrm>
          <a:solidFill>
            <a:srgbClr val="004990"/>
          </a:solidFill>
        </p:spPr>
        <p:txBody>
          <a:bodyPr/>
          <a:lstStyle/>
          <a:p>
            <a:r>
              <a:rPr lang="en-GB" b="1" dirty="0">
                <a:solidFill>
                  <a:schemeClr val="bg2"/>
                </a:solidFill>
              </a:rPr>
              <a:t>Objectives of the Review</a:t>
            </a:r>
          </a:p>
        </p:txBody>
      </p:sp>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6" name="Content Placeholder 5">
            <a:extLst>
              <a:ext uri="{FF2B5EF4-FFF2-40B4-BE49-F238E27FC236}">
                <a16:creationId xmlns:a16="http://schemas.microsoft.com/office/drawing/2014/main" id="{E3713432-A83D-9EEB-0288-BC0B6363C5AD}"/>
              </a:ext>
            </a:extLst>
          </p:cNvPr>
          <p:cNvSpPr>
            <a:spLocks noGrp="1"/>
          </p:cNvSpPr>
          <p:nvPr>
            <p:ph idx="1"/>
          </p:nvPr>
        </p:nvSpPr>
        <p:spPr>
          <a:xfrm>
            <a:off x="914399" y="1594884"/>
            <a:ext cx="10363200" cy="4346945"/>
          </a:xfrm>
        </p:spPr>
        <p:txBody>
          <a:bodyPr>
            <a:normAutofit/>
          </a:bodyPr>
          <a:lstStyle/>
          <a:p>
            <a:pPr marL="339725" marR="0" lvl="1" indent="-339725" algn="just">
              <a:lnSpc>
                <a:spcPct val="150000"/>
              </a:lnSpc>
              <a:spcBef>
                <a:spcPts val="0"/>
              </a:spcBef>
              <a:spcAft>
                <a:spcPts val="0"/>
              </a:spcAft>
              <a:buFont typeface="+mj-lt"/>
              <a:buAutoNum type="arabicPeriod"/>
            </a:pPr>
            <a:r>
              <a:rPr lang="en-ZA" sz="2000" dirty="0">
                <a:effectLst/>
                <a:latin typeface="Arial" panose="020B0604020202020204" pitchFamily="34" charset="0"/>
                <a:ea typeface="Calibri" panose="020F0502020204030204" pitchFamily="34" charset="0"/>
                <a:cs typeface="Arial" panose="020B0604020202020204" pitchFamily="34" charset="0"/>
              </a:rPr>
              <a:t>To provide a value proposition for locating the function of recognising PBs in the NQF;</a:t>
            </a:r>
          </a:p>
          <a:p>
            <a:pPr marL="457200" marR="0" lvl="1" indent="-457200" algn="just">
              <a:lnSpc>
                <a:spcPct val="150000"/>
              </a:lnSpc>
              <a:spcBef>
                <a:spcPts val="0"/>
              </a:spcBef>
              <a:spcAft>
                <a:spcPts val="0"/>
              </a:spcAft>
              <a:buFont typeface="+mj-lt"/>
              <a:buAutoNum type="arabicPeriod"/>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39725" marR="0" lvl="1" indent="-339725" algn="just">
              <a:lnSpc>
                <a:spcPct val="150000"/>
              </a:lnSpc>
              <a:spcBef>
                <a:spcPts val="0"/>
              </a:spcBef>
              <a:spcAft>
                <a:spcPts val="0"/>
              </a:spcAft>
              <a:buFont typeface="+mj-lt"/>
              <a:buAutoNum type="arabicPeriod"/>
            </a:pPr>
            <a:r>
              <a:rPr lang="en-ZA" sz="2000" dirty="0">
                <a:effectLst/>
                <a:latin typeface="Arial" panose="020B0604020202020204" pitchFamily="34" charset="0"/>
                <a:ea typeface="Calibri" panose="020F0502020204030204" pitchFamily="34" charset="0"/>
                <a:cs typeface="Arial" panose="020B0604020202020204" pitchFamily="34" charset="0"/>
              </a:rPr>
              <a:t>When a clear value proposition has been established: identifying the nature of a conceptual framework that will help address the value proposition established; </a:t>
            </a:r>
          </a:p>
          <a:p>
            <a:pPr marL="457200" marR="0" lvl="1" indent="-457200" algn="just">
              <a:lnSpc>
                <a:spcPct val="150000"/>
              </a:lnSpc>
              <a:spcBef>
                <a:spcPts val="0"/>
              </a:spcBef>
              <a:spcAft>
                <a:spcPts val="0"/>
              </a:spcAft>
              <a:buFont typeface="+mj-lt"/>
              <a:buAutoNum type="arabicPeriod"/>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42900" marR="0" lvl="1" indent="-342900" algn="just">
              <a:lnSpc>
                <a:spcPct val="150000"/>
              </a:lnSpc>
              <a:spcBef>
                <a:spcPts val="0"/>
              </a:spcBef>
              <a:spcAft>
                <a:spcPts val="0"/>
              </a:spcAft>
              <a:buFont typeface="+mj-lt"/>
              <a:buAutoNum type="arabicPeriod"/>
            </a:pPr>
            <a:r>
              <a:rPr lang="en-ZA" sz="1800" dirty="0">
                <a:effectLst/>
                <a:latin typeface="Arial" panose="020B0604020202020204" pitchFamily="34" charset="0"/>
                <a:ea typeface="Calibri" panose="020F0502020204030204" pitchFamily="34" charset="0"/>
                <a:cs typeface="Arial" panose="020B0604020202020204" pitchFamily="34" charset="0"/>
              </a:rPr>
              <a:t>Produce for discussion a Conceptual framework document with key principles for the regulation of Professional Bodies, if necessary.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4943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974594" y="538187"/>
            <a:ext cx="6180578" cy="790884"/>
          </a:xfrm>
          <a:solidFill>
            <a:srgbClr val="004990"/>
          </a:solidFill>
        </p:spPr>
        <p:txBody>
          <a:bodyPr/>
          <a:lstStyle/>
          <a:p>
            <a:r>
              <a:rPr lang="en-GB" b="1" dirty="0">
                <a:solidFill>
                  <a:schemeClr val="bg2"/>
                </a:solidFill>
              </a:rPr>
              <a:t>Composition of panel</a:t>
            </a:r>
          </a:p>
        </p:txBody>
      </p:sp>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6" name="Content Placeholder 5">
            <a:extLst>
              <a:ext uri="{FF2B5EF4-FFF2-40B4-BE49-F238E27FC236}">
                <a16:creationId xmlns:a16="http://schemas.microsoft.com/office/drawing/2014/main" id="{E3713432-A83D-9EEB-0288-BC0B6363C5AD}"/>
              </a:ext>
            </a:extLst>
          </p:cNvPr>
          <p:cNvSpPr>
            <a:spLocks noGrp="1"/>
          </p:cNvSpPr>
          <p:nvPr>
            <p:ph idx="1"/>
          </p:nvPr>
        </p:nvSpPr>
        <p:spPr>
          <a:xfrm>
            <a:off x="914399" y="1594884"/>
            <a:ext cx="10363200" cy="4346945"/>
          </a:xfrm>
        </p:spPr>
        <p:txBody>
          <a:bodyPr>
            <a:normAutofit/>
          </a:bodyPr>
          <a:lstStyle/>
          <a:p>
            <a:pPr marL="742950" marR="0" lvl="1" indent="-285750">
              <a:lnSpc>
                <a:spcPct val="150000"/>
              </a:lnSpc>
              <a:spcBef>
                <a:spcPts val="0"/>
              </a:spcBef>
              <a:spcAft>
                <a:spcPts val="800"/>
              </a:spcAft>
              <a:buFont typeface="Symbol" panose="05050102010706020507" pitchFamily="18" charset="2"/>
              <a:buChar char=""/>
              <a:tabLst>
                <a:tab pos="400050" algn="l"/>
              </a:tabLst>
            </a:pPr>
            <a:r>
              <a:rPr lang="en-US" sz="1800" kern="100" dirty="0">
                <a:effectLst/>
                <a:latin typeface="+mj-lt"/>
                <a:ea typeface="Calibri" panose="020F0502020204030204" pitchFamily="34" charset="0"/>
                <a:cs typeface="Times New Roman" panose="02020603050405020304" pitchFamily="18" charset="0"/>
              </a:rPr>
              <a:t>SAQA Board Process</a:t>
            </a:r>
          </a:p>
          <a:p>
            <a:pPr marL="1017270" lvl="2" indent="-285750">
              <a:lnSpc>
                <a:spcPct val="150000"/>
              </a:lnSpc>
              <a:spcBef>
                <a:spcPts val="0"/>
              </a:spcBef>
              <a:spcAft>
                <a:spcPts val="800"/>
              </a:spcAft>
              <a:buFont typeface="Symbol" panose="05050102010706020507" pitchFamily="18" charset="2"/>
              <a:buChar char=""/>
              <a:tabLst>
                <a:tab pos="400050" algn="l"/>
              </a:tabLst>
            </a:pPr>
            <a:r>
              <a:rPr lang="en-US" kern="100" dirty="0">
                <a:latin typeface="+mj-lt"/>
                <a:ea typeface="Calibri" panose="020F0502020204030204" pitchFamily="34" charset="0"/>
                <a:cs typeface="Times New Roman" panose="02020603050405020304" pitchFamily="18" charset="0"/>
              </a:rPr>
              <a:t>Academics</a:t>
            </a:r>
          </a:p>
          <a:p>
            <a:pPr marL="1017270" lvl="2" indent="-285750">
              <a:lnSpc>
                <a:spcPct val="150000"/>
              </a:lnSpc>
              <a:spcBef>
                <a:spcPts val="0"/>
              </a:spcBef>
              <a:spcAft>
                <a:spcPts val="800"/>
              </a:spcAft>
              <a:buFont typeface="Symbol" panose="05050102010706020507" pitchFamily="18" charset="2"/>
              <a:buChar char=""/>
              <a:tabLst>
                <a:tab pos="400050" algn="l"/>
              </a:tabLst>
            </a:pPr>
            <a:r>
              <a:rPr lang="en-US" kern="100" dirty="0">
                <a:effectLst/>
                <a:latin typeface="+mj-lt"/>
                <a:ea typeface="Calibri" panose="020F0502020204030204" pitchFamily="34" charset="0"/>
                <a:cs typeface="Times New Roman" panose="02020603050405020304" pitchFamily="18" charset="0"/>
              </a:rPr>
              <a:t>Professional Bod</a:t>
            </a:r>
            <a:r>
              <a:rPr lang="en-US" kern="100" dirty="0">
                <a:latin typeface="+mj-lt"/>
                <a:ea typeface="Calibri" panose="020F0502020204030204" pitchFamily="34" charset="0"/>
                <a:cs typeface="Times New Roman" panose="02020603050405020304" pitchFamily="18" charset="0"/>
              </a:rPr>
              <a:t>y representation</a:t>
            </a:r>
          </a:p>
          <a:p>
            <a:pPr marL="1017270" lvl="2" indent="-285750">
              <a:lnSpc>
                <a:spcPct val="150000"/>
              </a:lnSpc>
              <a:spcBef>
                <a:spcPts val="0"/>
              </a:spcBef>
              <a:spcAft>
                <a:spcPts val="800"/>
              </a:spcAft>
              <a:buFont typeface="Symbol" panose="05050102010706020507" pitchFamily="18" charset="2"/>
              <a:buChar char=""/>
              <a:tabLst>
                <a:tab pos="400050" algn="l"/>
              </a:tabLst>
            </a:pPr>
            <a:r>
              <a:rPr lang="en-US" kern="100" dirty="0">
                <a:effectLst/>
                <a:latin typeface="+mj-lt"/>
                <a:ea typeface="Calibri" panose="020F0502020204030204" pitchFamily="34" charset="0"/>
                <a:cs typeface="Times New Roman" panose="02020603050405020304" pitchFamily="18" charset="0"/>
              </a:rPr>
              <a:t>DHET Representation</a:t>
            </a:r>
          </a:p>
          <a:p>
            <a:pPr marL="1017270" lvl="2" indent="-285750">
              <a:lnSpc>
                <a:spcPct val="150000"/>
              </a:lnSpc>
              <a:spcBef>
                <a:spcPts val="0"/>
              </a:spcBef>
              <a:spcAft>
                <a:spcPts val="800"/>
              </a:spcAft>
              <a:buFont typeface="Symbol" panose="05050102010706020507" pitchFamily="18" charset="2"/>
              <a:buChar char=""/>
              <a:tabLst>
                <a:tab pos="400050" algn="l"/>
              </a:tabLst>
            </a:pPr>
            <a:r>
              <a:rPr lang="en-US" kern="100" dirty="0">
                <a:latin typeface="+mj-lt"/>
                <a:ea typeface="Calibri" panose="020F0502020204030204" pitchFamily="34" charset="0"/>
                <a:cs typeface="Times New Roman" panose="02020603050405020304" pitchFamily="18" charset="0"/>
              </a:rPr>
              <a:t>International experts</a:t>
            </a:r>
            <a:endParaRPr lang="en-US"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5896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974594" y="538187"/>
            <a:ext cx="6180578" cy="790884"/>
          </a:xfrm>
          <a:solidFill>
            <a:srgbClr val="004990"/>
          </a:solidFill>
        </p:spPr>
        <p:txBody>
          <a:bodyPr/>
          <a:lstStyle/>
          <a:p>
            <a:r>
              <a:rPr lang="en-GB" b="1" dirty="0">
                <a:solidFill>
                  <a:schemeClr val="bg2"/>
                </a:solidFill>
              </a:rPr>
              <a:t>Responsibilities of Panel</a:t>
            </a:r>
          </a:p>
        </p:txBody>
      </p:sp>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6" name="Content Placeholder 5">
            <a:extLst>
              <a:ext uri="{FF2B5EF4-FFF2-40B4-BE49-F238E27FC236}">
                <a16:creationId xmlns:a16="http://schemas.microsoft.com/office/drawing/2014/main" id="{E3713432-A83D-9EEB-0288-BC0B6363C5AD}"/>
              </a:ext>
            </a:extLst>
          </p:cNvPr>
          <p:cNvSpPr>
            <a:spLocks noGrp="1"/>
          </p:cNvSpPr>
          <p:nvPr>
            <p:ph idx="1"/>
          </p:nvPr>
        </p:nvSpPr>
        <p:spPr>
          <a:xfrm>
            <a:off x="914399" y="1594884"/>
            <a:ext cx="10363200" cy="4346945"/>
          </a:xfrm>
        </p:spPr>
        <p:txBody>
          <a:bodyPr>
            <a:normAutofit fontScale="92500" lnSpcReduction="10000"/>
          </a:bodyPr>
          <a:lstStyle/>
          <a:p>
            <a:pPr marL="742950" marR="0" lvl="1" indent="-285750">
              <a:lnSpc>
                <a:spcPct val="150000"/>
              </a:lnSpc>
              <a:spcBef>
                <a:spcPts val="0"/>
              </a:spcBef>
              <a:spcAft>
                <a:spcPts val="800"/>
              </a:spcAft>
              <a:buFont typeface="Symbol" panose="05050102010706020507" pitchFamily="18" charset="2"/>
              <a:buChar char=""/>
              <a:tabLst>
                <a:tab pos="400050" algn="l"/>
              </a:tabLst>
            </a:pPr>
            <a:r>
              <a:rPr lang="en-ZA" sz="1800" kern="100" dirty="0">
                <a:effectLst/>
                <a:latin typeface="+mj-lt"/>
                <a:ea typeface="Calibri" panose="020F0502020204030204" pitchFamily="34" charset="0"/>
                <a:cs typeface="Times New Roman" panose="02020603050405020304" pitchFamily="18" charset="0"/>
              </a:rPr>
              <a:t>Reflect on the role of SAQA in recognition of PB’s; </a:t>
            </a:r>
            <a:endParaRPr lang="en-US" sz="1800" kern="100" dirty="0">
              <a:effectLst/>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tabLst>
                <a:tab pos="400050" algn="l"/>
              </a:tabLst>
            </a:pPr>
            <a:r>
              <a:rPr lang="en-ZA" sz="1800" kern="100" dirty="0">
                <a:effectLst/>
                <a:latin typeface="+mj-lt"/>
                <a:ea typeface="Calibri" panose="020F0502020204030204" pitchFamily="34" charset="0"/>
                <a:cs typeface="Times New Roman" panose="02020603050405020304" pitchFamily="18" charset="0"/>
              </a:rPr>
              <a:t>Identify and address possible conceptual and design flaws in the process of recognition of PB’s; </a:t>
            </a:r>
            <a:endParaRPr lang="en-US" sz="1800" kern="100" dirty="0">
              <a:effectLst/>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tabLst>
                <a:tab pos="400050" algn="l"/>
              </a:tabLst>
            </a:pPr>
            <a:r>
              <a:rPr lang="en-ZA" sz="1800" kern="100" dirty="0">
                <a:effectLst/>
                <a:latin typeface="+mj-lt"/>
                <a:ea typeface="Calibri" panose="020F0502020204030204" pitchFamily="34" charset="0"/>
                <a:cs typeface="Times New Roman" panose="02020603050405020304" pitchFamily="18" charset="0"/>
              </a:rPr>
              <a:t>Conduct an analysis aimed at identifying the specific questions for reviewing the value and fit of PB’s within the NQF and how to change structures and legislation if required; </a:t>
            </a:r>
            <a:endParaRPr lang="en-US" sz="1800" kern="100" dirty="0">
              <a:effectLst/>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tabLst>
                <a:tab pos="400050" algn="l"/>
              </a:tabLst>
            </a:pPr>
            <a:r>
              <a:rPr lang="en-ZA" sz="1800" kern="100" dirty="0">
                <a:effectLst/>
                <a:latin typeface="+mj-lt"/>
                <a:ea typeface="Calibri" panose="020F0502020204030204" pitchFamily="34" charset="0"/>
                <a:cs typeface="Times New Roman" panose="02020603050405020304" pitchFamily="18" charset="0"/>
              </a:rPr>
              <a:t>Conduct research with a view to drafting a conceptual framework for inclusion of PB’s or alternate options for addressing the needs of professionalisation. The identification of the conceptual framework or alternate options will be followed by the assessment of the prospects, constraints and possible impacts of each avenue with respect to the NQF and its objectives; </a:t>
            </a:r>
            <a:endParaRPr lang="en-US" sz="1800" kern="100" dirty="0">
              <a:effectLst/>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ZA" sz="1800" kern="100" dirty="0">
                <a:effectLst/>
                <a:latin typeface="+mj-lt"/>
                <a:ea typeface="Calibri" panose="020F0502020204030204" pitchFamily="34" charset="0"/>
                <a:cs typeface="Times New Roman" panose="02020603050405020304" pitchFamily="18" charset="0"/>
              </a:rPr>
              <a:t>Engage professional bodies and other stakeholders on the proposed revisions through round tables and other mechanisms, analyse their inputs and incorporate those that are constructive and valuable; </a:t>
            </a:r>
            <a:endParaRPr lang="en-US" sz="18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661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5766" y="670600"/>
            <a:ext cx="4848606" cy="586698"/>
          </a:xfrm>
          <a:prstGeom prst="rect">
            <a:avLst/>
          </a:prstGeom>
          <a:solidFill>
            <a:srgbClr val="004990"/>
          </a:solidFill>
        </p:spPr>
        <p:txBody>
          <a:bodyPr vert="horz" wrap="square" lIns="0" tIns="32384" rIns="0" bIns="0" rtlCol="0">
            <a:spAutoFit/>
          </a:bodyPr>
          <a:lstStyle/>
          <a:p>
            <a:pPr marL="91440">
              <a:lnSpc>
                <a:spcPct val="100000"/>
              </a:lnSpc>
              <a:spcBef>
                <a:spcPts val="254"/>
              </a:spcBef>
            </a:pPr>
            <a:r>
              <a:rPr sz="3600" dirty="0">
                <a:solidFill>
                  <a:srgbClr val="F1F0F0"/>
                </a:solidFill>
                <a:latin typeface="Grandview Display" panose="020B0502040204020203" pitchFamily="34" charset="0"/>
                <a:cs typeface="Arial"/>
              </a:rPr>
              <a:t>Emerging</a:t>
            </a:r>
            <a:r>
              <a:rPr sz="3600" spc="-35" dirty="0">
                <a:solidFill>
                  <a:srgbClr val="F1F0F0"/>
                </a:solidFill>
                <a:latin typeface="Grandview Display" panose="020B0502040204020203" pitchFamily="34" charset="0"/>
                <a:cs typeface="Arial"/>
              </a:rPr>
              <a:t> </a:t>
            </a:r>
            <a:r>
              <a:rPr sz="3600" spc="-10" dirty="0">
                <a:solidFill>
                  <a:srgbClr val="F1F0F0"/>
                </a:solidFill>
                <a:latin typeface="Grandview Display" panose="020B0502040204020203" pitchFamily="34" charset="0"/>
                <a:cs typeface="Arial"/>
              </a:rPr>
              <a:t>Issues</a:t>
            </a:r>
            <a:endParaRPr sz="3600" dirty="0">
              <a:latin typeface="Grandview Display" panose="020B0502040204020203" pitchFamily="34" charset="0"/>
              <a:cs typeface="Arial"/>
            </a:endParaRPr>
          </a:p>
        </p:txBody>
      </p:sp>
      <p:pic>
        <p:nvPicPr>
          <p:cNvPr id="3" name="object 3"/>
          <p:cNvPicPr/>
          <p:nvPr/>
        </p:nvPicPr>
        <p:blipFill>
          <a:blip r:embed="rId2" cstate="print"/>
          <a:stretch>
            <a:fillRect/>
          </a:stretch>
        </p:blipFill>
        <p:spPr>
          <a:xfrm>
            <a:off x="10908030" y="0"/>
            <a:ext cx="1177290" cy="706374"/>
          </a:xfrm>
          <a:prstGeom prst="rect">
            <a:avLst/>
          </a:prstGeom>
        </p:spPr>
      </p:pic>
      <p:grpSp>
        <p:nvGrpSpPr>
          <p:cNvPr id="4" name="object 4"/>
          <p:cNvGrpSpPr/>
          <p:nvPr/>
        </p:nvGrpSpPr>
        <p:grpSpPr>
          <a:xfrm>
            <a:off x="1784604" y="4356227"/>
            <a:ext cx="9740900" cy="1442085"/>
            <a:chOff x="1784604" y="4356227"/>
            <a:chExt cx="9740900" cy="1442085"/>
          </a:xfrm>
        </p:grpSpPr>
        <p:sp>
          <p:nvSpPr>
            <p:cNvPr id="5" name="object 5"/>
            <p:cNvSpPr/>
            <p:nvPr/>
          </p:nvSpPr>
          <p:spPr>
            <a:xfrm>
              <a:off x="6464807" y="4359402"/>
              <a:ext cx="659130" cy="1435735"/>
            </a:xfrm>
            <a:custGeom>
              <a:avLst/>
              <a:gdLst/>
              <a:ahLst/>
              <a:cxnLst/>
              <a:rect l="l" t="t" r="r" b="b"/>
              <a:pathLst>
                <a:path w="659129" h="1435735">
                  <a:moveTo>
                    <a:pt x="0" y="0"/>
                  </a:moveTo>
                  <a:lnTo>
                    <a:pt x="75559" y="1452"/>
                  </a:lnTo>
                  <a:lnTo>
                    <a:pt x="144924" y="5589"/>
                  </a:lnTo>
                  <a:lnTo>
                    <a:pt x="206116" y="12076"/>
                  </a:lnTo>
                  <a:lnTo>
                    <a:pt x="257156" y="20580"/>
                  </a:lnTo>
                  <a:lnTo>
                    <a:pt x="296063" y="30768"/>
                  </a:lnTo>
                  <a:lnTo>
                    <a:pt x="329564" y="54864"/>
                  </a:lnTo>
                  <a:lnTo>
                    <a:pt x="329564" y="662940"/>
                  </a:lnTo>
                  <a:lnTo>
                    <a:pt x="338270" y="675496"/>
                  </a:lnTo>
                  <a:lnTo>
                    <a:pt x="401973" y="697223"/>
                  </a:lnTo>
                  <a:lnTo>
                    <a:pt x="453013" y="705727"/>
                  </a:lnTo>
                  <a:lnTo>
                    <a:pt x="514205" y="712214"/>
                  </a:lnTo>
                  <a:lnTo>
                    <a:pt x="583570" y="716351"/>
                  </a:lnTo>
                  <a:lnTo>
                    <a:pt x="659130" y="717804"/>
                  </a:lnTo>
                  <a:lnTo>
                    <a:pt x="583570" y="719256"/>
                  </a:lnTo>
                  <a:lnTo>
                    <a:pt x="514205" y="723393"/>
                  </a:lnTo>
                  <a:lnTo>
                    <a:pt x="453013" y="729880"/>
                  </a:lnTo>
                  <a:lnTo>
                    <a:pt x="401973" y="738384"/>
                  </a:lnTo>
                  <a:lnTo>
                    <a:pt x="363066" y="748572"/>
                  </a:lnTo>
                  <a:lnTo>
                    <a:pt x="329564" y="772668"/>
                  </a:lnTo>
                  <a:lnTo>
                    <a:pt x="329564" y="1380680"/>
                  </a:lnTo>
                  <a:lnTo>
                    <a:pt x="320859" y="1393276"/>
                  </a:lnTo>
                  <a:lnTo>
                    <a:pt x="257156" y="1415036"/>
                  </a:lnTo>
                  <a:lnTo>
                    <a:pt x="206116" y="1423542"/>
                  </a:lnTo>
                  <a:lnTo>
                    <a:pt x="144924" y="1430025"/>
                  </a:lnTo>
                  <a:lnTo>
                    <a:pt x="75559" y="1434157"/>
                  </a:lnTo>
                  <a:lnTo>
                    <a:pt x="0" y="1435608"/>
                  </a:lnTo>
                </a:path>
              </a:pathLst>
            </a:custGeom>
            <a:ln w="63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1784604" y="4395216"/>
              <a:ext cx="9740646" cy="1358646"/>
            </a:xfrm>
            <a:prstGeom prst="rect">
              <a:avLst/>
            </a:prstGeom>
          </p:spPr>
        </p:pic>
      </p:grpSp>
      <p:grpSp>
        <p:nvGrpSpPr>
          <p:cNvPr id="7" name="object 7"/>
          <p:cNvGrpSpPr/>
          <p:nvPr/>
        </p:nvGrpSpPr>
        <p:grpSpPr>
          <a:xfrm>
            <a:off x="1593341" y="1422641"/>
            <a:ext cx="9953625" cy="756285"/>
            <a:chOff x="1593341" y="1422641"/>
            <a:chExt cx="9953625" cy="756285"/>
          </a:xfrm>
        </p:grpSpPr>
        <p:pic>
          <p:nvPicPr>
            <p:cNvPr id="8" name="object 8"/>
            <p:cNvPicPr/>
            <p:nvPr/>
          </p:nvPicPr>
          <p:blipFill>
            <a:blip r:embed="rId4" cstate="print"/>
            <a:stretch>
              <a:fillRect/>
            </a:stretch>
          </p:blipFill>
          <p:spPr>
            <a:xfrm>
              <a:off x="1763267" y="1424165"/>
              <a:ext cx="9783318" cy="754392"/>
            </a:xfrm>
            <a:prstGeom prst="rect">
              <a:avLst/>
            </a:prstGeom>
          </p:spPr>
        </p:pic>
        <p:pic>
          <p:nvPicPr>
            <p:cNvPr id="9" name="object 9"/>
            <p:cNvPicPr/>
            <p:nvPr/>
          </p:nvPicPr>
          <p:blipFill>
            <a:blip r:embed="rId5" cstate="print"/>
            <a:stretch>
              <a:fillRect/>
            </a:stretch>
          </p:blipFill>
          <p:spPr>
            <a:xfrm>
              <a:off x="1593341" y="1422641"/>
              <a:ext cx="753630" cy="754392"/>
            </a:xfrm>
            <a:prstGeom prst="rect">
              <a:avLst/>
            </a:prstGeom>
          </p:spPr>
        </p:pic>
      </p:grpSp>
      <p:grpSp>
        <p:nvGrpSpPr>
          <p:cNvPr id="10" name="object 10"/>
          <p:cNvGrpSpPr/>
          <p:nvPr/>
        </p:nvGrpSpPr>
        <p:grpSpPr>
          <a:xfrm>
            <a:off x="1644395" y="2361425"/>
            <a:ext cx="9881235" cy="794385"/>
            <a:chOff x="1644395" y="2361425"/>
            <a:chExt cx="9881235" cy="794385"/>
          </a:xfrm>
        </p:grpSpPr>
        <p:pic>
          <p:nvPicPr>
            <p:cNvPr id="11" name="object 11"/>
            <p:cNvPicPr/>
            <p:nvPr/>
          </p:nvPicPr>
          <p:blipFill>
            <a:blip r:embed="rId6" cstate="print"/>
            <a:stretch>
              <a:fillRect/>
            </a:stretch>
          </p:blipFill>
          <p:spPr>
            <a:xfrm>
              <a:off x="1784603" y="2401811"/>
              <a:ext cx="9740646" cy="753630"/>
            </a:xfrm>
            <a:prstGeom prst="rect">
              <a:avLst/>
            </a:prstGeom>
          </p:spPr>
        </p:pic>
        <p:pic>
          <p:nvPicPr>
            <p:cNvPr id="12" name="object 12"/>
            <p:cNvPicPr/>
            <p:nvPr/>
          </p:nvPicPr>
          <p:blipFill>
            <a:blip r:embed="rId7" cstate="print"/>
            <a:stretch>
              <a:fillRect/>
            </a:stretch>
          </p:blipFill>
          <p:spPr>
            <a:xfrm>
              <a:off x="1644395" y="2361425"/>
              <a:ext cx="753630" cy="753630"/>
            </a:xfrm>
            <a:prstGeom prst="rect">
              <a:avLst/>
            </a:prstGeom>
          </p:spPr>
        </p:pic>
      </p:grpSp>
      <p:grpSp>
        <p:nvGrpSpPr>
          <p:cNvPr id="13" name="object 13"/>
          <p:cNvGrpSpPr/>
          <p:nvPr/>
        </p:nvGrpSpPr>
        <p:grpSpPr>
          <a:xfrm>
            <a:off x="1805939" y="3369551"/>
            <a:ext cx="9698355" cy="763905"/>
            <a:chOff x="1805939" y="3369551"/>
            <a:chExt cx="9698355" cy="763905"/>
          </a:xfrm>
        </p:grpSpPr>
        <p:pic>
          <p:nvPicPr>
            <p:cNvPr id="14" name="object 14"/>
            <p:cNvPicPr/>
            <p:nvPr/>
          </p:nvPicPr>
          <p:blipFill>
            <a:blip r:embed="rId8" cstate="print"/>
            <a:stretch>
              <a:fillRect/>
            </a:stretch>
          </p:blipFill>
          <p:spPr>
            <a:xfrm>
              <a:off x="1805939" y="3378695"/>
              <a:ext cx="9697973" cy="754392"/>
            </a:xfrm>
            <a:prstGeom prst="rect">
              <a:avLst/>
            </a:prstGeom>
          </p:spPr>
        </p:pic>
        <p:pic>
          <p:nvPicPr>
            <p:cNvPr id="15" name="object 15"/>
            <p:cNvPicPr/>
            <p:nvPr/>
          </p:nvPicPr>
          <p:blipFill>
            <a:blip r:embed="rId9" cstate="print"/>
            <a:stretch>
              <a:fillRect/>
            </a:stretch>
          </p:blipFill>
          <p:spPr>
            <a:xfrm>
              <a:off x="1831847" y="3369551"/>
              <a:ext cx="754405" cy="754392"/>
            </a:xfrm>
            <a:prstGeom prst="rect">
              <a:avLst/>
            </a:prstGeom>
          </p:spPr>
        </p:pic>
      </p:grpSp>
      <p:sp>
        <p:nvSpPr>
          <p:cNvPr id="16" name="object 16"/>
          <p:cNvSpPr txBox="1"/>
          <p:nvPr/>
        </p:nvSpPr>
        <p:spPr>
          <a:xfrm>
            <a:off x="2498089" y="1483613"/>
            <a:ext cx="8841740" cy="3913892"/>
          </a:xfrm>
          <a:prstGeom prst="rect">
            <a:avLst/>
          </a:prstGeom>
        </p:spPr>
        <p:txBody>
          <a:bodyPr vert="horz" wrap="square" lIns="0" tIns="45720" rIns="0" bIns="0" rtlCol="0">
            <a:spAutoFit/>
          </a:bodyPr>
          <a:lstStyle/>
          <a:p>
            <a:pPr marL="369570" marR="513080" lvl="0" indent="0" algn="ctr" defTabSz="914400" eaLnBrk="1" fontAlgn="auto" latinLnBrk="0" hangingPunct="1">
              <a:lnSpc>
                <a:spcPts val="2170"/>
              </a:lnSpc>
              <a:spcBef>
                <a:spcPts val="360"/>
              </a:spcBef>
              <a:spcAft>
                <a:spcPts val="0"/>
              </a:spcAft>
              <a:buClrTx/>
              <a:buSzTx/>
              <a:buFontTx/>
              <a:buNone/>
              <a:tabLst/>
              <a:defRPr/>
            </a:pP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Interpretation</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of</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20" normalizeH="0" baseline="0" noProof="0" dirty="0">
                <a:ln>
                  <a:noFill/>
                </a:ln>
                <a:solidFill>
                  <a:srgbClr val="FFFFFF"/>
                </a:solidFill>
                <a:effectLst/>
                <a:uLnTx/>
                <a:uFillTx/>
                <a:latin typeface="Grandview Display" panose="020B0502040204020203" pitchFamily="34" charset="0"/>
                <a:cs typeface="Arial"/>
              </a:rPr>
              <a:t>Legislation:</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30" normalizeH="0" baseline="0" noProof="0" dirty="0">
                <a:ln>
                  <a:noFill/>
                </a:ln>
                <a:solidFill>
                  <a:srgbClr val="FFFFFF"/>
                </a:solidFill>
                <a:effectLst/>
                <a:uLnTx/>
                <a:uFillTx/>
                <a:latin typeface="Grandview Display" panose="020B0502040204020203" pitchFamily="34" charset="0"/>
                <a:cs typeface="Arial"/>
              </a:rPr>
              <a:t>Recognition</a:t>
            </a:r>
            <a:r>
              <a:rPr kumimoji="0" sz="2000" b="0" i="0" u="none" strike="noStrike" kern="0" cap="none" spc="-3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is</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a</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voluntary</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process</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with</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25" normalizeH="0" baseline="0" noProof="0" dirty="0">
                <a:ln>
                  <a:noFill/>
                </a:ln>
                <a:solidFill>
                  <a:srgbClr val="FFFFFF"/>
                </a:solidFill>
                <a:effectLst/>
                <a:uLnTx/>
                <a:uFillTx/>
                <a:latin typeface="Grandview Display" panose="020B0502040204020203" pitchFamily="34" charset="0"/>
                <a:cs typeface="Arial"/>
              </a:rPr>
              <a:t>the understanding</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that</a:t>
            </a:r>
            <a:r>
              <a:rPr kumimoji="0" sz="2000" b="0" i="0" u="none" strike="noStrike" kern="0" cap="none" spc="-5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60" normalizeH="0" baseline="0" noProof="0" dirty="0">
                <a:ln>
                  <a:noFill/>
                </a:ln>
                <a:solidFill>
                  <a:srgbClr val="FFFFFF"/>
                </a:solidFill>
                <a:effectLst/>
                <a:uLnTx/>
                <a:uFillTx/>
                <a:latin typeface="Grandview Display" panose="020B0502040204020203" pitchFamily="34" charset="0"/>
                <a:cs typeface="Arial"/>
              </a:rPr>
              <a:t>it</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is</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25" normalizeH="0" baseline="0" noProof="0" dirty="0">
                <a:ln>
                  <a:noFill/>
                </a:ln>
                <a:solidFill>
                  <a:srgbClr val="FFFFFF"/>
                </a:solidFill>
                <a:effectLst/>
                <a:uLnTx/>
                <a:uFillTx/>
                <a:latin typeface="Grandview Display" panose="020B0502040204020203" pitchFamily="34" charset="0"/>
                <a:cs typeface="Arial"/>
              </a:rPr>
              <a:t>being</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55" normalizeH="0" baseline="0" noProof="0" dirty="0">
                <a:ln>
                  <a:noFill/>
                </a:ln>
                <a:solidFill>
                  <a:srgbClr val="FFFFFF"/>
                </a:solidFill>
                <a:effectLst/>
                <a:uLnTx/>
                <a:uFillTx/>
                <a:latin typeface="Grandview Display" panose="020B0502040204020203" pitchFamily="34" charset="0"/>
                <a:cs typeface="Arial"/>
              </a:rPr>
              <a:t>done</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for</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objectives</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of</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0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25" normalizeH="0" baseline="0" noProof="0" dirty="0">
                <a:ln>
                  <a:noFill/>
                </a:ln>
                <a:solidFill>
                  <a:srgbClr val="FFFFFF"/>
                </a:solidFill>
                <a:effectLst/>
                <a:uLnTx/>
                <a:uFillTx/>
                <a:latin typeface="Grandview Display" panose="020B0502040204020203" pitchFamily="34" charset="0"/>
                <a:cs typeface="Arial"/>
              </a:rPr>
              <a:t>NQF</a:t>
            </a: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600" b="0" i="0" u="none" strike="noStrike" kern="0" cap="none" spc="0" normalizeH="0" baseline="0" noProof="0" dirty="0">
              <a:ln>
                <a:noFill/>
              </a:ln>
              <a:solidFill>
                <a:sysClr val="windowText" lastClr="000000"/>
              </a:solidFill>
              <a:effectLst/>
              <a:uLnTx/>
              <a:uFillTx/>
              <a:latin typeface="Arial"/>
              <a:cs typeface="Arial"/>
            </a:endParaRPr>
          </a:p>
          <a:p>
            <a:pPr marL="0" marR="141605" lvl="0" indent="0" algn="ctr" defTabSz="914400" eaLnBrk="1" fontAlgn="auto" latinLnBrk="0" hangingPunct="1">
              <a:lnSpc>
                <a:spcPct val="100000"/>
              </a:lnSpc>
              <a:spcBef>
                <a:spcPts val="5"/>
              </a:spcBef>
              <a:spcAft>
                <a:spcPts val="0"/>
              </a:spcAft>
              <a:buClrTx/>
              <a:buSzTx/>
              <a:buFontTx/>
              <a:buNone/>
              <a:tabLst/>
              <a:defRPr/>
            </a:pP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Accreditation</a:t>
            </a:r>
            <a:r>
              <a:rPr kumimoji="0" sz="2000" b="0" i="0" u="none" strike="noStrike" kern="0" cap="none" spc="-7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versus</a:t>
            </a:r>
            <a:r>
              <a:rPr kumimoji="0" sz="2000" b="0" i="0" u="none" strike="noStrike" kern="0" cap="none" spc="-8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recognition</a:t>
            </a: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581025" marR="635000" lvl="0" indent="0" algn="ctr" defTabSz="914400" eaLnBrk="1" fontAlgn="auto" latinLnBrk="0" hangingPunct="1">
              <a:lnSpc>
                <a:spcPts val="2170"/>
              </a:lnSpc>
              <a:spcBef>
                <a:spcPts val="0"/>
              </a:spcBef>
              <a:spcAft>
                <a:spcPts val="0"/>
              </a:spcAft>
              <a:buClrTx/>
              <a:buSzTx/>
              <a:buFontTx/>
              <a:buNone/>
              <a:tabLst/>
              <a:defRPr/>
            </a:pPr>
            <a:r>
              <a:rPr kumimoji="0" sz="2000" b="0" i="0" u="none" strike="noStrike" kern="0" cap="none" spc="-120" normalizeH="0" baseline="0" noProof="0" dirty="0">
                <a:ln>
                  <a:noFill/>
                </a:ln>
                <a:solidFill>
                  <a:srgbClr val="FFFFFF"/>
                </a:solidFill>
                <a:effectLst/>
                <a:uLnTx/>
                <a:uFillTx/>
                <a:latin typeface="Grandview Display" panose="020B0502040204020203" pitchFamily="34" charset="0"/>
                <a:cs typeface="Arial"/>
              </a:rPr>
              <a:t>SAQA</a:t>
            </a:r>
            <a:r>
              <a:rPr kumimoji="0" sz="2000" b="0" i="0" u="none" strike="noStrike" kern="0" cap="none" spc="-2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providing</a:t>
            </a:r>
            <a:r>
              <a:rPr kumimoji="0" sz="2000" b="0" i="0" u="none" strike="noStrike" kern="0" cap="none" spc="-6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arbitration</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function,</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especially</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in</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issues</a:t>
            </a:r>
            <a:r>
              <a:rPr kumimoji="0" sz="20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between Professional</a:t>
            </a:r>
            <a:r>
              <a:rPr kumimoji="0" sz="2000" b="0" i="0" u="none" strike="noStrike" kern="0" cap="none" spc="-8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30" normalizeH="0" baseline="0" noProof="0" dirty="0">
                <a:ln>
                  <a:noFill/>
                </a:ln>
                <a:solidFill>
                  <a:srgbClr val="FFFFFF"/>
                </a:solidFill>
                <a:effectLst/>
                <a:uLnTx/>
                <a:uFillTx/>
                <a:latin typeface="Grandview Display" panose="020B0502040204020203" pitchFamily="34" charset="0"/>
                <a:cs typeface="Arial"/>
              </a:rPr>
              <a:t>Bodies</a:t>
            </a:r>
            <a:r>
              <a:rPr kumimoji="0" sz="2000" b="0" i="0" u="none" strike="noStrike" kern="0" cap="none" spc="-8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and</a:t>
            </a:r>
            <a:r>
              <a:rPr kumimoji="0" sz="2000" b="0" i="0" u="none" strike="noStrike" kern="0" cap="none" spc="-8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30" normalizeH="0" baseline="0" noProof="0" dirty="0">
                <a:ln>
                  <a:noFill/>
                </a:ln>
                <a:solidFill>
                  <a:srgbClr val="FFFFFF"/>
                </a:solidFill>
                <a:effectLst/>
                <a:uLnTx/>
                <a:uFillTx/>
                <a:latin typeface="Grandview Display" panose="020B0502040204020203" pitchFamily="34" charset="0"/>
                <a:cs typeface="Arial"/>
              </a:rPr>
              <a:t>Quality</a:t>
            </a:r>
            <a:r>
              <a:rPr kumimoji="0" sz="2000" b="0" i="0" u="none" strike="noStrike" kern="0" cap="none" spc="-80"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Councils</a:t>
            </a: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12065" marR="5080" lvl="0" indent="0" algn="ctr" defTabSz="914400" eaLnBrk="1" fontAlgn="auto" latinLnBrk="0" hangingPunct="1">
              <a:lnSpc>
                <a:spcPct val="90100"/>
              </a:lnSpc>
              <a:spcBef>
                <a:spcPts val="1555"/>
              </a:spcBef>
              <a:spcAft>
                <a:spcPts val="0"/>
              </a:spcAft>
              <a:buClrTx/>
              <a:buSzTx/>
              <a:buFontTx/>
              <a:buNone/>
              <a:tabLst/>
              <a:defRPr/>
            </a:pPr>
            <a:endParaRPr kumimoji="0" lang="en-US" sz="2000" b="0" i="0" u="none" strike="noStrike" kern="0" cap="none" spc="-25" normalizeH="0" baseline="0" noProof="0" dirty="0">
              <a:ln>
                <a:noFill/>
              </a:ln>
              <a:solidFill>
                <a:srgbClr val="FFFFFF"/>
              </a:solidFill>
              <a:effectLst/>
              <a:uLnTx/>
              <a:uFillTx/>
              <a:latin typeface="Grandview Display" panose="020B0502040204020203" pitchFamily="34" charset="0"/>
              <a:cs typeface="Arial"/>
            </a:endParaRPr>
          </a:p>
          <a:p>
            <a:pPr marL="12065" marR="5080" lvl="0" indent="0" algn="ctr" defTabSz="914400" eaLnBrk="1" fontAlgn="auto" latinLnBrk="0" hangingPunct="1">
              <a:lnSpc>
                <a:spcPct val="90100"/>
              </a:lnSpc>
              <a:spcBef>
                <a:spcPts val="1555"/>
              </a:spcBef>
              <a:spcAft>
                <a:spcPts val="0"/>
              </a:spcAft>
              <a:buClrTx/>
              <a:buSzTx/>
              <a:buFontTx/>
              <a:buNone/>
              <a:tabLst/>
              <a:defRPr/>
            </a:pPr>
            <a:r>
              <a:rPr kumimoji="0" sz="2000" b="0" i="0" u="none" strike="noStrike" kern="0" cap="none" spc="-25" normalizeH="0" baseline="0" noProof="0" dirty="0">
                <a:ln>
                  <a:noFill/>
                </a:ln>
                <a:solidFill>
                  <a:srgbClr val="FFFFFF"/>
                </a:solidFill>
                <a:effectLst/>
                <a:uLnTx/>
                <a:uFillTx/>
                <a:latin typeface="Grandview Display" panose="020B0502040204020203" pitchFamily="34" charset="0"/>
                <a:cs typeface="Arial"/>
              </a:rPr>
              <a:t>Rethinking</a:t>
            </a:r>
            <a:r>
              <a:rPr kumimoji="0" sz="2000" b="0" i="0" u="none" strike="noStrike" kern="0" cap="none" spc="-75" normalizeH="0" baseline="0" noProof="0" dirty="0">
                <a:ln>
                  <a:noFill/>
                </a:ln>
                <a:solidFill>
                  <a:srgbClr val="FFFFFF"/>
                </a:solidFill>
                <a:effectLst/>
                <a:uLnTx/>
                <a:uFillTx/>
                <a:latin typeface="Grandview Display" panose="020B0502040204020203" pitchFamily="34" charset="0"/>
                <a:cs typeface="Arial"/>
              </a:rPr>
              <a:t> </a:t>
            </a:r>
            <a:r>
              <a:rPr lang="en-US" sz="2000" kern="0" spc="-45" dirty="0">
                <a:solidFill>
                  <a:srgbClr val="FFFFFF"/>
                </a:solidFill>
                <a:latin typeface="Grandview Display" panose="020B0502040204020203" pitchFamily="34" charset="0"/>
                <a:cs typeface="Arial"/>
              </a:rPr>
              <a:t>m</a:t>
            </a:r>
            <a:r>
              <a:rPr kumimoji="0" sz="2000" b="0" i="0" u="none" strike="noStrike" kern="0" cap="none" spc="-45" normalizeH="0" baseline="0" noProof="0" dirty="0" err="1">
                <a:ln>
                  <a:noFill/>
                </a:ln>
                <a:solidFill>
                  <a:srgbClr val="FFFFFF"/>
                </a:solidFill>
                <a:effectLst/>
                <a:uLnTx/>
                <a:uFillTx/>
                <a:latin typeface="Grandview Display" panose="020B0502040204020203" pitchFamily="34" charset="0"/>
                <a:cs typeface="Arial"/>
              </a:rPr>
              <a:t>odels</a:t>
            </a:r>
            <a:r>
              <a:rPr kumimoji="0" lang="en-US" sz="20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of recognition</a:t>
            </a:r>
            <a:r>
              <a:rPr lang="en-US" sz="2000" kern="0" spc="-45" dirty="0">
                <a:solidFill>
                  <a:srgbClr val="FFFFFF"/>
                </a:solidFill>
                <a:latin typeface="Grandview Display" panose="020B0502040204020203" pitchFamily="34" charset="0"/>
                <a:cs typeface="Arial"/>
              </a:rPr>
              <a:t> for better </a:t>
            </a:r>
            <a:r>
              <a:rPr kumimoji="0" sz="20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alignment</a:t>
            </a:r>
            <a:r>
              <a:rPr kumimoji="0" sz="2000" b="0" i="0" u="none" strike="noStrike" kern="0" cap="none" spc="-8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to</a:t>
            </a:r>
            <a:r>
              <a:rPr kumimoji="0" sz="2000" b="0" i="0" u="none" strike="noStrike" kern="0" cap="none" spc="-85" normalizeH="0" baseline="0" noProof="0" dirty="0">
                <a:ln>
                  <a:noFill/>
                </a:ln>
                <a:solidFill>
                  <a:srgbClr val="FFFFFF"/>
                </a:solidFill>
                <a:effectLst/>
                <a:uLnTx/>
                <a:uFillTx/>
                <a:latin typeface="Grandview Display" panose="020B0502040204020203" pitchFamily="34" charset="0"/>
                <a:cs typeface="Arial"/>
              </a:rPr>
              <a:t> </a:t>
            </a:r>
            <a:r>
              <a:rPr kumimoji="0" sz="20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000" b="0" i="0" u="none" strike="noStrike" kern="0" cap="none" spc="-85" normalizeH="0" baseline="0" noProof="0" dirty="0">
                <a:ln>
                  <a:noFill/>
                </a:ln>
                <a:solidFill>
                  <a:srgbClr val="FFFFFF"/>
                </a:solidFill>
                <a:effectLst/>
                <a:uLnTx/>
                <a:uFillTx/>
                <a:latin typeface="Grandview Display" panose="020B0502040204020203" pitchFamily="34" charset="0"/>
                <a:cs typeface="Arial"/>
              </a:rPr>
              <a:t> </a:t>
            </a:r>
            <a:r>
              <a:rPr lang="en-US" sz="2000" kern="0" dirty="0">
                <a:solidFill>
                  <a:srgbClr val="FFFFFF"/>
                </a:solidFill>
                <a:latin typeface="Grandview Display" panose="020B0502040204020203" pitchFamily="34" charset="0"/>
                <a:cs typeface="Arial"/>
              </a:rPr>
              <a:t>NQF</a:t>
            </a:r>
            <a:endParaRPr kumimoji="0" sz="20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p:txBody>
      </p:sp>
      <p:pic>
        <p:nvPicPr>
          <p:cNvPr id="17" name="object 17"/>
          <p:cNvPicPr/>
          <p:nvPr/>
        </p:nvPicPr>
        <p:blipFill>
          <a:blip r:embed="rId10" cstate="print"/>
          <a:stretch>
            <a:fillRect/>
          </a:stretch>
        </p:blipFill>
        <p:spPr>
          <a:xfrm>
            <a:off x="1871719" y="4256204"/>
            <a:ext cx="754392" cy="1437131"/>
          </a:xfrm>
          <a:prstGeom prst="rect">
            <a:avLst/>
          </a:prstGeom>
        </p:spPr>
      </p:pic>
      <p:pic>
        <p:nvPicPr>
          <p:cNvPr id="19" name="Content Placeholder 4" descr="A picture containing shape&#10;&#10;Description automatically generated">
            <a:extLst>
              <a:ext uri="{FF2B5EF4-FFF2-40B4-BE49-F238E27FC236}">
                <a16:creationId xmlns:a16="http://schemas.microsoft.com/office/drawing/2014/main" id="{C6D507F9-45E3-AE9E-5CBC-61C0E8FC2EB6}"/>
              </a:ext>
            </a:extLst>
          </p:cNvPr>
          <p:cNvPicPr>
            <a:picLocks/>
          </p:cNvPicPr>
          <p:nvPr/>
        </p:nvPicPr>
        <p:blipFill rotWithShape="1">
          <a:blip r:embed="rId11">
            <a:extLst>
              <a:ext uri="{28A0092B-C50C-407E-A947-70E740481C1C}">
                <a14:useLocalDpi xmlns:a14="http://schemas.microsoft.com/office/drawing/2010/main" val="0"/>
              </a:ext>
            </a:extLst>
          </a:blip>
          <a:srcRect t="4587" r="7322"/>
          <a:stretch/>
        </p:blipFill>
        <p:spPr>
          <a:xfrm>
            <a:off x="9292549" y="0"/>
            <a:ext cx="2928464" cy="3649591"/>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8D1B7AF7-3FC8-85BC-2EDB-FFD8D055BBAA}"/>
              </a:ext>
            </a:extLst>
          </p:cNvPr>
          <p:cNvPicPr/>
          <p:nvPr/>
        </p:nvPicPr>
        <p:blipFill>
          <a:blip r:embed="rId12">
            <a:extLst>
              <a:ext uri="{28A0092B-C50C-407E-A947-70E740481C1C}">
                <a14:useLocalDpi xmlns:a14="http://schemas.microsoft.com/office/drawing/2010/main" val="0"/>
              </a:ext>
            </a:extLst>
          </a:blip>
          <a:stretch>
            <a:fillRect/>
          </a:stretch>
        </p:blipFill>
        <p:spPr>
          <a:xfrm>
            <a:off x="10908031" y="1"/>
            <a:ext cx="1177392" cy="5856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4710" y="721862"/>
            <a:ext cx="8898890" cy="586698"/>
          </a:xfrm>
          <a:prstGeom prst="rect">
            <a:avLst/>
          </a:prstGeom>
          <a:solidFill>
            <a:srgbClr val="004990"/>
          </a:solidFill>
        </p:spPr>
        <p:txBody>
          <a:bodyPr vert="horz" wrap="square" lIns="0" tIns="32384" rIns="0" bIns="0" rtlCol="0">
            <a:spAutoFit/>
          </a:bodyPr>
          <a:lstStyle/>
          <a:p>
            <a:pPr marL="91440">
              <a:lnSpc>
                <a:spcPct val="100000"/>
              </a:lnSpc>
              <a:spcBef>
                <a:spcPts val="254"/>
              </a:spcBef>
            </a:pPr>
            <a:r>
              <a:rPr sz="3600" dirty="0">
                <a:solidFill>
                  <a:srgbClr val="F1F0F0"/>
                </a:solidFill>
                <a:latin typeface="Grandview Display" panose="020B0502040204020203" pitchFamily="34" charset="0"/>
                <a:cs typeface="Arial"/>
              </a:rPr>
              <a:t>Emerging</a:t>
            </a:r>
            <a:r>
              <a:rPr sz="3600" spc="-35" dirty="0">
                <a:solidFill>
                  <a:srgbClr val="F1F0F0"/>
                </a:solidFill>
                <a:latin typeface="Grandview Display" panose="020B0502040204020203" pitchFamily="34" charset="0"/>
                <a:cs typeface="Arial"/>
              </a:rPr>
              <a:t> </a:t>
            </a:r>
            <a:r>
              <a:rPr sz="3600" spc="-10" dirty="0">
                <a:solidFill>
                  <a:srgbClr val="F1F0F0"/>
                </a:solidFill>
                <a:latin typeface="Grandview Display" panose="020B0502040204020203" pitchFamily="34" charset="0"/>
                <a:cs typeface="Arial"/>
              </a:rPr>
              <a:t>Issues</a:t>
            </a:r>
            <a:endParaRPr sz="3600" dirty="0">
              <a:latin typeface="Grandview Display" panose="020B0502040204020203" pitchFamily="34" charset="0"/>
              <a:cs typeface="Arial"/>
            </a:endParaRPr>
          </a:p>
        </p:txBody>
      </p:sp>
      <p:pic>
        <p:nvPicPr>
          <p:cNvPr id="3" name="object 3"/>
          <p:cNvPicPr/>
          <p:nvPr/>
        </p:nvPicPr>
        <p:blipFill>
          <a:blip r:embed="rId2" cstate="print"/>
          <a:stretch>
            <a:fillRect/>
          </a:stretch>
        </p:blipFill>
        <p:spPr>
          <a:xfrm>
            <a:off x="10908030" y="0"/>
            <a:ext cx="1177290" cy="706374"/>
          </a:xfrm>
          <a:prstGeom prst="rect">
            <a:avLst/>
          </a:prstGeom>
        </p:spPr>
      </p:pic>
      <p:grpSp>
        <p:nvGrpSpPr>
          <p:cNvPr id="4" name="object 4"/>
          <p:cNvGrpSpPr/>
          <p:nvPr/>
        </p:nvGrpSpPr>
        <p:grpSpPr>
          <a:xfrm>
            <a:off x="2033059" y="3006837"/>
            <a:ext cx="9369313" cy="2009290"/>
            <a:chOff x="1996678" y="3785847"/>
            <a:chExt cx="9369313" cy="2009290"/>
          </a:xfrm>
        </p:grpSpPr>
        <p:sp>
          <p:nvSpPr>
            <p:cNvPr id="5" name="object 5"/>
            <p:cNvSpPr/>
            <p:nvPr/>
          </p:nvSpPr>
          <p:spPr>
            <a:xfrm>
              <a:off x="6464808" y="4359402"/>
              <a:ext cx="659130" cy="1435735"/>
            </a:xfrm>
            <a:custGeom>
              <a:avLst/>
              <a:gdLst/>
              <a:ahLst/>
              <a:cxnLst/>
              <a:rect l="l" t="t" r="r" b="b"/>
              <a:pathLst>
                <a:path w="659129" h="1435735">
                  <a:moveTo>
                    <a:pt x="0" y="0"/>
                  </a:moveTo>
                  <a:lnTo>
                    <a:pt x="75559" y="1452"/>
                  </a:lnTo>
                  <a:lnTo>
                    <a:pt x="144924" y="5589"/>
                  </a:lnTo>
                  <a:lnTo>
                    <a:pt x="206116" y="12076"/>
                  </a:lnTo>
                  <a:lnTo>
                    <a:pt x="257156" y="20580"/>
                  </a:lnTo>
                  <a:lnTo>
                    <a:pt x="296063" y="30768"/>
                  </a:lnTo>
                  <a:lnTo>
                    <a:pt x="329564" y="54864"/>
                  </a:lnTo>
                  <a:lnTo>
                    <a:pt x="329564" y="662940"/>
                  </a:lnTo>
                  <a:lnTo>
                    <a:pt x="338270" y="675496"/>
                  </a:lnTo>
                  <a:lnTo>
                    <a:pt x="401973" y="697223"/>
                  </a:lnTo>
                  <a:lnTo>
                    <a:pt x="453013" y="705727"/>
                  </a:lnTo>
                  <a:lnTo>
                    <a:pt x="514205" y="712214"/>
                  </a:lnTo>
                  <a:lnTo>
                    <a:pt x="583570" y="716351"/>
                  </a:lnTo>
                  <a:lnTo>
                    <a:pt x="659130" y="717804"/>
                  </a:lnTo>
                  <a:lnTo>
                    <a:pt x="583570" y="719256"/>
                  </a:lnTo>
                  <a:lnTo>
                    <a:pt x="514205" y="723393"/>
                  </a:lnTo>
                  <a:lnTo>
                    <a:pt x="453013" y="729880"/>
                  </a:lnTo>
                  <a:lnTo>
                    <a:pt x="401973" y="738384"/>
                  </a:lnTo>
                  <a:lnTo>
                    <a:pt x="363066" y="748572"/>
                  </a:lnTo>
                  <a:lnTo>
                    <a:pt x="329564" y="772668"/>
                  </a:lnTo>
                  <a:lnTo>
                    <a:pt x="329564" y="1380680"/>
                  </a:lnTo>
                  <a:lnTo>
                    <a:pt x="320859" y="1393276"/>
                  </a:lnTo>
                  <a:lnTo>
                    <a:pt x="257156" y="1415036"/>
                  </a:lnTo>
                  <a:lnTo>
                    <a:pt x="206116" y="1423542"/>
                  </a:lnTo>
                  <a:lnTo>
                    <a:pt x="144924" y="1430025"/>
                  </a:lnTo>
                  <a:lnTo>
                    <a:pt x="75559" y="1434157"/>
                  </a:lnTo>
                  <a:lnTo>
                    <a:pt x="0" y="1435608"/>
                  </a:lnTo>
                </a:path>
              </a:pathLst>
            </a:custGeom>
            <a:ln w="63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2077211" y="3813035"/>
              <a:ext cx="9288780" cy="862596"/>
            </a:xfrm>
            <a:prstGeom prst="rect">
              <a:avLst/>
            </a:prstGeom>
          </p:spPr>
        </p:pic>
        <p:pic>
          <p:nvPicPr>
            <p:cNvPr id="7" name="object 7"/>
            <p:cNvPicPr/>
            <p:nvPr/>
          </p:nvPicPr>
          <p:blipFill>
            <a:blip r:embed="rId4" cstate="print"/>
            <a:stretch>
              <a:fillRect/>
            </a:stretch>
          </p:blipFill>
          <p:spPr>
            <a:xfrm>
              <a:off x="1996678" y="3785847"/>
              <a:ext cx="862596" cy="862596"/>
            </a:xfrm>
            <a:prstGeom prst="rect">
              <a:avLst/>
            </a:prstGeom>
          </p:spPr>
        </p:pic>
        <p:pic>
          <p:nvPicPr>
            <p:cNvPr id="8" name="object 8"/>
            <p:cNvPicPr/>
            <p:nvPr/>
          </p:nvPicPr>
          <p:blipFill>
            <a:blip r:embed="rId5" cstate="print"/>
            <a:stretch>
              <a:fillRect/>
            </a:stretch>
          </p:blipFill>
          <p:spPr>
            <a:xfrm>
              <a:off x="2007869" y="4929378"/>
              <a:ext cx="9358122" cy="863358"/>
            </a:xfrm>
            <a:prstGeom prst="rect">
              <a:avLst/>
            </a:prstGeom>
          </p:spPr>
        </p:pic>
      </p:grpSp>
      <p:grpSp>
        <p:nvGrpSpPr>
          <p:cNvPr id="12" name="object 12"/>
          <p:cNvGrpSpPr/>
          <p:nvPr/>
        </p:nvGrpSpPr>
        <p:grpSpPr>
          <a:xfrm>
            <a:off x="1906925" y="1863306"/>
            <a:ext cx="9495193" cy="916730"/>
            <a:chOff x="1835746" y="2638761"/>
            <a:chExt cx="9495193" cy="916730"/>
          </a:xfrm>
        </p:grpSpPr>
        <p:pic>
          <p:nvPicPr>
            <p:cNvPr id="13" name="object 13"/>
            <p:cNvPicPr/>
            <p:nvPr/>
          </p:nvPicPr>
          <p:blipFill>
            <a:blip r:embed="rId6" cstate="print"/>
            <a:stretch>
              <a:fillRect/>
            </a:stretch>
          </p:blipFill>
          <p:spPr>
            <a:xfrm>
              <a:off x="2042159" y="2692120"/>
              <a:ext cx="9288780" cy="863371"/>
            </a:xfrm>
            <a:prstGeom prst="rect">
              <a:avLst/>
            </a:prstGeom>
          </p:spPr>
        </p:pic>
        <p:pic>
          <p:nvPicPr>
            <p:cNvPr id="14" name="object 14"/>
            <p:cNvPicPr/>
            <p:nvPr/>
          </p:nvPicPr>
          <p:blipFill>
            <a:blip r:embed="rId7" cstate="print"/>
            <a:stretch>
              <a:fillRect/>
            </a:stretch>
          </p:blipFill>
          <p:spPr>
            <a:xfrm>
              <a:off x="1835746" y="2638761"/>
              <a:ext cx="863358" cy="862596"/>
            </a:xfrm>
            <a:prstGeom prst="rect">
              <a:avLst/>
            </a:prstGeom>
          </p:spPr>
        </p:pic>
      </p:grpSp>
      <p:sp>
        <p:nvSpPr>
          <p:cNvPr id="15" name="object 15"/>
          <p:cNvSpPr txBox="1"/>
          <p:nvPr/>
        </p:nvSpPr>
        <p:spPr>
          <a:xfrm>
            <a:off x="2946188" y="763396"/>
            <a:ext cx="7848600" cy="3953005"/>
          </a:xfrm>
          <a:prstGeom prst="rect">
            <a:avLst/>
          </a:prstGeom>
        </p:spPr>
        <p:txBody>
          <a:bodyPr vert="horz" wrap="square" lIns="0" tIns="53975" rIns="0" bIns="0" rtlCol="0">
            <a:spAutoFit/>
          </a:bodyPr>
          <a:lstStyle/>
          <a:p>
            <a:pPr marL="0" marR="0" lvl="0" indent="0" algn="ctr" defTabSz="914400" eaLnBrk="1" fontAlgn="auto" latinLnBrk="0" hangingPunct="1">
              <a:lnSpc>
                <a:spcPct val="100000"/>
              </a:lnSpc>
              <a:spcBef>
                <a:spcPts val="1839"/>
              </a:spcBef>
              <a:spcAft>
                <a:spcPts val="0"/>
              </a:spcAft>
              <a:buClrTx/>
              <a:buSzTx/>
              <a:buFontTx/>
              <a:buNone/>
              <a:tabLst/>
              <a:defRPr/>
            </a:pPr>
            <a:endParaRPr kumimoji="0" lang="en-US" sz="2400" b="0" i="0" u="none" strike="noStrike" kern="0" cap="none" spc="-10" normalizeH="0" baseline="0" noProof="0" dirty="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1839"/>
              </a:spcBef>
              <a:spcAft>
                <a:spcPts val="0"/>
              </a:spcAft>
              <a:buClrTx/>
              <a:buSzTx/>
              <a:buFontTx/>
              <a:buNone/>
              <a:tabLst/>
              <a:defRPr/>
            </a:pPr>
            <a:endParaRPr lang="en-US" sz="2400" kern="0" spc="-10" dirty="0">
              <a:solidFill>
                <a:srgbClr val="FFFFFF"/>
              </a:solidFill>
              <a:latin typeface="Arial"/>
              <a:cs typeface="Arial"/>
            </a:endParaRPr>
          </a:p>
          <a:p>
            <a:pPr marL="0" marR="0" lvl="0" indent="0" algn="ctr" defTabSz="914400" eaLnBrk="1" fontAlgn="auto" latinLnBrk="0" hangingPunct="1">
              <a:lnSpc>
                <a:spcPct val="100000"/>
              </a:lnSpc>
              <a:spcBef>
                <a:spcPts val="1839"/>
              </a:spcBef>
              <a:spcAft>
                <a:spcPts val="0"/>
              </a:spcAft>
              <a:buClrTx/>
              <a:buSzTx/>
              <a:buFontTx/>
              <a:buNone/>
              <a:tabLst/>
              <a:defRPr/>
            </a:pPr>
            <a:r>
              <a:rPr kumimoji="0" sz="24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Nesting</a:t>
            </a:r>
            <a:endParaRPr kumimoji="0" sz="24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0"/>
              </a:spcBef>
              <a:spcAft>
                <a:spcPts val="0"/>
              </a:spcAft>
              <a:buClrTx/>
              <a:buSzTx/>
              <a:buFontTx/>
              <a:buNone/>
              <a:tabLst/>
              <a:defRPr/>
            </a:pPr>
            <a:endParaRPr kumimoji="0" sz="2750" b="0" i="0" u="none" strike="noStrike" kern="0" cap="none" spc="0" normalizeH="0" baseline="0" noProof="0" dirty="0">
              <a:ln>
                <a:noFill/>
              </a:ln>
              <a:solidFill>
                <a:sysClr val="windowText" lastClr="000000"/>
              </a:solidFill>
              <a:effectLst/>
              <a:uLnTx/>
              <a:uFillTx/>
              <a:latin typeface="Arial"/>
              <a:cs typeface="Arial"/>
            </a:endParaRPr>
          </a:p>
          <a:p>
            <a:pPr marL="66040" marR="0" lvl="0" indent="0" algn="ctr" defTabSz="914400" eaLnBrk="1" fontAlgn="auto" latinLnBrk="0" hangingPunct="1">
              <a:lnSpc>
                <a:spcPct val="100000"/>
              </a:lnSpc>
              <a:spcBef>
                <a:spcPts val="0"/>
              </a:spcBef>
              <a:spcAft>
                <a:spcPts val="0"/>
              </a:spcAft>
              <a:buClrTx/>
              <a:buSzTx/>
              <a:buFontTx/>
              <a:buNone/>
              <a:tabLst/>
              <a:defRPr/>
            </a:pPr>
            <a:r>
              <a:rPr kumimoji="0" sz="2400" b="0" i="0" u="none" strike="noStrike" kern="0" cap="none" spc="-65" normalizeH="0" baseline="0" noProof="0" dirty="0">
                <a:ln>
                  <a:noFill/>
                </a:ln>
                <a:solidFill>
                  <a:srgbClr val="FFFFFF"/>
                </a:solidFill>
                <a:effectLst/>
                <a:uLnTx/>
                <a:uFillTx/>
                <a:latin typeface="Grandview Display" panose="020B0502040204020203" pitchFamily="34" charset="0"/>
                <a:cs typeface="Arial"/>
              </a:rPr>
              <a:t>What</a:t>
            </a:r>
            <a:r>
              <a:rPr kumimoji="0" sz="2400" b="0" i="0" u="none" strike="noStrike" kern="0" cap="none" spc="-105"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are</a:t>
            </a:r>
            <a:r>
              <a:rPr kumimoji="0" sz="2400" b="0" i="0" u="none" strike="noStrike" kern="0" cap="none" spc="-10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400" b="0" i="0" u="none" strike="noStrike" kern="0" cap="none" spc="-105"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perspectives</a:t>
            </a:r>
            <a:r>
              <a:rPr kumimoji="0" sz="2400" b="0" i="0" u="none" strike="noStrike" kern="0" cap="none" spc="-11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of</a:t>
            </a:r>
            <a:r>
              <a:rPr kumimoji="0" sz="2400" b="0" i="0" u="none" strike="noStrike" kern="0" cap="none" spc="-10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400" b="0" i="0" u="none" strike="noStrike" kern="0" cap="none" spc="-105"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10" normalizeH="0" baseline="0" noProof="0" dirty="0">
                <a:ln>
                  <a:noFill/>
                </a:ln>
                <a:solidFill>
                  <a:srgbClr val="FFFFFF"/>
                </a:solidFill>
                <a:effectLst/>
                <a:uLnTx/>
                <a:uFillTx/>
                <a:latin typeface="Grandview Display" panose="020B0502040204020203" pitchFamily="34" charset="0"/>
                <a:cs typeface="Arial"/>
              </a:rPr>
              <a:t>public?</a:t>
            </a:r>
            <a:endParaRPr kumimoji="0" sz="24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lang="en-US" sz="2700" b="0"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400" b="0" i="0" u="none" strike="noStrike" kern="0" cap="none" spc="-20" normalizeH="0" baseline="0" noProof="0" dirty="0">
                <a:ln>
                  <a:noFill/>
                </a:ln>
                <a:solidFill>
                  <a:srgbClr val="FFFFFF"/>
                </a:solidFill>
                <a:effectLst/>
                <a:uLnTx/>
                <a:uFillTx/>
                <a:latin typeface="Grandview Display" panose="020B0502040204020203" pitchFamily="34" charset="0"/>
                <a:cs typeface="Arial"/>
              </a:rPr>
              <a:t>Rethinking</a:t>
            </a:r>
            <a:r>
              <a:rPr kumimoji="0" sz="2400" b="0" i="0" u="none" strike="noStrike" kern="0" cap="none" spc="-8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the</a:t>
            </a:r>
            <a:r>
              <a:rPr kumimoji="0" sz="2400" b="0" i="0" u="none" strike="noStrike" kern="0" cap="none" spc="-45"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role</a:t>
            </a:r>
            <a:r>
              <a:rPr kumimoji="0" sz="24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of</a:t>
            </a:r>
            <a:r>
              <a:rPr kumimoji="0" sz="24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145" normalizeH="0" baseline="0" noProof="0" dirty="0">
                <a:ln>
                  <a:noFill/>
                </a:ln>
                <a:solidFill>
                  <a:srgbClr val="FFFFFF"/>
                </a:solidFill>
                <a:effectLst/>
                <a:uLnTx/>
                <a:uFillTx/>
                <a:latin typeface="Grandview Display" panose="020B0502040204020203" pitchFamily="34" charset="0"/>
                <a:cs typeface="Arial"/>
              </a:rPr>
              <a:t>SAQA</a:t>
            </a:r>
            <a:r>
              <a:rPr kumimoji="0" sz="2400" b="0" i="0" u="none" strike="noStrike" kern="0" cap="none" spc="-3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a:t>
            </a:r>
            <a:r>
              <a:rPr kumimoji="0" sz="2400" b="0" i="0" u="none" strike="noStrike" kern="0" cap="none" spc="-4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what</a:t>
            </a:r>
            <a:r>
              <a:rPr kumimoji="0" sz="24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0" normalizeH="0" baseline="0" noProof="0" dirty="0">
                <a:ln>
                  <a:noFill/>
                </a:ln>
                <a:solidFill>
                  <a:srgbClr val="FFFFFF"/>
                </a:solidFill>
                <a:effectLst/>
                <a:uLnTx/>
                <a:uFillTx/>
                <a:latin typeface="Grandview Display" panose="020B0502040204020203" pitchFamily="34" charset="0"/>
                <a:cs typeface="Arial"/>
              </a:rPr>
              <a:t>should</a:t>
            </a:r>
            <a:r>
              <a:rPr kumimoji="0" sz="24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70" normalizeH="0" baseline="0" noProof="0" dirty="0">
                <a:ln>
                  <a:noFill/>
                </a:ln>
                <a:solidFill>
                  <a:srgbClr val="FFFFFF"/>
                </a:solidFill>
                <a:effectLst/>
                <a:uLnTx/>
                <a:uFillTx/>
                <a:latin typeface="Grandview Display" panose="020B0502040204020203" pitchFamily="34" charset="0"/>
                <a:cs typeface="Arial"/>
              </a:rPr>
              <a:t>it</a:t>
            </a:r>
            <a:r>
              <a:rPr kumimoji="0" sz="2400" b="0" i="0" u="none" strike="noStrike" kern="0" cap="none" spc="-50" normalizeH="0" baseline="0" noProof="0" dirty="0">
                <a:ln>
                  <a:noFill/>
                </a:ln>
                <a:solidFill>
                  <a:srgbClr val="FFFFFF"/>
                </a:solidFill>
                <a:effectLst/>
                <a:uLnTx/>
                <a:uFillTx/>
                <a:latin typeface="Grandview Display" panose="020B0502040204020203" pitchFamily="34" charset="0"/>
                <a:cs typeface="Arial"/>
              </a:rPr>
              <a:t> </a:t>
            </a:r>
            <a:r>
              <a:rPr kumimoji="0" sz="2400" b="0" i="0" u="none" strike="noStrike" kern="0" cap="none" spc="-25" normalizeH="0" baseline="0" noProof="0" dirty="0">
                <a:ln>
                  <a:noFill/>
                </a:ln>
                <a:solidFill>
                  <a:srgbClr val="FFFFFF"/>
                </a:solidFill>
                <a:effectLst/>
                <a:uLnTx/>
                <a:uFillTx/>
                <a:latin typeface="Grandview Display" panose="020B0502040204020203" pitchFamily="34" charset="0"/>
                <a:cs typeface="Arial"/>
              </a:rPr>
              <a:t>be?</a:t>
            </a:r>
            <a:endParaRPr kumimoji="0" sz="2400" b="0" i="0" u="none" strike="noStrike" kern="0" cap="none" spc="0" normalizeH="0" baseline="0" noProof="0" dirty="0">
              <a:ln>
                <a:noFill/>
              </a:ln>
              <a:solidFill>
                <a:sysClr val="windowText" lastClr="000000"/>
              </a:solidFill>
              <a:effectLst/>
              <a:uLnTx/>
              <a:uFillTx/>
              <a:latin typeface="Grandview Display" panose="020B0502040204020203" pitchFamily="34" charset="0"/>
              <a:cs typeface="Arial"/>
            </a:endParaRPr>
          </a:p>
        </p:txBody>
      </p:sp>
      <p:pic>
        <p:nvPicPr>
          <p:cNvPr id="16" name="object 16"/>
          <p:cNvPicPr/>
          <p:nvPr/>
        </p:nvPicPr>
        <p:blipFill>
          <a:blip r:embed="rId7" cstate="print"/>
          <a:stretch>
            <a:fillRect/>
          </a:stretch>
        </p:blipFill>
        <p:spPr>
          <a:xfrm>
            <a:off x="2044250" y="4147967"/>
            <a:ext cx="862596" cy="863358"/>
          </a:xfrm>
          <a:prstGeom prst="rect">
            <a:avLst/>
          </a:prstGeom>
        </p:spPr>
      </p:pic>
      <p:pic>
        <p:nvPicPr>
          <p:cNvPr id="17" name="Content Placeholder 4" descr="A picture containing shape&#10;&#10;Description automatically generated">
            <a:extLst>
              <a:ext uri="{FF2B5EF4-FFF2-40B4-BE49-F238E27FC236}">
                <a16:creationId xmlns:a16="http://schemas.microsoft.com/office/drawing/2014/main" id="{20ADE6A4-D190-7B44-6CD0-7BDA1FA2AD0E}"/>
              </a:ext>
            </a:extLst>
          </p:cNvPr>
          <p:cNvPicPr>
            <a:picLocks/>
          </p:cNvPicPr>
          <p:nvPr/>
        </p:nvPicPr>
        <p:blipFill rotWithShape="1">
          <a:blip r:embed="rId8">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6585AA25-F050-3DAC-39C4-C1874A30B3F3}"/>
              </a:ext>
            </a:extLst>
          </p:cNvPr>
          <p:cNvPicPr/>
          <p:nvPr/>
        </p:nvPicPr>
        <p:blipFill>
          <a:blip r:embed="rId9">
            <a:extLst>
              <a:ext uri="{28A0092B-C50C-407E-A947-70E740481C1C}">
                <a14:useLocalDpi xmlns:a14="http://schemas.microsoft.com/office/drawing/2010/main" val="0"/>
              </a:ext>
            </a:extLst>
          </a:blip>
          <a:stretch>
            <a:fillRect/>
          </a:stretch>
        </p:blipFill>
        <p:spPr>
          <a:xfrm>
            <a:off x="10908030" y="0"/>
            <a:ext cx="1177392" cy="5856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9394" y="493013"/>
            <a:ext cx="8898890" cy="586698"/>
          </a:xfrm>
          <a:prstGeom prst="rect">
            <a:avLst/>
          </a:prstGeom>
          <a:solidFill>
            <a:srgbClr val="004990"/>
          </a:solidFill>
        </p:spPr>
        <p:txBody>
          <a:bodyPr vert="horz" wrap="square" lIns="0" tIns="32384" rIns="0" bIns="0" rtlCol="0">
            <a:spAutoFit/>
          </a:bodyPr>
          <a:lstStyle/>
          <a:p>
            <a:pPr marL="91440">
              <a:lnSpc>
                <a:spcPct val="100000"/>
              </a:lnSpc>
              <a:spcBef>
                <a:spcPts val="254"/>
              </a:spcBef>
            </a:pPr>
            <a:r>
              <a:rPr sz="3600" dirty="0">
                <a:solidFill>
                  <a:srgbClr val="F1F0F0"/>
                </a:solidFill>
                <a:latin typeface="Grandview Display" panose="020B0502040204020203" pitchFamily="34" charset="0"/>
                <a:cs typeface="Arial"/>
              </a:rPr>
              <a:t>Emerging</a:t>
            </a:r>
            <a:r>
              <a:rPr sz="3600" spc="-40" dirty="0">
                <a:solidFill>
                  <a:srgbClr val="F1F0F0"/>
                </a:solidFill>
                <a:latin typeface="Grandview Display" panose="020B0502040204020203" pitchFamily="34" charset="0"/>
                <a:cs typeface="Arial"/>
              </a:rPr>
              <a:t> </a:t>
            </a:r>
            <a:r>
              <a:rPr sz="3600" spc="-10" dirty="0">
                <a:solidFill>
                  <a:srgbClr val="F1F0F0"/>
                </a:solidFill>
                <a:latin typeface="Grandview Display" panose="020B0502040204020203" pitchFamily="34" charset="0"/>
                <a:cs typeface="Arial"/>
              </a:rPr>
              <a:t>Issues</a:t>
            </a:r>
            <a:endParaRPr sz="3600" dirty="0">
              <a:latin typeface="Grandview Display" panose="020B0502040204020203" pitchFamily="34" charset="0"/>
              <a:cs typeface="Arial"/>
            </a:endParaRPr>
          </a:p>
        </p:txBody>
      </p:sp>
      <p:pic>
        <p:nvPicPr>
          <p:cNvPr id="3" name="object 3"/>
          <p:cNvPicPr/>
          <p:nvPr/>
        </p:nvPicPr>
        <p:blipFill>
          <a:blip r:embed="rId2" cstate="print"/>
          <a:stretch>
            <a:fillRect/>
          </a:stretch>
        </p:blipFill>
        <p:spPr>
          <a:xfrm>
            <a:off x="10908030" y="0"/>
            <a:ext cx="1177290" cy="706374"/>
          </a:xfrm>
          <a:prstGeom prst="rect">
            <a:avLst/>
          </a:prstGeom>
        </p:spPr>
      </p:pic>
      <p:grpSp>
        <p:nvGrpSpPr>
          <p:cNvPr id="4" name="object 4"/>
          <p:cNvGrpSpPr/>
          <p:nvPr/>
        </p:nvGrpSpPr>
        <p:grpSpPr>
          <a:xfrm>
            <a:off x="1366266" y="3750551"/>
            <a:ext cx="9783318" cy="934224"/>
            <a:chOff x="1366266" y="3750551"/>
            <a:chExt cx="9783318" cy="934224"/>
          </a:xfrm>
        </p:grpSpPr>
        <p:pic>
          <p:nvPicPr>
            <p:cNvPr id="6" name="object 6"/>
            <p:cNvPicPr/>
            <p:nvPr/>
          </p:nvPicPr>
          <p:blipFill>
            <a:blip r:embed="rId3" cstate="print"/>
            <a:stretch>
              <a:fillRect/>
            </a:stretch>
          </p:blipFill>
          <p:spPr>
            <a:xfrm>
              <a:off x="1493520" y="3831323"/>
              <a:ext cx="9656064" cy="853452"/>
            </a:xfrm>
            <a:prstGeom prst="rect">
              <a:avLst/>
            </a:prstGeom>
          </p:spPr>
        </p:pic>
        <p:pic>
          <p:nvPicPr>
            <p:cNvPr id="7" name="object 7"/>
            <p:cNvPicPr/>
            <p:nvPr/>
          </p:nvPicPr>
          <p:blipFill>
            <a:blip r:embed="rId4" cstate="print"/>
            <a:stretch>
              <a:fillRect/>
            </a:stretch>
          </p:blipFill>
          <p:spPr>
            <a:xfrm>
              <a:off x="1366266" y="3750551"/>
              <a:ext cx="854227" cy="854214"/>
            </a:xfrm>
            <a:prstGeom prst="rect">
              <a:avLst/>
            </a:prstGeom>
          </p:spPr>
        </p:pic>
      </p:grpSp>
      <p:grpSp>
        <p:nvGrpSpPr>
          <p:cNvPr id="9" name="object 9"/>
          <p:cNvGrpSpPr/>
          <p:nvPr/>
        </p:nvGrpSpPr>
        <p:grpSpPr>
          <a:xfrm>
            <a:off x="1366266" y="1613903"/>
            <a:ext cx="9783445" cy="857885"/>
            <a:chOff x="1366266" y="1613903"/>
            <a:chExt cx="9783445" cy="857885"/>
          </a:xfrm>
        </p:grpSpPr>
        <p:pic>
          <p:nvPicPr>
            <p:cNvPr id="10" name="object 10"/>
            <p:cNvPicPr/>
            <p:nvPr/>
          </p:nvPicPr>
          <p:blipFill>
            <a:blip r:embed="rId3" cstate="print"/>
            <a:stretch>
              <a:fillRect/>
            </a:stretch>
          </p:blipFill>
          <p:spPr>
            <a:xfrm>
              <a:off x="1493520" y="1616951"/>
              <a:ext cx="9656064" cy="854214"/>
            </a:xfrm>
            <a:prstGeom prst="rect">
              <a:avLst/>
            </a:prstGeom>
          </p:spPr>
        </p:pic>
        <p:pic>
          <p:nvPicPr>
            <p:cNvPr id="11" name="object 11"/>
            <p:cNvPicPr/>
            <p:nvPr/>
          </p:nvPicPr>
          <p:blipFill>
            <a:blip r:embed="rId5" cstate="print"/>
            <a:stretch>
              <a:fillRect/>
            </a:stretch>
          </p:blipFill>
          <p:spPr>
            <a:xfrm>
              <a:off x="1366266" y="1613903"/>
              <a:ext cx="854227" cy="854214"/>
            </a:xfrm>
            <a:prstGeom prst="rect">
              <a:avLst/>
            </a:prstGeom>
          </p:spPr>
        </p:pic>
      </p:grpSp>
      <p:grpSp>
        <p:nvGrpSpPr>
          <p:cNvPr id="12" name="object 12"/>
          <p:cNvGrpSpPr/>
          <p:nvPr/>
        </p:nvGrpSpPr>
        <p:grpSpPr>
          <a:xfrm>
            <a:off x="1366266" y="2754617"/>
            <a:ext cx="9762490" cy="901700"/>
            <a:chOff x="1366266" y="2754617"/>
            <a:chExt cx="9762490" cy="901700"/>
          </a:xfrm>
        </p:grpSpPr>
        <p:pic>
          <p:nvPicPr>
            <p:cNvPr id="13" name="object 13"/>
            <p:cNvPicPr/>
            <p:nvPr/>
          </p:nvPicPr>
          <p:blipFill>
            <a:blip r:embed="rId6" cstate="print"/>
            <a:stretch>
              <a:fillRect/>
            </a:stretch>
          </p:blipFill>
          <p:spPr>
            <a:xfrm>
              <a:off x="1366266" y="2754617"/>
              <a:ext cx="9761982" cy="854214"/>
            </a:xfrm>
            <a:prstGeom prst="rect">
              <a:avLst/>
            </a:prstGeom>
          </p:spPr>
        </p:pic>
        <p:pic>
          <p:nvPicPr>
            <p:cNvPr id="14" name="object 14"/>
            <p:cNvPicPr/>
            <p:nvPr/>
          </p:nvPicPr>
          <p:blipFill>
            <a:blip r:embed="rId7" cstate="print"/>
            <a:stretch>
              <a:fillRect/>
            </a:stretch>
          </p:blipFill>
          <p:spPr>
            <a:xfrm>
              <a:off x="1366266" y="2801848"/>
              <a:ext cx="854227" cy="854227"/>
            </a:xfrm>
            <a:prstGeom prst="rect">
              <a:avLst/>
            </a:prstGeom>
          </p:spPr>
        </p:pic>
      </p:grpSp>
      <p:sp>
        <p:nvSpPr>
          <p:cNvPr id="15" name="object 15"/>
          <p:cNvSpPr txBox="1">
            <a:spLocks noGrp="1"/>
          </p:cNvSpPr>
          <p:nvPr>
            <p:ph type="body" idx="1"/>
          </p:nvPr>
        </p:nvSpPr>
        <p:spPr>
          <a:xfrm>
            <a:off x="2326005" y="1613903"/>
            <a:ext cx="8372475" cy="2970685"/>
          </a:xfrm>
          <a:prstGeom prst="rect">
            <a:avLst/>
          </a:prstGeom>
        </p:spPr>
        <p:txBody>
          <a:bodyPr vert="horz" wrap="square" lIns="0" tIns="53975" rIns="0" bIns="0" rtlCol="0">
            <a:spAutoFit/>
          </a:bodyPr>
          <a:lstStyle/>
          <a:p>
            <a:pPr marL="12700" marR="5080" algn="ctr">
              <a:lnSpc>
                <a:spcPts val="2590"/>
              </a:lnSpc>
              <a:spcBef>
                <a:spcPts val="425"/>
              </a:spcBef>
            </a:pPr>
            <a:r>
              <a:rPr spc="-65" dirty="0">
                <a:latin typeface="Grandview Display" panose="020B0502040204020203" pitchFamily="34" charset="0"/>
              </a:rPr>
              <a:t>There</a:t>
            </a:r>
            <a:r>
              <a:rPr spc="-50" dirty="0">
                <a:latin typeface="Grandview Display" panose="020B0502040204020203" pitchFamily="34" charset="0"/>
              </a:rPr>
              <a:t> </a:t>
            </a:r>
            <a:r>
              <a:rPr dirty="0">
                <a:latin typeface="Grandview Display" panose="020B0502040204020203" pitchFamily="34" charset="0"/>
              </a:rPr>
              <a:t>is</a:t>
            </a:r>
            <a:r>
              <a:rPr spc="-40" dirty="0">
                <a:latin typeface="Grandview Display" panose="020B0502040204020203" pitchFamily="34" charset="0"/>
              </a:rPr>
              <a:t> </a:t>
            </a:r>
            <a:r>
              <a:rPr dirty="0">
                <a:latin typeface="Grandview Display" panose="020B0502040204020203" pitchFamily="34" charset="0"/>
              </a:rPr>
              <a:t>a</a:t>
            </a:r>
            <a:r>
              <a:rPr spc="-40" dirty="0">
                <a:latin typeface="Grandview Display" panose="020B0502040204020203" pitchFamily="34" charset="0"/>
              </a:rPr>
              <a:t> </a:t>
            </a:r>
            <a:r>
              <a:rPr spc="-60" dirty="0">
                <a:latin typeface="Grandview Display" panose="020B0502040204020203" pitchFamily="34" charset="0"/>
              </a:rPr>
              <a:t>need</a:t>
            </a:r>
            <a:r>
              <a:rPr spc="-40" dirty="0">
                <a:latin typeface="Grandview Display" panose="020B0502040204020203" pitchFamily="34" charset="0"/>
              </a:rPr>
              <a:t> </a:t>
            </a:r>
            <a:r>
              <a:rPr dirty="0">
                <a:latin typeface="Grandview Display" panose="020B0502040204020203" pitchFamily="34" charset="0"/>
              </a:rPr>
              <a:t>to</a:t>
            </a:r>
            <a:r>
              <a:rPr spc="-45" dirty="0">
                <a:latin typeface="Grandview Display" panose="020B0502040204020203" pitchFamily="34" charset="0"/>
              </a:rPr>
              <a:t> </a:t>
            </a:r>
            <a:r>
              <a:rPr spc="-25" dirty="0">
                <a:latin typeface="Grandview Display" panose="020B0502040204020203" pitchFamily="34" charset="0"/>
              </a:rPr>
              <a:t>separate</a:t>
            </a:r>
            <a:r>
              <a:rPr spc="-40" dirty="0">
                <a:latin typeface="Grandview Display" panose="020B0502040204020203" pitchFamily="34" charset="0"/>
              </a:rPr>
              <a:t> </a:t>
            </a:r>
            <a:r>
              <a:rPr dirty="0">
                <a:latin typeface="Grandview Display" panose="020B0502040204020203" pitchFamily="34" charset="0"/>
              </a:rPr>
              <a:t>training</a:t>
            </a:r>
            <a:r>
              <a:rPr spc="-40" dirty="0">
                <a:latin typeface="Grandview Display" panose="020B0502040204020203" pitchFamily="34" charset="0"/>
              </a:rPr>
              <a:t> </a:t>
            </a:r>
            <a:r>
              <a:rPr dirty="0">
                <a:latin typeface="Grandview Display" panose="020B0502040204020203" pitchFamily="34" charset="0"/>
              </a:rPr>
              <a:t>for</a:t>
            </a:r>
            <a:r>
              <a:rPr spc="-40" dirty="0">
                <a:latin typeface="Grandview Display" panose="020B0502040204020203" pitchFamily="34" charset="0"/>
              </a:rPr>
              <a:t> </a:t>
            </a:r>
            <a:r>
              <a:rPr dirty="0">
                <a:latin typeface="Grandview Display" panose="020B0502040204020203" pitchFamily="34" charset="0"/>
              </a:rPr>
              <a:t>qualification</a:t>
            </a:r>
            <a:r>
              <a:rPr spc="-45" dirty="0">
                <a:latin typeface="Grandview Display" panose="020B0502040204020203" pitchFamily="34" charset="0"/>
              </a:rPr>
              <a:t> </a:t>
            </a:r>
            <a:r>
              <a:rPr spc="-10" dirty="0">
                <a:latin typeface="Grandview Display" panose="020B0502040204020203" pitchFamily="34" charset="0"/>
              </a:rPr>
              <a:t>purposes </a:t>
            </a:r>
            <a:r>
              <a:rPr dirty="0">
                <a:latin typeface="Grandview Display" panose="020B0502040204020203" pitchFamily="34" charset="0"/>
              </a:rPr>
              <a:t>(theory)</a:t>
            </a:r>
            <a:r>
              <a:rPr spc="-20" dirty="0">
                <a:latin typeface="Grandview Display" panose="020B0502040204020203" pitchFamily="34" charset="0"/>
              </a:rPr>
              <a:t> </a:t>
            </a:r>
            <a:r>
              <a:rPr spc="-50" dirty="0">
                <a:latin typeface="Grandview Display" panose="020B0502040204020203" pitchFamily="34" charset="0"/>
              </a:rPr>
              <a:t>and</a:t>
            </a:r>
            <a:r>
              <a:rPr spc="-15" dirty="0">
                <a:latin typeface="Grandview Display" panose="020B0502040204020203" pitchFamily="34" charset="0"/>
              </a:rPr>
              <a:t> </a:t>
            </a:r>
            <a:r>
              <a:rPr dirty="0">
                <a:latin typeface="Grandview Display" panose="020B0502040204020203" pitchFamily="34" charset="0"/>
              </a:rPr>
              <a:t>training</a:t>
            </a:r>
            <a:r>
              <a:rPr spc="-15" dirty="0">
                <a:latin typeface="Grandview Display" panose="020B0502040204020203" pitchFamily="34" charset="0"/>
              </a:rPr>
              <a:t> </a:t>
            </a:r>
            <a:r>
              <a:rPr dirty="0">
                <a:latin typeface="Grandview Display" panose="020B0502040204020203" pitchFamily="34" charset="0"/>
              </a:rPr>
              <a:t>for</a:t>
            </a:r>
            <a:r>
              <a:rPr spc="-15" dirty="0">
                <a:latin typeface="Grandview Display" panose="020B0502040204020203" pitchFamily="34" charset="0"/>
              </a:rPr>
              <a:t> </a:t>
            </a:r>
            <a:r>
              <a:rPr dirty="0">
                <a:latin typeface="Grandview Display" panose="020B0502040204020203" pitchFamily="34" charset="0"/>
              </a:rPr>
              <a:t>relevant</a:t>
            </a:r>
            <a:r>
              <a:rPr spc="-20" dirty="0">
                <a:latin typeface="Grandview Display" panose="020B0502040204020203" pitchFamily="34" charset="0"/>
              </a:rPr>
              <a:t> </a:t>
            </a:r>
            <a:r>
              <a:rPr spc="-25" dirty="0">
                <a:latin typeface="Grandview Display" panose="020B0502040204020203" pitchFamily="34" charset="0"/>
              </a:rPr>
              <a:t>purposes</a:t>
            </a:r>
            <a:r>
              <a:rPr spc="-15" dirty="0">
                <a:latin typeface="Grandview Display" panose="020B0502040204020203" pitchFamily="34" charset="0"/>
              </a:rPr>
              <a:t> </a:t>
            </a:r>
            <a:r>
              <a:rPr dirty="0">
                <a:latin typeface="Grandview Display" panose="020B0502040204020203" pitchFamily="34" charset="0"/>
              </a:rPr>
              <a:t>(skills</a:t>
            </a:r>
            <a:r>
              <a:rPr spc="-15" dirty="0">
                <a:latin typeface="Grandview Display" panose="020B0502040204020203" pitchFamily="34" charset="0"/>
              </a:rPr>
              <a:t> </a:t>
            </a:r>
            <a:r>
              <a:rPr spc="-65" dirty="0">
                <a:latin typeface="Grandview Display" panose="020B0502040204020203" pitchFamily="34" charset="0"/>
              </a:rPr>
              <a:t>and</a:t>
            </a:r>
            <a:r>
              <a:rPr spc="-30" dirty="0">
                <a:latin typeface="Grandview Display" panose="020B0502040204020203" pitchFamily="34" charset="0"/>
              </a:rPr>
              <a:t> </a:t>
            </a:r>
            <a:r>
              <a:rPr spc="-10" dirty="0">
                <a:latin typeface="Grandview Display" panose="020B0502040204020203" pitchFamily="34" charset="0"/>
              </a:rPr>
              <a:t>practise)</a:t>
            </a:r>
          </a:p>
          <a:p>
            <a:pPr>
              <a:lnSpc>
                <a:spcPct val="100000"/>
              </a:lnSpc>
            </a:pPr>
            <a:endParaRPr spc="-10" dirty="0">
              <a:latin typeface="Grandview Display" panose="020B0502040204020203" pitchFamily="34" charset="0"/>
            </a:endParaRPr>
          </a:p>
          <a:p>
            <a:pPr marL="436880">
              <a:lnSpc>
                <a:spcPct val="100000"/>
              </a:lnSpc>
              <a:spcBef>
                <a:spcPts val="1989"/>
              </a:spcBef>
            </a:pPr>
            <a:r>
              <a:rPr spc="-55" dirty="0">
                <a:latin typeface="Grandview Display" panose="020B0502040204020203" pitchFamily="34" charset="0"/>
              </a:rPr>
              <a:t>Unique</a:t>
            </a:r>
            <a:r>
              <a:rPr spc="-114" dirty="0">
                <a:latin typeface="Grandview Display" panose="020B0502040204020203" pitchFamily="34" charset="0"/>
              </a:rPr>
              <a:t> </a:t>
            </a:r>
            <a:r>
              <a:rPr dirty="0">
                <a:latin typeface="Grandview Display" panose="020B0502040204020203" pitchFamily="34" charset="0"/>
              </a:rPr>
              <a:t>opportunity</a:t>
            </a:r>
            <a:r>
              <a:rPr spc="-110" dirty="0">
                <a:latin typeface="Grandview Display" panose="020B0502040204020203" pitchFamily="34" charset="0"/>
              </a:rPr>
              <a:t> </a:t>
            </a:r>
            <a:r>
              <a:rPr dirty="0">
                <a:latin typeface="Grandview Display" panose="020B0502040204020203" pitchFamily="34" charset="0"/>
              </a:rPr>
              <a:t>to</a:t>
            </a:r>
            <a:r>
              <a:rPr spc="-125" dirty="0">
                <a:latin typeface="Grandview Display" panose="020B0502040204020203" pitchFamily="34" charset="0"/>
              </a:rPr>
              <a:t> </a:t>
            </a:r>
            <a:r>
              <a:rPr spc="-50" dirty="0">
                <a:latin typeface="Grandview Display" panose="020B0502040204020203" pitchFamily="34" charset="0"/>
              </a:rPr>
              <a:t>be</a:t>
            </a:r>
            <a:r>
              <a:rPr spc="-110" dirty="0">
                <a:latin typeface="Grandview Display" panose="020B0502040204020203" pitchFamily="34" charset="0"/>
              </a:rPr>
              <a:t> </a:t>
            </a:r>
            <a:r>
              <a:rPr spc="-10" dirty="0">
                <a:latin typeface="Grandview Display" panose="020B0502040204020203" pitchFamily="34" charset="0"/>
              </a:rPr>
              <a:t>legislated</a:t>
            </a:r>
            <a:r>
              <a:rPr spc="-120" dirty="0">
                <a:latin typeface="Grandview Display" panose="020B0502040204020203" pitchFamily="34" charset="0"/>
              </a:rPr>
              <a:t> </a:t>
            </a:r>
            <a:r>
              <a:rPr spc="-50" dirty="0">
                <a:latin typeface="Grandview Display" panose="020B0502040204020203" pitchFamily="34" charset="0"/>
              </a:rPr>
              <a:t>and</a:t>
            </a:r>
            <a:r>
              <a:rPr spc="-114" dirty="0">
                <a:latin typeface="Grandview Display" panose="020B0502040204020203" pitchFamily="34" charset="0"/>
              </a:rPr>
              <a:t> </a:t>
            </a:r>
            <a:r>
              <a:rPr spc="-10" dirty="0">
                <a:latin typeface="Grandview Display" panose="020B0502040204020203" pitchFamily="34" charset="0"/>
              </a:rPr>
              <a:t>leveraging</a:t>
            </a:r>
            <a:r>
              <a:rPr spc="-110" dirty="0">
                <a:latin typeface="Grandview Display" panose="020B0502040204020203" pitchFamily="34" charset="0"/>
              </a:rPr>
              <a:t> </a:t>
            </a:r>
            <a:r>
              <a:rPr dirty="0">
                <a:latin typeface="Grandview Display" panose="020B0502040204020203" pitchFamily="34" charset="0"/>
              </a:rPr>
              <a:t>on</a:t>
            </a:r>
            <a:r>
              <a:rPr spc="-114" dirty="0">
                <a:latin typeface="Grandview Display" panose="020B0502040204020203" pitchFamily="34" charset="0"/>
              </a:rPr>
              <a:t> </a:t>
            </a:r>
            <a:r>
              <a:rPr spc="-25" dirty="0">
                <a:latin typeface="Grandview Display" panose="020B0502040204020203" pitchFamily="34" charset="0"/>
              </a:rPr>
              <a:t>it.</a:t>
            </a:r>
          </a:p>
          <a:p>
            <a:pPr>
              <a:lnSpc>
                <a:spcPct val="100000"/>
              </a:lnSpc>
            </a:pPr>
            <a:endParaRPr spc="-25" dirty="0">
              <a:latin typeface="Grandview Display" panose="020B0502040204020203" pitchFamily="34" charset="0"/>
            </a:endParaRPr>
          </a:p>
          <a:p>
            <a:pPr marL="181610">
              <a:lnSpc>
                <a:spcPts val="2735"/>
              </a:lnSpc>
              <a:spcBef>
                <a:spcPts val="1540"/>
              </a:spcBef>
            </a:pPr>
            <a:r>
              <a:rPr spc="-30" dirty="0">
                <a:latin typeface="Grandview Display" panose="020B0502040204020203" pitchFamily="34" charset="0"/>
              </a:rPr>
              <a:t>Relationship</a:t>
            </a:r>
            <a:r>
              <a:rPr spc="-114" dirty="0">
                <a:latin typeface="Grandview Display" panose="020B0502040204020203" pitchFamily="34" charset="0"/>
              </a:rPr>
              <a:t> </a:t>
            </a:r>
            <a:r>
              <a:rPr spc="-30" dirty="0">
                <a:latin typeface="Grandview Display" panose="020B0502040204020203" pitchFamily="34" charset="0"/>
              </a:rPr>
              <a:t>between</a:t>
            </a:r>
            <a:r>
              <a:rPr spc="-65" dirty="0">
                <a:latin typeface="Grandview Display" panose="020B0502040204020203" pitchFamily="34" charset="0"/>
              </a:rPr>
              <a:t> </a:t>
            </a:r>
            <a:r>
              <a:rPr spc="-145" dirty="0">
                <a:latin typeface="Grandview Display" panose="020B0502040204020203" pitchFamily="34" charset="0"/>
              </a:rPr>
              <a:t>SAQA</a:t>
            </a:r>
            <a:r>
              <a:rPr spc="-25" dirty="0">
                <a:latin typeface="Grandview Display" panose="020B0502040204020203" pitchFamily="34" charset="0"/>
              </a:rPr>
              <a:t> </a:t>
            </a:r>
            <a:r>
              <a:rPr spc="-50" dirty="0">
                <a:latin typeface="Grandview Display" panose="020B0502040204020203" pitchFamily="34" charset="0"/>
              </a:rPr>
              <a:t>and </a:t>
            </a:r>
            <a:r>
              <a:rPr spc="-204" dirty="0">
                <a:latin typeface="Grandview Display" panose="020B0502040204020203" pitchFamily="34" charset="0"/>
              </a:rPr>
              <a:t>QCs</a:t>
            </a:r>
            <a:r>
              <a:rPr spc="-25" dirty="0">
                <a:latin typeface="Grandview Display" panose="020B0502040204020203" pitchFamily="34" charset="0"/>
              </a:rPr>
              <a:t> </a:t>
            </a:r>
            <a:r>
              <a:rPr dirty="0">
                <a:latin typeface="Grandview Display" panose="020B0502040204020203" pitchFamily="34" charset="0"/>
              </a:rPr>
              <a:t>with</a:t>
            </a:r>
            <a:r>
              <a:rPr spc="-50" dirty="0">
                <a:latin typeface="Grandview Display" panose="020B0502040204020203" pitchFamily="34" charset="0"/>
              </a:rPr>
              <a:t> </a:t>
            </a:r>
            <a:r>
              <a:rPr dirty="0">
                <a:latin typeface="Grandview Display" panose="020B0502040204020203" pitchFamily="34" charset="0"/>
              </a:rPr>
              <a:t>regards</a:t>
            </a:r>
            <a:r>
              <a:rPr spc="-50" dirty="0">
                <a:latin typeface="Grandview Display" panose="020B0502040204020203" pitchFamily="34" charset="0"/>
              </a:rPr>
              <a:t> </a:t>
            </a:r>
            <a:r>
              <a:rPr dirty="0">
                <a:latin typeface="Grandview Display" panose="020B0502040204020203" pitchFamily="34" charset="0"/>
              </a:rPr>
              <a:t>to</a:t>
            </a:r>
            <a:r>
              <a:rPr spc="-55" dirty="0">
                <a:latin typeface="Grandview Display" panose="020B0502040204020203" pitchFamily="34" charset="0"/>
              </a:rPr>
              <a:t> </a:t>
            </a:r>
            <a:r>
              <a:rPr spc="-30" dirty="0">
                <a:latin typeface="Grandview Display" panose="020B0502040204020203" pitchFamily="34" charset="0"/>
              </a:rPr>
              <a:t>PBs</a:t>
            </a:r>
            <a:r>
              <a:rPr spc="-50" dirty="0">
                <a:latin typeface="Grandview Display" panose="020B0502040204020203" pitchFamily="34" charset="0"/>
              </a:rPr>
              <a:t> </a:t>
            </a:r>
            <a:r>
              <a:rPr spc="-25" dirty="0">
                <a:latin typeface="Grandview Display" panose="020B0502040204020203" pitchFamily="34" charset="0"/>
              </a:rPr>
              <a:t>and</a:t>
            </a:r>
          </a:p>
          <a:p>
            <a:pPr algn="ctr">
              <a:lnSpc>
                <a:spcPts val="2735"/>
              </a:lnSpc>
            </a:pPr>
            <a:r>
              <a:rPr spc="-204" dirty="0">
                <a:latin typeface="Grandview Display" panose="020B0502040204020203" pitchFamily="34" charset="0"/>
              </a:rPr>
              <a:t>QCs</a:t>
            </a:r>
            <a:r>
              <a:rPr spc="65" dirty="0">
                <a:latin typeface="Grandview Display" panose="020B0502040204020203" pitchFamily="34" charset="0"/>
              </a:rPr>
              <a:t> </a:t>
            </a:r>
            <a:r>
              <a:rPr dirty="0">
                <a:latin typeface="Grandview Display" panose="020B0502040204020203" pitchFamily="34" charset="0"/>
              </a:rPr>
              <a:t>with</a:t>
            </a:r>
            <a:r>
              <a:rPr spc="65" dirty="0">
                <a:latin typeface="Grandview Display" panose="020B0502040204020203" pitchFamily="34" charset="0"/>
              </a:rPr>
              <a:t> </a:t>
            </a:r>
            <a:r>
              <a:rPr spc="-20" dirty="0">
                <a:latin typeface="Grandview Display" panose="020B0502040204020203" pitchFamily="34" charset="0"/>
              </a:rPr>
              <a:t>PBs.</a:t>
            </a:r>
            <a:endParaRPr spc="-10" dirty="0">
              <a:latin typeface="Grandview Display" panose="020B0502040204020203" pitchFamily="34" charset="0"/>
            </a:endParaRPr>
          </a:p>
        </p:txBody>
      </p:sp>
      <p:pic>
        <p:nvPicPr>
          <p:cNvPr id="17" name="Content Placeholder 4" descr="A picture containing shape&#10;&#10;Description automatically generated">
            <a:extLst>
              <a:ext uri="{FF2B5EF4-FFF2-40B4-BE49-F238E27FC236}">
                <a16:creationId xmlns:a16="http://schemas.microsoft.com/office/drawing/2014/main" id="{2C31B416-3C3C-367A-8912-C94D47BBFF4D}"/>
              </a:ext>
            </a:extLst>
          </p:cNvPr>
          <p:cNvPicPr>
            <a:picLocks/>
          </p:cNvPicPr>
          <p:nvPr/>
        </p:nvPicPr>
        <p:blipFill rotWithShape="1">
          <a:blip r:embed="rId8">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82F62DF3-8E77-006E-E622-BDCAACE3B2C6}"/>
              </a:ext>
            </a:extLst>
          </p:cNvPr>
          <p:cNvPicPr/>
          <p:nvPr/>
        </p:nvPicPr>
        <p:blipFill>
          <a:blip r:embed="rId9">
            <a:extLst>
              <a:ext uri="{28A0092B-C50C-407E-A947-70E740481C1C}">
                <a14:useLocalDpi xmlns:a14="http://schemas.microsoft.com/office/drawing/2010/main" val="0"/>
              </a:ext>
            </a:extLst>
          </a:blip>
          <a:stretch>
            <a:fillRect/>
          </a:stretch>
        </p:blipFill>
        <p:spPr>
          <a:xfrm>
            <a:off x="10908030" y="0"/>
            <a:ext cx="1177392" cy="5856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Placeholder 3">
            <a:extLst>
              <a:ext uri="{FF2B5EF4-FFF2-40B4-BE49-F238E27FC236}">
                <a16:creationId xmlns:a16="http://schemas.microsoft.com/office/drawing/2014/main" id="{2A6C8137-927A-CC44-AFEC-99CA270E3810}"/>
              </a:ext>
            </a:extLst>
          </p:cNvPr>
          <p:cNvPicPr>
            <a:picLocks noChangeAspect="1"/>
          </p:cNvPicPr>
          <p:nvPr/>
        </p:nvPicPr>
        <p:blipFill rotWithShape="1">
          <a:blip r:embed="rId2" cstate="print">
            <a:alphaModFix amt="20000"/>
            <a:extLst>
              <a:ext uri="{28A0092B-C50C-407E-A947-70E740481C1C}">
                <a14:useLocalDpi xmlns:a14="http://schemas.microsoft.com/office/drawing/2010/main"/>
              </a:ext>
            </a:extLst>
          </a:blip>
          <a:srcRect/>
          <a:stretch/>
        </p:blipFill>
        <p:spPr>
          <a:xfrm>
            <a:off x="1" y="0"/>
            <a:ext cx="12191999" cy="6858000"/>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p:spPr>
      </p:pic>
      <p:sp>
        <p:nvSpPr>
          <p:cNvPr id="5" name="Freeform: Shape 4">
            <a:extLst>
              <a:ext uri="{FF2B5EF4-FFF2-40B4-BE49-F238E27FC236}">
                <a16:creationId xmlns:a16="http://schemas.microsoft.com/office/drawing/2014/main" id="{07341263-4022-4F8E-AD4A-3BF1B20A2AA2}"/>
              </a:ext>
            </a:extLst>
          </p:cNvPr>
          <p:cNvSpPr/>
          <p:nvPr/>
        </p:nvSpPr>
        <p:spPr>
          <a:xfrm>
            <a:off x="2591059" y="549275"/>
            <a:ext cx="6246403" cy="5759450"/>
          </a:xfrm>
          <a:custGeom>
            <a:avLst/>
            <a:gdLst>
              <a:gd name="connsiteX0" fmla="*/ 11156750 w 11156750"/>
              <a:gd name="connsiteY0" fmla="*/ 0 h 10286999"/>
              <a:gd name="connsiteX1" fmla="*/ 5217551 w 11156750"/>
              <a:gd name="connsiteY1" fmla="*/ 10286999 h 10286999"/>
              <a:gd name="connsiteX2" fmla="*/ 0 w 11156750"/>
              <a:gd name="connsiteY2" fmla="*/ 10286998 h 10286999"/>
              <a:gd name="connsiteX3" fmla="*/ 5939201 w 11156750"/>
              <a:gd name="connsiteY3" fmla="*/ 1 h 10286999"/>
              <a:gd name="connsiteX4" fmla="*/ 11156750 w 1115675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6750" h="10286999">
                <a:moveTo>
                  <a:pt x="11156750" y="0"/>
                </a:moveTo>
                <a:lnTo>
                  <a:pt x="5217551" y="10286999"/>
                </a:lnTo>
                <a:lnTo>
                  <a:pt x="0" y="10286998"/>
                </a:lnTo>
                <a:lnTo>
                  <a:pt x="5939201" y="1"/>
                </a:lnTo>
                <a:lnTo>
                  <a:pt x="1115675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US" sz="1200">
              <a:solidFill>
                <a:srgbClr val="FFFFFF"/>
              </a:solidFill>
              <a:latin typeface="Arial" panose="020B0604020202020204"/>
            </a:endParaRPr>
          </a:p>
        </p:txBody>
      </p:sp>
      <p:sp>
        <p:nvSpPr>
          <p:cNvPr id="2" name="TextBox 1">
            <a:extLst>
              <a:ext uri="{FF2B5EF4-FFF2-40B4-BE49-F238E27FC236}">
                <a16:creationId xmlns:a16="http://schemas.microsoft.com/office/drawing/2014/main" id="{605D02F0-B5DC-4050-8C87-D247323AC559}"/>
              </a:ext>
            </a:extLst>
          </p:cNvPr>
          <p:cNvSpPr txBox="1"/>
          <p:nvPr/>
        </p:nvSpPr>
        <p:spPr>
          <a:xfrm>
            <a:off x="2042712" y="620392"/>
            <a:ext cx="8026400" cy="646331"/>
          </a:xfrm>
          <a:prstGeom prst="rect">
            <a:avLst/>
          </a:prstGeom>
          <a:noFill/>
        </p:spPr>
        <p:txBody>
          <a:bodyPr wrap="square" rtlCol="0">
            <a:spAutoFit/>
          </a:bodyPr>
          <a:lstStyle>
            <a:defPPr>
              <a:defRPr lang="zh-CN"/>
            </a:defPPr>
            <a:lvl1pPr>
              <a:defRPr sz="4800" spc="300">
                <a:solidFill>
                  <a:schemeClr val="tx1">
                    <a:lumMod val="85000"/>
                    <a:lumOff val="15000"/>
                  </a:schemeClr>
                </a:solidFill>
                <a:latin typeface="Montserrat ExtraBold" panose="00000900000000000000" pitchFamily="50" charset="0"/>
              </a:defRPr>
            </a:lvl1pPr>
          </a:lstStyle>
          <a:p>
            <a:pPr algn="ctr" defTabSz="304815"/>
            <a:r>
              <a:rPr lang="en-US" altLang="zh-CN" sz="3600" spc="400" dirty="0">
                <a:solidFill>
                  <a:srgbClr val="002369"/>
                </a:solidFill>
                <a:latin typeface="Arial" panose="020B0604020202020204"/>
                <a:ea typeface="黑体" panose="02010609060101010101" pitchFamily="49" charset="-122"/>
              </a:rPr>
              <a:t>ABOUT </a:t>
            </a:r>
            <a:r>
              <a:rPr lang="en-US" altLang="zh-CN" sz="3600" b="1" spc="400" dirty="0">
                <a:solidFill>
                  <a:srgbClr val="002369"/>
                </a:solidFill>
                <a:latin typeface="Arial" panose="020B0604020202020204"/>
                <a:ea typeface="黑体" panose="02010609060101010101" pitchFamily="49" charset="-122"/>
              </a:rPr>
              <a:t>SAQA</a:t>
            </a:r>
          </a:p>
        </p:txBody>
      </p:sp>
      <p:sp>
        <p:nvSpPr>
          <p:cNvPr id="3"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C6AED4AC-5AA3-47D8-BDA4-756AD3BD0812}"/>
              </a:ext>
            </a:extLst>
          </p:cNvPr>
          <p:cNvSpPr/>
          <p:nvPr/>
        </p:nvSpPr>
        <p:spPr>
          <a:xfrm>
            <a:off x="383218" y="1697990"/>
            <a:ext cx="11425561" cy="1524007"/>
          </a:xfrm>
          <a:prstGeom prst="rect">
            <a:avLst/>
          </a:prstGeom>
        </p:spPr>
        <p:txBody>
          <a:bodyPr wrap="square">
            <a:spAutoFit/>
          </a:bodyPr>
          <a:lstStyle/>
          <a:p>
            <a:pPr algn="ctr" defTabSz="304815">
              <a:lnSpc>
                <a:spcPct val="150000"/>
              </a:lnSpc>
              <a:spcBef>
                <a:spcPts val="800"/>
              </a:spcBef>
            </a:pPr>
            <a:r>
              <a:rPr lang="en-US" sz="1600" b="1" spc="200" dirty="0">
                <a:solidFill>
                  <a:srgbClr val="000000"/>
                </a:solidFill>
                <a:latin typeface="Arial" panose="020B0604020202020204"/>
              </a:rPr>
              <a:t>THE SOUTH AFRICAN QUALIFICATIONS AUTHORITY (SAQA) IS A STATUTORY BODY, ESTABLISHED IN TERMS OF THE SAQA ACT (NO. 58 OF 1995) AND CONTINUING IN TERMS OF THE NQF ACT (NO. 67 OF 2008) AND ACCOUNTABLE TO THE MINISTER OF HIGHER EDUCATION, SCIENCE AND INNOVATION </a:t>
            </a:r>
          </a:p>
        </p:txBody>
      </p:sp>
      <p:sp>
        <p:nvSpPr>
          <p:cNvPr id="36" name="Freeform 26">
            <a:extLst>
              <a:ext uri="{FF2B5EF4-FFF2-40B4-BE49-F238E27FC236}">
                <a16:creationId xmlns:a16="http://schemas.microsoft.com/office/drawing/2014/main" id="{D35B0960-4803-154B-BF08-C653D8295125}"/>
              </a:ext>
            </a:extLst>
          </p:cNvPr>
          <p:cNvSpPr>
            <a:spLocks noEditPoints="1"/>
          </p:cNvSpPr>
          <p:nvPr/>
        </p:nvSpPr>
        <p:spPr bwMode="auto">
          <a:xfrm>
            <a:off x="5883908" y="1528677"/>
            <a:ext cx="424185" cy="347660"/>
          </a:xfrm>
          <a:custGeom>
            <a:avLst/>
            <a:gdLst>
              <a:gd name="T0" fmla="*/ 210 w 272"/>
              <a:gd name="T1" fmla="*/ 49 h 223"/>
              <a:gd name="T2" fmla="*/ 246 w 272"/>
              <a:gd name="T3" fmla="*/ 130 h 223"/>
              <a:gd name="T4" fmla="*/ 272 w 272"/>
              <a:gd name="T5" fmla="*/ 179 h 223"/>
              <a:gd name="T6" fmla="*/ 259 w 272"/>
              <a:gd name="T7" fmla="*/ 210 h 223"/>
              <a:gd name="T8" fmla="*/ 247 w 272"/>
              <a:gd name="T9" fmla="*/ 214 h 223"/>
              <a:gd name="T10" fmla="*/ 35 w 272"/>
              <a:gd name="T11" fmla="*/ 223 h 223"/>
              <a:gd name="T12" fmla="*/ 26 w 272"/>
              <a:gd name="T13" fmla="*/ 210 h 223"/>
              <a:gd name="T14" fmla="*/ 3 w 272"/>
              <a:gd name="T15" fmla="*/ 204 h 223"/>
              <a:gd name="T16" fmla="*/ 4 w 272"/>
              <a:gd name="T17" fmla="*/ 158 h 223"/>
              <a:gd name="T18" fmla="*/ 14 w 272"/>
              <a:gd name="T19" fmla="*/ 97 h 223"/>
              <a:gd name="T20" fmla="*/ 76 w 272"/>
              <a:gd name="T21" fmla="*/ 51 h 223"/>
              <a:gd name="T22" fmla="*/ 163 w 272"/>
              <a:gd name="T23" fmla="*/ 205 h 223"/>
              <a:gd name="T24" fmla="*/ 164 w 272"/>
              <a:gd name="T25" fmla="*/ 197 h 223"/>
              <a:gd name="T26" fmla="*/ 174 w 272"/>
              <a:gd name="T27" fmla="*/ 165 h 223"/>
              <a:gd name="T28" fmla="*/ 197 w 272"/>
              <a:gd name="T29" fmla="*/ 186 h 223"/>
              <a:gd name="T30" fmla="*/ 194 w 272"/>
              <a:gd name="T31" fmla="*/ 149 h 223"/>
              <a:gd name="T32" fmla="*/ 188 w 272"/>
              <a:gd name="T33" fmla="*/ 139 h 223"/>
              <a:gd name="T34" fmla="*/ 188 w 272"/>
              <a:gd name="T35" fmla="*/ 139 h 223"/>
              <a:gd name="T36" fmla="*/ 183 w 272"/>
              <a:gd name="T37" fmla="*/ 133 h 223"/>
              <a:gd name="T38" fmla="*/ 108 w 272"/>
              <a:gd name="T39" fmla="*/ 114 h 223"/>
              <a:gd name="T40" fmla="*/ 85 w 272"/>
              <a:gd name="T41" fmla="*/ 138 h 223"/>
              <a:gd name="T42" fmla="*/ 84 w 272"/>
              <a:gd name="T43" fmla="*/ 139 h 223"/>
              <a:gd name="T44" fmla="*/ 75 w 272"/>
              <a:gd name="T45" fmla="*/ 168 h 223"/>
              <a:gd name="T46" fmla="*/ 98 w 272"/>
              <a:gd name="T47" fmla="*/ 188 h 223"/>
              <a:gd name="T48" fmla="*/ 109 w 272"/>
              <a:gd name="T49" fmla="*/ 165 h 223"/>
              <a:gd name="T50" fmla="*/ 109 w 272"/>
              <a:gd name="T51" fmla="*/ 197 h 223"/>
              <a:gd name="T52" fmla="*/ 136 w 272"/>
              <a:gd name="T53" fmla="*/ 103 h 223"/>
              <a:gd name="T54" fmla="*/ 136 w 272"/>
              <a:gd name="T55" fmla="*/ 18 h 223"/>
              <a:gd name="T56" fmla="*/ 44 w 272"/>
              <a:gd name="T57" fmla="*/ 205 h 223"/>
              <a:gd name="T58" fmla="*/ 61 w 272"/>
              <a:gd name="T59" fmla="*/ 199 h 223"/>
              <a:gd name="T60" fmla="*/ 61 w 272"/>
              <a:gd name="T61" fmla="*/ 145 h 223"/>
              <a:gd name="T62" fmla="*/ 20 w 272"/>
              <a:gd name="T63" fmla="*/ 165 h 223"/>
              <a:gd name="T64" fmla="*/ 18 w 272"/>
              <a:gd name="T65" fmla="*/ 192 h 223"/>
              <a:gd name="T66" fmla="*/ 38 w 272"/>
              <a:gd name="T67" fmla="*/ 172 h 223"/>
              <a:gd name="T68" fmla="*/ 76 w 272"/>
              <a:gd name="T69" fmla="*/ 70 h 223"/>
              <a:gd name="T70" fmla="*/ 62 w 272"/>
              <a:gd name="T71" fmla="*/ 67 h 223"/>
              <a:gd name="T72" fmla="*/ 41 w 272"/>
              <a:gd name="T73" fmla="*/ 119 h 223"/>
              <a:gd name="T74" fmla="*/ 68 w 272"/>
              <a:gd name="T75" fmla="*/ 127 h 223"/>
              <a:gd name="T76" fmla="*/ 94 w 272"/>
              <a:gd name="T77" fmla="*/ 104 h 223"/>
              <a:gd name="T78" fmla="*/ 93 w 272"/>
              <a:gd name="T79" fmla="*/ 103 h 223"/>
              <a:gd name="T80" fmla="*/ 77 w 272"/>
              <a:gd name="T81" fmla="*/ 71 h 223"/>
              <a:gd name="T82" fmla="*/ 229 w 272"/>
              <a:gd name="T83" fmla="*/ 205 h 223"/>
              <a:gd name="T84" fmla="*/ 234 w 272"/>
              <a:gd name="T85" fmla="*/ 172 h 223"/>
              <a:gd name="T86" fmla="*/ 255 w 272"/>
              <a:gd name="T87" fmla="*/ 192 h 223"/>
              <a:gd name="T88" fmla="*/ 252 w 272"/>
              <a:gd name="T89" fmla="*/ 165 h 223"/>
              <a:gd name="T90" fmla="*/ 231 w 272"/>
              <a:gd name="T91" fmla="*/ 141 h 223"/>
              <a:gd name="T92" fmla="*/ 215 w 272"/>
              <a:gd name="T93" fmla="*/ 186 h 223"/>
              <a:gd name="T94" fmla="*/ 229 w 272"/>
              <a:gd name="T95" fmla="*/ 205 h 223"/>
              <a:gd name="T96" fmla="*/ 196 w 272"/>
              <a:gd name="T97" fmla="*/ 71 h 223"/>
              <a:gd name="T98" fmla="*/ 196 w 272"/>
              <a:gd name="T99" fmla="*/ 71 h 223"/>
              <a:gd name="T100" fmla="*/ 179 w 272"/>
              <a:gd name="T101" fmla="*/ 103 h 223"/>
              <a:gd name="T102" fmla="*/ 196 w 272"/>
              <a:gd name="T103" fmla="*/ 121 h 223"/>
              <a:gd name="T104" fmla="*/ 204 w 272"/>
              <a:gd name="T105" fmla="*/ 127 h 223"/>
              <a:gd name="T106" fmla="*/ 232 w 272"/>
              <a:gd name="T107" fmla="*/ 119 h 223"/>
              <a:gd name="T108" fmla="*/ 210 w 272"/>
              <a:gd name="T109" fmla="*/ 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223">
                <a:moveTo>
                  <a:pt x="136" y="0"/>
                </a:moveTo>
                <a:cubicBezTo>
                  <a:pt x="166" y="0"/>
                  <a:pt x="192" y="22"/>
                  <a:pt x="196" y="51"/>
                </a:cubicBezTo>
                <a:cubicBezTo>
                  <a:pt x="201" y="50"/>
                  <a:pt x="205" y="49"/>
                  <a:pt x="210" y="49"/>
                </a:cubicBezTo>
                <a:cubicBezTo>
                  <a:pt x="224" y="49"/>
                  <a:pt x="236" y="54"/>
                  <a:pt x="244" y="63"/>
                </a:cubicBezTo>
                <a:cubicBezTo>
                  <a:pt x="253" y="72"/>
                  <a:pt x="258" y="84"/>
                  <a:pt x="258" y="97"/>
                </a:cubicBezTo>
                <a:cubicBezTo>
                  <a:pt x="258" y="110"/>
                  <a:pt x="254" y="121"/>
                  <a:pt x="246" y="130"/>
                </a:cubicBezTo>
                <a:cubicBezTo>
                  <a:pt x="257" y="141"/>
                  <a:pt x="257" y="141"/>
                  <a:pt x="257" y="141"/>
                </a:cubicBezTo>
                <a:cubicBezTo>
                  <a:pt x="262" y="147"/>
                  <a:pt x="266" y="152"/>
                  <a:pt x="268" y="158"/>
                </a:cubicBezTo>
                <a:cubicBezTo>
                  <a:pt x="271" y="165"/>
                  <a:pt x="272" y="172"/>
                  <a:pt x="272" y="179"/>
                </a:cubicBezTo>
                <a:cubicBezTo>
                  <a:pt x="272" y="193"/>
                  <a:pt x="272" y="193"/>
                  <a:pt x="272" y="193"/>
                </a:cubicBezTo>
                <a:cubicBezTo>
                  <a:pt x="272" y="197"/>
                  <a:pt x="271" y="201"/>
                  <a:pt x="269" y="204"/>
                </a:cubicBezTo>
                <a:cubicBezTo>
                  <a:pt x="267" y="207"/>
                  <a:pt x="263" y="209"/>
                  <a:pt x="259" y="210"/>
                </a:cubicBezTo>
                <a:cubicBezTo>
                  <a:pt x="258" y="210"/>
                  <a:pt x="258" y="210"/>
                  <a:pt x="258" y="210"/>
                </a:cubicBezTo>
                <a:cubicBezTo>
                  <a:pt x="247" y="210"/>
                  <a:pt x="247" y="210"/>
                  <a:pt x="247" y="210"/>
                </a:cubicBezTo>
                <a:cubicBezTo>
                  <a:pt x="247" y="214"/>
                  <a:pt x="247" y="214"/>
                  <a:pt x="247" y="214"/>
                </a:cubicBezTo>
                <a:cubicBezTo>
                  <a:pt x="247" y="219"/>
                  <a:pt x="243" y="223"/>
                  <a:pt x="238" y="223"/>
                </a:cubicBezTo>
                <a:cubicBezTo>
                  <a:pt x="238" y="223"/>
                  <a:pt x="238" y="223"/>
                  <a:pt x="238" y="223"/>
                </a:cubicBezTo>
                <a:cubicBezTo>
                  <a:pt x="35" y="223"/>
                  <a:pt x="35" y="223"/>
                  <a:pt x="35" y="223"/>
                </a:cubicBezTo>
                <a:cubicBezTo>
                  <a:pt x="35" y="223"/>
                  <a:pt x="35" y="223"/>
                  <a:pt x="35" y="223"/>
                </a:cubicBezTo>
                <a:cubicBezTo>
                  <a:pt x="30" y="223"/>
                  <a:pt x="26" y="219"/>
                  <a:pt x="26" y="214"/>
                </a:cubicBezTo>
                <a:cubicBezTo>
                  <a:pt x="26" y="210"/>
                  <a:pt x="26" y="210"/>
                  <a:pt x="26" y="210"/>
                </a:cubicBezTo>
                <a:cubicBezTo>
                  <a:pt x="15" y="210"/>
                  <a:pt x="15" y="210"/>
                  <a:pt x="15" y="210"/>
                </a:cubicBezTo>
                <a:cubicBezTo>
                  <a:pt x="15" y="210"/>
                  <a:pt x="14" y="210"/>
                  <a:pt x="14" y="210"/>
                </a:cubicBezTo>
                <a:cubicBezTo>
                  <a:pt x="9" y="209"/>
                  <a:pt x="6" y="207"/>
                  <a:pt x="3" y="204"/>
                </a:cubicBezTo>
                <a:cubicBezTo>
                  <a:pt x="1" y="201"/>
                  <a:pt x="0" y="197"/>
                  <a:pt x="0" y="193"/>
                </a:cubicBezTo>
                <a:cubicBezTo>
                  <a:pt x="0" y="179"/>
                  <a:pt x="0" y="179"/>
                  <a:pt x="0" y="179"/>
                </a:cubicBezTo>
                <a:cubicBezTo>
                  <a:pt x="0" y="172"/>
                  <a:pt x="1" y="165"/>
                  <a:pt x="4" y="158"/>
                </a:cubicBezTo>
                <a:cubicBezTo>
                  <a:pt x="7" y="152"/>
                  <a:pt x="10" y="147"/>
                  <a:pt x="16" y="141"/>
                </a:cubicBezTo>
                <a:cubicBezTo>
                  <a:pt x="27" y="130"/>
                  <a:pt x="27" y="130"/>
                  <a:pt x="27" y="130"/>
                </a:cubicBezTo>
                <a:cubicBezTo>
                  <a:pt x="19" y="121"/>
                  <a:pt x="14" y="110"/>
                  <a:pt x="14" y="97"/>
                </a:cubicBezTo>
                <a:cubicBezTo>
                  <a:pt x="14" y="84"/>
                  <a:pt x="19" y="72"/>
                  <a:pt x="28" y="63"/>
                </a:cubicBezTo>
                <a:cubicBezTo>
                  <a:pt x="37" y="54"/>
                  <a:pt x="49" y="49"/>
                  <a:pt x="62" y="49"/>
                </a:cubicBezTo>
                <a:cubicBezTo>
                  <a:pt x="67" y="49"/>
                  <a:pt x="72" y="50"/>
                  <a:pt x="76" y="51"/>
                </a:cubicBezTo>
                <a:cubicBezTo>
                  <a:pt x="81" y="22"/>
                  <a:pt x="106" y="0"/>
                  <a:pt x="136" y="0"/>
                </a:cubicBezTo>
                <a:close/>
                <a:moveTo>
                  <a:pt x="163" y="205"/>
                </a:moveTo>
                <a:cubicBezTo>
                  <a:pt x="163" y="205"/>
                  <a:pt x="163" y="205"/>
                  <a:pt x="163" y="205"/>
                </a:cubicBezTo>
                <a:cubicBezTo>
                  <a:pt x="163" y="197"/>
                  <a:pt x="163" y="197"/>
                  <a:pt x="163" y="197"/>
                </a:cubicBezTo>
                <a:cubicBezTo>
                  <a:pt x="163" y="197"/>
                  <a:pt x="163" y="197"/>
                  <a:pt x="163" y="197"/>
                </a:cubicBezTo>
                <a:cubicBezTo>
                  <a:pt x="164" y="197"/>
                  <a:pt x="164" y="197"/>
                  <a:pt x="164" y="197"/>
                </a:cubicBezTo>
                <a:cubicBezTo>
                  <a:pt x="164" y="165"/>
                  <a:pt x="164" y="165"/>
                  <a:pt x="164" y="165"/>
                </a:cubicBezTo>
                <a:cubicBezTo>
                  <a:pt x="164" y="162"/>
                  <a:pt x="166" y="160"/>
                  <a:pt x="169" y="160"/>
                </a:cubicBezTo>
                <a:cubicBezTo>
                  <a:pt x="172" y="160"/>
                  <a:pt x="174" y="162"/>
                  <a:pt x="174" y="165"/>
                </a:cubicBezTo>
                <a:cubicBezTo>
                  <a:pt x="174" y="188"/>
                  <a:pt x="174" y="188"/>
                  <a:pt x="174" y="188"/>
                </a:cubicBezTo>
                <a:cubicBezTo>
                  <a:pt x="197" y="188"/>
                  <a:pt x="197" y="188"/>
                  <a:pt x="197" y="188"/>
                </a:cubicBezTo>
                <a:cubicBezTo>
                  <a:pt x="197" y="188"/>
                  <a:pt x="197" y="187"/>
                  <a:pt x="197" y="186"/>
                </a:cubicBezTo>
                <a:cubicBezTo>
                  <a:pt x="197" y="168"/>
                  <a:pt x="197" y="168"/>
                  <a:pt x="197" y="168"/>
                </a:cubicBezTo>
                <a:cubicBezTo>
                  <a:pt x="197" y="161"/>
                  <a:pt x="196" y="155"/>
                  <a:pt x="194" y="149"/>
                </a:cubicBezTo>
                <a:cubicBezTo>
                  <a:pt x="194" y="149"/>
                  <a:pt x="194" y="149"/>
                  <a:pt x="194" y="149"/>
                </a:cubicBezTo>
                <a:cubicBezTo>
                  <a:pt x="194" y="149"/>
                  <a:pt x="194" y="149"/>
                  <a:pt x="194" y="149"/>
                </a:cubicBezTo>
                <a:cubicBezTo>
                  <a:pt x="192" y="146"/>
                  <a:pt x="191" y="142"/>
                  <a:pt x="188" y="139"/>
                </a:cubicBezTo>
                <a:cubicBezTo>
                  <a:pt x="188" y="139"/>
                  <a:pt x="188" y="139"/>
                  <a:pt x="188" y="139"/>
                </a:cubicBezTo>
                <a:cubicBezTo>
                  <a:pt x="188" y="139"/>
                  <a:pt x="188" y="139"/>
                  <a:pt x="188" y="139"/>
                </a:cubicBezTo>
                <a:cubicBezTo>
                  <a:pt x="188" y="139"/>
                  <a:pt x="188" y="139"/>
                  <a:pt x="188" y="139"/>
                </a:cubicBezTo>
                <a:cubicBezTo>
                  <a:pt x="188" y="139"/>
                  <a:pt x="188" y="139"/>
                  <a:pt x="188" y="139"/>
                </a:cubicBezTo>
                <a:cubicBezTo>
                  <a:pt x="188" y="138"/>
                  <a:pt x="188" y="138"/>
                  <a:pt x="188" y="138"/>
                </a:cubicBezTo>
                <a:cubicBezTo>
                  <a:pt x="186" y="137"/>
                  <a:pt x="185" y="135"/>
                  <a:pt x="183" y="133"/>
                </a:cubicBezTo>
                <a:cubicBezTo>
                  <a:pt x="183" y="133"/>
                  <a:pt x="183" y="133"/>
                  <a:pt x="183" y="133"/>
                </a:cubicBezTo>
                <a:cubicBezTo>
                  <a:pt x="164" y="114"/>
                  <a:pt x="164" y="114"/>
                  <a:pt x="164" y="114"/>
                </a:cubicBezTo>
                <a:cubicBezTo>
                  <a:pt x="156" y="119"/>
                  <a:pt x="146" y="121"/>
                  <a:pt x="136" y="121"/>
                </a:cubicBezTo>
                <a:cubicBezTo>
                  <a:pt x="126" y="121"/>
                  <a:pt x="117" y="119"/>
                  <a:pt x="108" y="114"/>
                </a:cubicBezTo>
                <a:cubicBezTo>
                  <a:pt x="89" y="133"/>
                  <a:pt x="89" y="133"/>
                  <a:pt x="89" y="133"/>
                </a:cubicBezTo>
                <a:cubicBezTo>
                  <a:pt x="89" y="133"/>
                  <a:pt x="89" y="133"/>
                  <a:pt x="89" y="133"/>
                </a:cubicBezTo>
                <a:cubicBezTo>
                  <a:pt x="88" y="135"/>
                  <a:pt x="86" y="137"/>
                  <a:pt x="85" y="138"/>
                </a:cubicBezTo>
                <a:cubicBezTo>
                  <a:pt x="85" y="139"/>
                  <a:pt x="85" y="139"/>
                  <a:pt x="85" y="139"/>
                </a:cubicBezTo>
                <a:cubicBezTo>
                  <a:pt x="84" y="139"/>
                  <a:pt x="84" y="139"/>
                  <a:pt x="84" y="139"/>
                </a:cubicBezTo>
                <a:cubicBezTo>
                  <a:pt x="84" y="139"/>
                  <a:pt x="84" y="139"/>
                  <a:pt x="84" y="139"/>
                </a:cubicBezTo>
                <a:cubicBezTo>
                  <a:pt x="84" y="139"/>
                  <a:pt x="84" y="139"/>
                  <a:pt x="84" y="139"/>
                </a:cubicBezTo>
                <a:cubicBezTo>
                  <a:pt x="82" y="142"/>
                  <a:pt x="80" y="146"/>
                  <a:pt x="79" y="149"/>
                </a:cubicBezTo>
                <a:cubicBezTo>
                  <a:pt x="76" y="155"/>
                  <a:pt x="75" y="161"/>
                  <a:pt x="75" y="168"/>
                </a:cubicBezTo>
                <a:cubicBezTo>
                  <a:pt x="75" y="186"/>
                  <a:pt x="75" y="186"/>
                  <a:pt x="75" y="186"/>
                </a:cubicBezTo>
                <a:cubicBezTo>
                  <a:pt x="75" y="187"/>
                  <a:pt x="75" y="188"/>
                  <a:pt x="76" y="188"/>
                </a:cubicBezTo>
                <a:cubicBezTo>
                  <a:pt x="98" y="188"/>
                  <a:pt x="98" y="188"/>
                  <a:pt x="98" y="188"/>
                </a:cubicBezTo>
                <a:cubicBezTo>
                  <a:pt x="98" y="165"/>
                  <a:pt x="98" y="165"/>
                  <a:pt x="98" y="165"/>
                </a:cubicBezTo>
                <a:cubicBezTo>
                  <a:pt x="98" y="162"/>
                  <a:pt x="101" y="160"/>
                  <a:pt x="104" y="160"/>
                </a:cubicBezTo>
                <a:cubicBezTo>
                  <a:pt x="107" y="160"/>
                  <a:pt x="109" y="162"/>
                  <a:pt x="109" y="165"/>
                </a:cubicBezTo>
                <a:cubicBezTo>
                  <a:pt x="109" y="197"/>
                  <a:pt x="109" y="197"/>
                  <a:pt x="109" y="197"/>
                </a:cubicBezTo>
                <a:cubicBezTo>
                  <a:pt x="109" y="197"/>
                  <a:pt x="109" y="197"/>
                  <a:pt x="109" y="197"/>
                </a:cubicBezTo>
                <a:cubicBezTo>
                  <a:pt x="109" y="197"/>
                  <a:pt x="109" y="197"/>
                  <a:pt x="109" y="197"/>
                </a:cubicBezTo>
                <a:cubicBezTo>
                  <a:pt x="109" y="205"/>
                  <a:pt x="109" y="205"/>
                  <a:pt x="109" y="205"/>
                </a:cubicBezTo>
                <a:cubicBezTo>
                  <a:pt x="163" y="205"/>
                  <a:pt x="163" y="205"/>
                  <a:pt x="163" y="205"/>
                </a:cubicBezTo>
                <a:close/>
                <a:moveTo>
                  <a:pt x="136" y="103"/>
                </a:moveTo>
                <a:cubicBezTo>
                  <a:pt x="136" y="103"/>
                  <a:pt x="136" y="103"/>
                  <a:pt x="136" y="103"/>
                </a:cubicBezTo>
                <a:cubicBezTo>
                  <a:pt x="160" y="103"/>
                  <a:pt x="179" y="84"/>
                  <a:pt x="179" y="60"/>
                </a:cubicBezTo>
                <a:cubicBezTo>
                  <a:pt x="179" y="37"/>
                  <a:pt x="160" y="18"/>
                  <a:pt x="136" y="18"/>
                </a:cubicBezTo>
                <a:cubicBezTo>
                  <a:pt x="113" y="18"/>
                  <a:pt x="93" y="37"/>
                  <a:pt x="93" y="60"/>
                </a:cubicBezTo>
                <a:cubicBezTo>
                  <a:pt x="93" y="84"/>
                  <a:pt x="113" y="103"/>
                  <a:pt x="136" y="103"/>
                </a:cubicBezTo>
                <a:close/>
                <a:moveTo>
                  <a:pt x="44" y="205"/>
                </a:moveTo>
                <a:cubicBezTo>
                  <a:pt x="44" y="205"/>
                  <a:pt x="44" y="205"/>
                  <a:pt x="44" y="205"/>
                </a:cubicBezTo>
                <a:cubicBezTo>
                  <a:pt x="69" y="205"/>
                  <a:pt x="69" y="205"/>
                  <a:pt x="69" y="205"/>
                </a:cubicBezTo>
                <a:cubicBezTo>
                  <a:pt x="66" y="204"/>
                  <a:pt x="63" y="202"/>
                  <a:pt x="61" y="199"/>
                </a:cubicBezTo>
                <a:cubicBezTo>
                  <a:pt x="59" y="195"/>
                  <a:pt x="57" y="191"/>
                  <a:pt x="57" y="186"/>
                </a:cubicBezTo>
                <a:cubicBezTo>
                  <a:pt x="57" y="168"/>
                  <a:pt x="57" y="168"/>
                  <a:pt x="57" y="168"/>
                </a:cubicBezTo>
                <a:cubicBezTo>
                  <a:pt x="57" y="160"/>
                  <a:pt x="59" y="152"/>
                  <a:pt x="61" y="145"/>
                </a:cubicBezTo>
                <a:cubicBezTo>
                  <a:pt x="54" y="145"/>
                  <a:pt x="47" y="143"/>
                  <a:pt x="41" y="141"/>
                </a:cubicBezTo>
                <a:cubicBezTo>
                  <a:pt x="28" y="154"/>
                  <a:pt x="28" y="154"/>
                  <a:pt x="28" y="154"/>
                </a:cubicBezTo>
                <a:cubicBezTo>
                  <a:pt x="25" y="157"/>
                  <a:pt x="22" y="161"/>
                  <a:pt x="20" y="165"/>
                </a:cubicBezTo>
                <a:cubicBezTo>
                  <a:pt x="20" y="165"/>
                  <a:pt x="20" y="165"/>
                  <a:pt x="20" y="165"/>
                </a:cubicBezTo>
                <a:cubicBezTo>
                  <a:pt x="19" y="169"/>
                  <a:pt x="18" y="174"/>
                  <a:pt x="18" y="179"/>
                </a:cubicBezTo>
                <a:cubicBezTo>
                  <a:pt x="18" y="192"/>
                  <a:pt x="18" y="192"/>
                  <a:pt x="18" y="192"/>
                </a:cubicBezTo>
                <a:cubicBezTo>
                  <a:pt x="33" y="192"/>
                  <a:pt x="33" y="192"/>
                  <a:pt x="33" y="192"/>
                </a:cubicBezTo>
                <a:cubicBezTo>
                  <a:pt x="33" y="177"/>
                  <a:pt x="33" y="177"/>
                  <a:pt x="33" y="177"/>
                </a:cubicBezTo>
                <a:cubicBezTo>
                  <a:pt x="33" y="174"/>
                  <a:pt x="36" y="172"/>
                  <a:pt x="38" y="172"/>
                </a:cubicBezTo>
                <a:cubicBezTo>
                  <a:pt x="41" y="172"/>
                  <a:pt x="44" y="174"/>
                  <a:pt x="44" y="177"/>
                </a:cubicBezTo>
                <a:cubicBezTo>
                  <a:pt x="44" y="205"/>
                  <a:pt x="44" y="205"/>
                  <a:pt x="44" y="205"/>
                </a:cubicBezTo>
                <a:close/>
                <a:moveTo>
                  <a:pt x="76" y="70"/>
                </a:moveTo>
                <a:cubicBezTo>
                  <a:pt x="76" y="70"/>
                  <a:pt x="76" y="70"/>
                  <a:pt x="76" y="70"/>
                </a:cubicBezTo>
                <a:cubicBezTo>
                  <a:pt x="75" y="69"/>
                  <a:pt x="73" y="69"/>
                  <a:pt x="71" y="68"/>
                </a:cubicBezTo>
                <a:cubicBezTo>
                  <a:pt x="69" y="67"/>
                  <a:pt x="65" y="67"/>
                  <a:pt x="62" y="67"/>
                </a:cubicBezTo>
                <a:cubicBezTo>
                  <a:pt x="54" y="67"/>
                  <a:pt x="46" y="70"/>
                  <a:pt x="41" y="76"/>
                </a:cubicBezTo>
                <a:cubicBezTo>
                  <a:pt x="35" y="81"/>
                  <a:pt x="32" y="89"/>
                  <a:pt x="32" y="97"/>
                </a:cubicBezTo>
                <a:cubicBezTo>
                  <a:pt x="32" y="106"/>
                  <a:pt x="35" y="113"/>
                  <a:pt x="41" y="119"/>
                </a:cubicBezTo>
                <a:cubicBezTo>
                  <a:pt x="41" y="119"/>
                  <a:pt x="41" y="119"/>
                  <a:pt x="41" y="119"/>
                </a:cubicBezTo>
                <a:cubicBezTo>
                  <a:pt x="46" y="124"/>
                  <a:pt x="54" y="128"/>
                  <a:pt x="62" y="128"/>
                </a:cubicBezTo>
                <a:cubicBezTo>
                  <a:pt x="64" y="128"/>
                  <a:pt x="66" y="127"/>
                  <a:pt x="68" y="127"/>
                </a:cubicBezTo>
                <a:cubicBezTo>
                  <a:pt x="70" y="127"/>
                  <a:pt x="71" y="126"/>
                  <a:pt x="72" y="126"/>
                </a:cubicBezTo>
                <a:cubicBezTo>
                  <a:pt x="74" y="124"/>
                  <a:pt x="75" y="122"/>
                  <a:pt x="77" y="121"/>
                </a:cubicBezTo>
                <a:cubicBezTo>
                  <a:pt x="94" y="104"/>
                  <a:pt x="94" y="104"/>
                  <a:pt x="94" y="104"/>
                </a:cubicBezTo>
                <a:cubicBezTo>
                  <a:pt x="93" y="103"/>
                  <a:pt x="93" y="103"/>
                  <a:pt x="93" y="103"/>
                </a:cubicBezTo>
                <a:cubicBezTo>
                  <a:pt x="93" y="103"/>
                  <a:pt x="93" y="103"/>
                  <a:pt x="93" y="103"/>
                </a:cubicBezTo>
                <a:cubicBezTo>
                  <a:pt x="93" y="103"/>
                  <a:pt x="93" y="103"/>
                  <a:pt x="93" y="103"/>
                </a:cubicBezTo>
                <a:cubicBezTo>
                  <a:pt x="85" y="95"/>
                  <a:pt x="80" y="85"/>
                  <a:pt x="77" y="74"/>
                </a:cubicBezTo>
                <a:cubicBezTo>
                  <a:pt x="77" y="73"/>
                  <a:pt x="77" y="72"/>
                  <a:pt x="77" y="71"/>
                </a:cubicBezTo>
                <a:cubicBezTo>
                  <a:pt x="77" y="71"/>
                  <a:pt x="77" y="71"/>
                  <a:pt x="77" y="71"/>
                </a:cubicBezTo>
                <a:cubicBezTo>
                  <a:pt x="77" y="71"/>
                  <a:pt x="77" y="71"/>
                  <a:pt x="77" y="71"/>
                </a:cubicBezTo>
                <a:cubicBezTo>
                  <a:pt x="76" y="70"/>
                  <a:pt x="76" y="70"/>
                  <a:pt x="76" y="70"/>
                </a:cubicBezTo>
                <a:close/>
                <a:moveTo>
                  <a:pt x="229" y="205"/>
                </a:moveTo>
                <a:cubicBezTo>
                  <a:pt x="229" y="205"/>
                  <a:pt x="229" y="205"/>
                  <a:pt x="229" y="205"/>
                </a:cubicBezTo>
                <a:cubicBezTo>
                  <a:pt x="229" y="177"/>
                  <a:pt x="229" y="177"/>
                  <a:pt x="229" y="177"/>
                </a:cubicBezTo>
                <a:cubicBezTo>
                  <a:pt x="229" y="174"/>
                  <a:pt x="231" y="172"/>
                  <a:pt x="234" y="172"/>
                </a:cubicBezTo>
                <a:cubicBezTo>
                  <a:pt x="237" y="172"/>
                  <a:pt x="239" y="174"/>
                  <a:pt x="239" y="177"/>
                </a:cubicBezTo>
                <a:cubicBezTo>
                  <a:pt x="239" y="192"/>
                  <a:pt x="239" y="192"/>
                  <a:pt x="239" y="192"/>
                </a:cubicBezTo>
                <a:cubicBezTo>
                  <a:pt x="255" y="192"/>
                  <a:pt x="255" y="192"/>
                  <a:pt x="255" y="192"/>
                </a:cubicBezTo>
                <a:cubicBezTo>
                  <a:pt x="255" y="179"/>
                  <a:pt x="255" y="179"/>
                  <a:pt x="255" y="179"/>
                </a:cubicBezTo>
                <a:cubicBezTo>
                  <a:pt x="255" y="174"/>
                  <a:pt x="254" y="169"/>
                  <a:pt x="252" y="165"/>
                </a:cubicBezTo>
                <a:cubicBezTo>
                  <a:pt x="252" y="165"/>
                  <a:pt x="252" y="165"/>
                  <a:pt x="252" y="165"/>
                </a:cubicBezTo>
                <a:cubicBezTo>
                  <a:pt x="252" y="165"/>
                  <a:pt x="252" y="165"/>
                  <a:pt x="252" y="165"/>
                </a:cubicBezTo>
                <a:cubicBezTo>
                  <a:pt x="251" y="161"/>
                  <a:pt x="248" y="157"/>
                  <a:pt x="245" y="154"/>
                </a:cubicBezTo>
                <a:cubicBezTo>
                  <a:pt x="231" y="141"/>
                  <a:pt x="231" y="141"/>
                  <a:pt x="231" y="141"/>
                </a:cubicBezTo>
                <a:cubicBezTo>
                  <a:pt x="225" y="143"/>
                  <a:pt x="218" y="145"/>
                  <a:pt x="211" y="145"/>
                </a:cubicBezTo>
                <a:cubicBezTo>
                  <a:pt x="214" y="152"/>
                  <a:pt x="215" y="160"/>
                  <a:pt x="215" y="168"/>
                </a:cubicBezTo>
                <a:cubicBezTo>
                  <a:pt x="215" y="186"/>
                  <a:pt x="215" y="186"/>
                  <a:pt x="215" y="186"/>
                </a:cubicBezTo>
                <a:cubicBezTo>
                  <a:pt x="215" y="191"/>
                  <a:pt x="214" y="195"/>
                  <a:pt x="211" y="199"/>
                </a:cubicBezTo>
                <a:cubicBezTo>
                  <a:pt x="209" y="202"/>
                  <a:pt x="206" y="204"/>
                  <a:pt x="203" y="205"/>
                </a:cubicBezTo>
                <a:cubicBezTo>
                  <a:pt x="229" y="205"/>
                  <a:pt x="229" y="205"/>
                  <a:pt x="229" y="205"/>
                </a:cubicBezTo>
                <a:close/>
                <a:moveTo>
                  <a:pt x="196" y="70"/>
                </a:moveTo>
                <a:cubicBezTo>
                  <a:pt x="196" y="70"/>
                  <a:pt x="196" y="70"/>
                  <a:pt x="196" y="70"/>
                </a:cubicBezTo>
                <a:cubicBezTo>
                  <a:pt x="196" y="71"/>
                  <a:pt x="196" y="71"/>
                  <a:pt x="196" y="71"/>
                </a:cubicBezTo>
                <a:cubicBezTo>
                  <a:pt x="196" y="71"/>
                  <a:pt x="196" y="71"/>
                  <a:pt x="196" y="71"/>
                </a:cubicBezTo>
                <a:cubicBezTo>
                  <a:pt x="196" y="71"/>
                  <a:pt x="196" y="71"/>
                  <a:pt x="196" y="71"/>
                </a:cubicBezTo>
                <a:cubicBezTo>
                  <a:pt x="196" y="71"/>
                  <a:pt x="196" y="71"/>
                  <a:pt x="196" y="71"/>
                </a:cubicBezTo>
                <a:cubicBezTo>
                  <a:pt x="193" y="83"/>
                  <a:pt x="188" y="94"/>
                  <a:pt x="179" y="103"/>
                </a:cubicBezTo>
                <a:cubicBezTo>
                  <a:pt x="179" y="103"/>
                  <a:pt x="179" y="103"/>
                  <a:pt x="179" y="103"/>
                </a:cubicBezTo>
                <a:cubicBezTo>
                  <a:pt x="179" y="103"/>
                  <a:pt x="179" y="103"/>
                  <a:pt x="179" y="103"/>
                </a:cubicBezTo>
                <a:cubicBezTo>
                  <a:pt x="179" y="104"/>
                  <a:pt x="179" y="104"/>
                  <a:pt x="179" y="104"/>
                </a:cubicBezTo>
                <a:cubicBezTo>
                  <a:pt x="196" y="121"/>
                  <a:pt x="196" y="121"/>
                  <a:pt x="196" y="121"/>
                </a:cubicBezTo>
                <a:cubicBezTo>
                  <a:pt x="196" y="121"/>
                  <a:pt x="196" y="121"/>
                  <a:pt x="196" y="121"/>
                </a:cubicBezTo>
                <a:cubicBezTo>
                  <a:pt x="197" y="122"/>
                  <a:pt x="199" y="124"/>
                  <a:pt x="201" y="126"/>
                </a:cubicBezTo>
                <a:cubicBezTo>
                  <a:pt x="202" y="126"/>
                  <a:pt x="203" y="127"/>
                  <a:pt x="204" y="127"/>
                </a:cubicBezTo>
                <a:cubicBezTo>
                  <a:pt x="204" y="127"/>
                  <a:pt x="204" y="127"/>
                  <a:pt x="204" y="127"/>
                </a:cubicBezTo>
                <a:cubicBezTo>
                  <a:pt x="204" y="127"/>
                  <a:pt x="204" y="127"/>
                  <a:pt x="204" y="127"/>
                </a:cubicBezTo>
                <a:cubicBezTo>
                  <a:pt x="206" y="127"/>
                  <a:pt x="208" y="128"/>
                  <a:pt x="210" y="128"/>
                </a:cubicBezTo>
                <a:cubicBezTo>
                  <a:pt x="219" y="128"/>
                  <a:pt x="226" y="124"/>
                  <a:pt x="232" y="119"/>
                </a:cubicBezTo>
                <a:cubicBezTo>
                  <a:pt x="237" y="113"/>
                  <a:pt x="241" y="106"/>
                  <a:pt x="241" y="97"/>
                </a:cubicBezTo>
                <a:cubicBezTo>
                  <a:pt x="241" y="89"/>
                  <a:pt x="237" y="81"/>
                  <a:pt x="232" y="76"/>
                </a:cubicBezTo>
                <a:cubicBezTo>
                  <a:pt x="226" y="70"/>
                  <a:pt x="219" y="67"/>
                  <a:pt x="210" y="67"/>
                </a:cubicBezTo>
                <a:cubicBezTo>
                  <a:pt x="207" y="67"/>
                  <a:pt x="204" y="67"/>
                  <a:pt x="201" y="68"/>
                </a:cubicBezTo>
                <a:cubicBezTo>
                  <a:pt x="199" y="69"/>
                  <a:pt x="198" y="69"/>
                  <a:pt x="196" y="7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defTabSz="304815"/>
            <a:endParaRPr lang="zh-CN" altLang="en-US" sz="1200">
              <a:solidFill>
                <a:srgbClr val="000000"/>
              </a:solidFill>
              <a:latin typeface="Arial" panose="020B0604020202020204"/>
              <a:ea typeface="黑体" panose="02010609060101010101" pitchFamily="49" charset="-122"/>
            </a:endParaRPr>
          </a:p>
        </p:txBody>
      </p:sp>
      <p:sp>
        <p:nvSpPr>
          <p:cNvPr id="37" name="Freeform 27">
            <a:extLst>
              <a:ext uri="{FF2B5EF4-FFF2-40B4-BE49-F238E27FC236}">
                <a16:creationId xmlns:a16="http://schemas.microsoft.com/office/drawing/2014/main" id="{37E96CDA-DCF6-B449-B366-DB6A8BC87C68}"/>
              </a:ext>
            </a:extLst>
          </p:cNvPr>
          <p:cNvSpPr>
            <a:spLocks noEditPoints="1"/>
          </p:cNvSpPr>
          <p:nvPr/>
        </p:nvSpPr>
        <p:spPr bwMode="auto">
          <a:xfrm>
            <a:off x="1398796" y="4447037"/>
            <a:ext cx="446517" cy="510543"/>
          </a:xfrm>
          <a:custGeom>
            <a:avLst/>
            <a:gdLst>
              <a:gd name="T0" fmla="*/ 100 w 227"/>
              <a:gd name="T1" fmla="*/ 151 h 260"/>
              <a:gd name="T2" fmla="*/ 95 w 227"/>
              <a:gd name="T3" fmla="*/ 209 h 260"/>
              <a:gd name="T4" fmla="*/ 147 w 227"/>
              <a:gd name="T5" fmla="*/ 208 h 260"/>
              <a:gd name="T6" fmla="*/ 200 w 227"/>
              <a:gd name="T7" fmla="*/ 210 h 260"/>
              <a:gd name="T8" fmla="*/ 128 w 227"/>
              <a:gd name="T9" fmla="*/ 205 h 260"/>
              <a:gd name="T10" fmla="*/ 142 w 227"/>
              <a:gd name="T11" fmla="*/ 193 h 260"/>
              <a:gd name="T12" fmla="*/ 126 w 227"/>
              <a:gd name="T13" fmla="*/ 159 h 260"/>
              <a:gd name="T14" fmla="*/ 129 w 227"/>
              <a:gd name="T15" fmla="*/ 172 h 260"/>
              <a:gd name="T16" fmla="*/ 152 w 227"/>
              <a:gd name="T17" fmla="*/ 193 h 260"/>
              <a:gd name="T18" fmla="*/ 183 w 227"/>
              <a:gd name="T19" fmla="*/ 203 h 260"/>
              <a:gd name="T20" fmla="*/ 0 w 227"/>
              <a:gd name="T21" fmla="*/ 27 h 260"/>
              <a:gd name="T22" fmla="*/ 219 w 227"/>
              <a:gd name="T23" fmla="*/ 252 h 260"/>
              <a:gd name="T24" fmla="*/ 151 w 227"/>
              <a:gd name="T25" fmla="*/ 30 h 260"/>
              <a:gd name="T26" fmla="*/ 207 w 227"/>
              <a:gd name="T27" fmla="*/ 233 h 260"/>
              <a:gd name="T28" fmla="*/ 20 w 227"/>
              <a:gd name="T29" fmla="*/ 27 h 260"/>
              <a:gd name="T30" fmla="*/ 161 w 227"/>
              <a:gd name="T31" fmla="*/ 89 h 260"/>
              <a:gd name="T32" fmla="*/ 55 w 227"/>
              <a:gd name="T33" fmla="*/ 103 h 260"/>
              <a:gd name="T34" fmla="*/ 54 w 227"/>
              <a:gd name="T35" fmla="*/ 103 h 260"/>
              <a:gd name="T36" fmla="*/ 53 w 227"/>
              <a:gd name="T37" fmla="*/ 103 h 260"/>
              <a:gd name="T38" fmla="*/ 52 w 227"/>
              <a:gd name="T39" fmla="*/ 104 h 260"/>
              <a:gd name="T40" fmla="*/ 51 w 227"/>
              <a:gd name="T41" fmla="*/ 104 h 260"/>
              <a:gd name="T42" fmla="*/ 51 w 227"/>
              <a:gd name="T43" fmla="*/ 105 h 260"/>
              <a:gd name="T44" fmla="*/ 50 w 227"/>
              <a:gd name="T45" fmla="*/ 106 h 260"/>
              <a:gd name="T46" fmla="*/ 50 w 227"/>
              <a:gd name="T47" fmla="*/ 106 h 260"/>
              <a:gd name="T48" fmla="*/ 49 w 227"/>
              <a:gd name="T49" fmla="*/ 107 h 260"/>
              <a:gd name="T50" fmla="*/ 49 w 227"/>
              <a:gd name="T51" fmla="*/ 108 h 260"/>
              <a:gd name="T52" fmla="*/ 49 w 227"/>
              <a:gd name="T53" fmla="*/ 109 h 260"/>
              <a:gd name="T54" fmla="*/ 49 w 227"/>
              <a:gd name="T55" fmla="*/ 110 h 260"/>
              <a:gd name="T56" fmla="*/ 50 w 227"/>
              <a:gd name="T57" fmla="*/ 111 h 260"/>
              <a:gd name="T58" fmla="*/ 50 w 227"/>
              <a:gd name="T59" fmla="*/ 111 h 260"/>
              <a:gd name="T60" fmla="*/ 50 w 227"/>
              <a:gd name="T61" fmla="*/ 112 h 260"/>
              <a:gd name="T62" fmla="*/ 51 w 227"/>
              <a:gd name="T63" fmla="*/ 113 h 260"/>
              <a:gd name="T64" fmla="*/ 52 w 227"/>
              <a:gd name="T65" fmla="*/ 114 h 260"/>
              <a:gd name="T66" fmla="*/ 53 w 227"/>
              <a:gd name="T67" fmla="*/ 114 h 260"/>
              <a:gd name="T68" fmla="*/ 53 w 227"/>
              <a:gd name="T69" fmla="*/ 114 h 260"/>
              <a:gd name="T70" fmla="*/ 54 w 227"/>
              <a:gd name="T71" fmla="*/ 115 h 260"/>
              <a:gd name="T72" fmla="*/ 55 w 227"/>
              <a:gd name="T73" fmla="*/ 115 h 260"/>
              <a:gd name="T74" fmla="*/ 172 w 227"/>
              <a:gd name="T75" fmla="*/ 115 h 260"/>
              <a:gd name="T76" fmla="*/ 173 w 227"/>
              <a:gd name="T77" fmla="*/ 114 h 260"/>
              <a:gd name="T78" fmla="*/ 174 w 227"/>
              <a:gd name="T79" fmla="*/ 114 h 260"/>
              <a:gd name="T80" fmla="*/ 174 w 227"/>
              <a:gd name="T81" fmla="*/ 114 h 260"/>
              <a:gd name="T82" fmla="*/ 175 w 227"/>
              <a:gd name="T83" fmla="*/ 113 h 260"/>
              <a:gd name="T84" fmla="*/ 176 w 227"/>
              <a:gd name="T85" fmla="*/ 113 h 260"/>
              <a:gd name="T86" fmla="*/ 177 w 227"/>
              <a:gd name="T87" fmla="*/ 112 h 260"/>
              <a:gd name="T88" fmla="*/ 177 w 227"/>
              <a:gd name="T89" fmla="*/ 111 h 260"/>
              <a:gd name="T90" fmla="*/ 177 w 227"/>
              <a:gd name="T91" fmla="*/ 110 h 260"/>
              <a:gd name="T92" fmla="*/ 177 w 227"/>
              <a:gd name="T93" fmla="*/ 109 h 260"/>
              <a:gd name="T94" fmla="*/ 177 w 227"/>
              <a:gd name="T95" fmla="*/ 108 h 260"/>
              <a:gd name="T96" fmla="*/ 177 w 227"/>
              <a:gd name="T97" fmla="*/ 108 h 260"/>
              <a:gd name="T98" fmla="*/ 177 w 227"/>
              <a:gd name="T99" fmla="*/ 107 h 260"/>
              <a:gd name="T100" fmla="*/ 177 w 227"/>
              <a:gd name="T101" fmla="*/ 106 h 260"/>
              <a:gd name="T102" fmla="*/ 176 w 227"/>
              <a:gd name="T103" fmla="*/ 105 h 260"/>
              <a:gd name="T104" fmla="*/ 176 w 227"/>
              <a:gd name="T105" fmla="*/ 105 h 260"/>
              <a:gd name="T106" fmla="*/ 175 w 227"/>
              <a:gd name="T107" fmla="*/ 104 h 260"/>
              <a:gd name="T108" fmla="*/ 174 w 227"/>
              <a:gd name="T109" fmla="*/ 103 h 260"/>
              <a:gd name="T110" fmla="*/ 173 w 227"/>
              <a:gd name="T111" fmla="*/ 103 h 260"/>
              <a:gd name="T112" fmla="*/ 172 w 227"/>
              <a:gd name="T113" fmla="*/ 103 h 260"/>
              <a:gd name="T114" fmla="*/ 172 w 227"/>
              <a:gd name="T115" fmla="*/ 103 h 260"/>
              <a:gd name="T116" fmla="*/ 126 w 227"/>
              <a:gd name="T117" fmla="*/ 6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260">
                <a:moveTo>
                  <a:pt x="100" y="151"/>
                </a:moveTo>
                <a:cubicBezTo>
                  <a:pt x="100" y="148"/>
                  <a:pt x="97" y="145"/>
                  <a:pt x="94" y="145"/>
                </a:cubicBezTo>
                <a:cubicBezTo>
                  <a:pt x="55" y="145"/>
                  <a:pt x="55" y="145"/>
                  <a:pt x="55" y="145"/>
                </a:cubicBezTo>
                <a:cubicBezTo>
                  <a:pt x="52" y="145"/>
                  <a:pt x="49" y="148"/>
                  <a:pt x="49" y="151"/>
                </a:cubicBezTo>
                <a:cubicBezTo>
                  <a:pt x="49" y="154"/>
                  <a:pt x="52" y="157"/>
                  <a:pt x="55" y="157"/>
                </a:cubicBezTo>
                <a:cubicBezTo>
                  <a:pt x="94" y="157"/>
                  <a:pt x="94" y="157"/>
                  <a:pt x="94" y="157"/>
                </a:cubicBezTo>
                <a:cubicBezTo>
                  <a:pt x="97" y="157"/>
                  <a:pt x="100" y="154"/>
                  <a:pt x="100" y="151"/>
                </a:cubicBezTo>
                <a:close/>
                <a:moveTo>
                  <a:pt x="171" y="135"/>
                </a:moveTo>
                <a:cubicBezTo>
                  <a:pt x="171" y="135"/>
                  <a:pt x="171" y="135"/>
                  <a:pt x="171" y="135"/>
                </a:cubicBezTo>
                <a:cubicBezTo>
                  <a:pt x="165" y="129"/>
                  <a:pt x="157" y="126"/>
                  <a:pt x="147" y="126"/>
                </a:cubicBezTo>
                <a:cubicBezTo>
                  <a:pt x="138" y="126"/>
                  <a:pt x="130" y="129"/>
                  <a:pt x="124" y="135"/>
                </a:cubicBezTo>
                <a:cubicBezTo>
                  <a:pt x="117" y="142"/>
                  <a:pt x="114" y="150"/>
                  <a:pt x="114" y="159"/>
                </a:cubicBezTo>
                <a:cubicBezTo>
                  <a:pt x="114" y="164"/>
                  <a:pt x="114" y="168"/>
                  <a:pt x="116" y="172"/>
                </a:cubicBezTo>
                <a:cubicBezTo>
                  <a:pt x="95" y="209"/>
                  <a:pt x="95" y="209"/>
                  <a:pt x="95" y="209"/>
                </a:cubicBezTo>
                <a:cubicBezTo>
                  <a:pt x="94" y="211"/>
                  <a:pt x="93" y="212"/>
                  <a:pt x="94" y="214"/>
                </a:cubicBezTo>
                <a:cubicBezTo>
                  <a:pt x="95" y="217"/>
                  <a:pt x="98" y="219"/>
                  <a:pt x="101" y="218"/>
                </a:cubicBezTo>
                <a:cubicBezTo>
                  <a:pt x="118" y="214"/>
                  <a:pt x="118" y="214"/>
                  <a:pt x="118" y="214"/>
                </a:cubicBezTo>
                <a:cubicBezTo>
                  <a:pt x="123" y="231"/>
                  <a:pt x="123" y="231"/>
                  <a:pt x="123" y="231"/>
                </a:cubicBezTo>
                <a:cubicBezTo>
                  <a:pt x="123" y="232"/>
                  <a:pt x="124" y="234"/>
                  <a:pt x="126" y="234"/>
                </a:cubicBezTo>
                <a:cubicBezTo>
                  <a:pt x="128" y="236"/>
                  <a:pt x="132" y="235"/>
                  <a:pt x="134" y="232"/>
                </a:cubicBezTo>
                <a:cubicBezTo>
                  <a:pt x="147" y="208"/>
                  <a:pt x="147" y="208"/>
                  <a:pt x="147" y="208"/>
                </a:cubicBezTo>
                <a:cubicBezTo>
                  <a:pt x="161" y="232"/>
                  <a:pt x="161" y="232"/>
                  <a:pt x="161" y="232"/>
                </a:cubicBezTo>
                <a:cubicBezTo>
                  <a:pt x="162" y="233"/>
                  <a:pt x="163" y="234"/>
                  <a:pt x="165" y="235"/>
                </a:cubicBezTo>
                <a:cubicBezTo>
                  <a:pt x="168" y="236"/>
                  <a:pt x="171" y="234"/>
                  <a:pt x="172" y="231"/>
                </a:cubicBezTo>
                <a:cubicBezTo>
                  <a:pt x="177" y="214"/>
                  <a:pt x="177" y="214"/>
                  <a:pt x="177" y="214"/>
                </a:cubicBezTo>
                <a:cubicBezTo>
                  <a:pt x="194" y="218"/>
                  <a:pt x="194" y="218"/>
                  <a:pt x="194" y="218"/>
                </a:cubicBezTo>
                <a:cubicBezTo>
                  <a:pt x="195" y="219"/>
                  <a:pt x="197" y="218"/>
                  <a:pt x="198" y="218"/>
                </a:cubicBezTo>
                <a:cubicBezTo>
                  <a:pt x="201" y="216"/>
                  <a:pt x="202" y="212"/>
                  <a:pt x="200" y="210"/>
                </a:cubicBezTo>
                <a:cubicBezTo>
                  <a:pt x="179" y="172"/>
                  <a:pt x="179" y="172"/>
                  <a:pt x="179" y="172"/>
                </a:cubicBezTo>
                <a:cubicBezTo>
                  <a:pt x="180" y="168"/>
                  <a:pt x="181" y="164"/>
                  <a:pt x="181" y="159"/>
                </a:cubicBezTo>
                <a:cubicBezTo>
                  <a:pt x="181" y="150"/>
                  <a:pt x="177" y="142"/>
                  <a:pt x="171" y="135"/>
                </a:cubicBezTo>
                <a:close/>
                <a:moveTo>
                  <a:pt x="142" y="193"/>
                </a:moveTo>
                <a:cubicBezTo>
                  <a:pt x="142" y="193"/>
                  <a:pt x="142" y="193"/>
                  <a:pt x="142" y="193"/>
                </a:cubicBezTo>
                <a:cubicBezTo>
                  <a:pt x="131" y="214"/>
                  <a:pt x="131" y="214"/>
                  <a:pt x="131" y="214"/>
                </a:cubicBezTo>
                <a:cubicBezTo>
                  <a:pt x="128" y="205"/>
                  <a:pt x="128" y="205"/>
                  <a:pt x="128" y="205"/>
                </a:cubicBezTo>
                <a:cubicBezTo>
                  <a:pt x="127" y="202"/>
                  <a:pt x="124" y="200"/>
                  <a:pt x="121" y="201"/>
                </a:cubicBezTo>
                <a:cubicBezTo>
                  <a:pt x="121" y="201"/>
                  <a:pt x="121" y="201"/>
                  <a:pt x="121" y="201"/>
                </a:cubicBezTo>
                <a:cubicBezTo>
                  <a:pt x="112" y="203"/>
                  <a:pt x="112" y="203"/>
                  <a:pt x="112" y="203"/>
                </a:cubicBezTo>
                <a:cubicBezTo>
                  <a:pt x="123" y="183"/>
                  <a:pt x="123" y="183"/>
                  <a:pt x="123" y="183"/>
                </a:cubicBezTo>
                <a:cubicBezTo>
                  <a:pt x="124" y="183"/>
                  <a:pt x="124" y="183"/>
                  <a:pt x="124" y="183"/>
                </a:cubicBezTo>
                <a:cubicBezTo>
                  <a:pt x="129" y="189"/>
                  <a:pt x="135" y="192"/>
                  <a:pt x="142" y="193"/>
                </a:cubicBezTo>
                <a:cubicBezTo>
                  <a:pt x="142" y="193"/>
                  <a:pt x="142" y="193"/>
                  <a:pt x="142" y="193"/>
                </a:cubicBezTo>
                <a:cubicBezTo>
                  <a:pt x="143" y="193"/>
                  <a:pt x="143" y="193"/>
                  <a:pt x="143" y="193"/>
                </a:cubicBezTo>
                <a:cubicBezTo>
                  <a:pt x="142" y="193"/>
                  <a:pt x="142" y="193"/>
                  <a:pt x="142" y="193"/>
                </a:cubicBezTo>
                <a:close/>
                <a:moveTo>
                  <a:pt x="129" y="172"/>
                </a:moveTo>
                <a:cubicBezTo>
                  <a:pt x="129" y="172"/>
                  <a:pt x="129" y="172"/>
                  <a:pt x="129" y="172"/>
                </a:cubicBezTo>
                <a:cubicBezTo>
                  <a:pt x="129" y="171"/>
                  <a:pt x="129" y="171"/>
                  <a:pt x="129" y="171"/>
                </a:cubicBezTo>
                <a:cubicBezTo>
                  <a:pt x="129" y="171"/>
                  <a:pt x="129" y="171"/>
                  <a:pt x="129" y="171"/>
                </a:cubicBezTo>
                <a:cubicBezTo>
                  <a:pt x="127" y="168"/>
                  <a:pt x="126" y="164"/>
                  <a:pt x="126" y="159"/>
                </a:cubicBezTo>
                <a:cubicBezTo>
                  <a:pt x="126" y="153"/>
                  <a:pt x="128" y="148"/>
                  <a:pt x="132" y="144"/>
                </a:cubicBezTo>
                <a:cubicBezTo>
                  <a:pt x="136" y="140"/>
                  <a:pt x="141" y="137"/>
                  <a:pt x="147" y="137"/>
                </a:cubicBezTo>
                <a:cubicBezTo>
                  <a:pt x="153" y="137"/>
                  <a:pt x="159" y="140"/>
                  <a:pt x="163" y="144"/>
                </a:cubicBezTo>
                <a:cubicBezTo>
                  <a:pt x="167" y="148"/>
                  <a:pt x="169" y="153"/>
                  <a:pt x="169" y="159"/>
                </a:cubicBezTo>
                <a:cubicBezTo>
                  <a:pt x="169" y="165"/>
                  <a:pt x="167" y="170"/>
                  <a:pt x="163" y="174"/>
                </a:cubicBezTo>
                <a:cubicBezTo>
                  <a:pt x="163" y="175"/>
                  <a:pt x="163" y="175"/>
                  <a:pt x="163" y="175"/>
                </a:cubicBezTo>
                <a:cubicBezTo>
                  <a:pt x="153" y="184"/>
                  <a:pt x="136" y="183"/>
                  <a:pt x="129" y="172"/>
                </a:cubicBezTo>
                <a:close/>
                <a:moveTo>
                  <a:pt x="183" y="203"/>
                </a:moveTo>
                <a:cubicBezTo>
                  <a:pt x="183" y="203"/>
                  <a:pt x="183" y="203"/>
                  <a:pt x="183" y="203"/>
                </a:cubicBezTo>
                <a:cubicBezTo>
                  <a:pt x="174" y="201"/>
                  <a:pt x="174" y="201"/>
                  <a:pt x="174" y="201"/>
                </a:cubicBezTo>
                <a:cubicBezTo>
                  <a:pt x="171" y="200"/>
                  <a:pt x="167" y="202"/>
                  <a:pt x="167" y="205"/>
                </a:cubicBezTo>
                <a:cubicBezTo>
                  <a:pt x="164" y="214"/>
                  <a:pt x="164" y="214"/>
                  <a:pt x="164" y="214"/>
                </a:cubicBezTo>
                <a:cubicBezTo>
                  <a:pt x="153" y="193"/>
                  <a:pt x="153" y="193"/>
                  <a:pt x="153" y="193"/>
                </a:cubicBezTo>
                <a:cubicBezTo>
                  <a:pt x="152" y="193"/>
                  <a:pt x="152" y="193"/>
                  <a:pt x="152" y="193"/>
                </a:cubicBezTo>
                <a:cubicBezTo>
                  <a:pt x="152" y="193"/>
                  <a:pt x="152" y="193"/>
                  <a:pt x="152" y="193"/>
                </a:cubicBezTo>
                <a:cubicBezTo>
                  <a:pt x="153" y="193"/>
                  <a:pt x="153" y="193"/>
                  <a:pt x="153" y="193"/>
                </a:cubicBezTo>
                <a:cubicBezTo>
                  <a:pt x="153" y="193"/>
                  <a:pt x="153" y="193"/>
                  <a:pt x="153" y="193"/>
                </a:cubicBezTo>
                <a:cubicBezTo>
                  <a:pt x="153" y="193"/>
                  <a:pt x="153" y="193"/>
                  <a:pt x="153" y="193"/>
                </a:cubicBezTo>
                <a:cubicBezTo>
                  <a:pt x="160" y="192"/>
                  <a:pt x="166" y="188"/>
                  <a:pt x="171" y="183"/>
                </a:cubicBezTo>
                <a:cubicBezTo>
                  <a:pt x="171" y="183"/>
                  <a:pt x="171" y="183"/>
                  <a:pt x="171" y="183"/>
                </a:cubicBezTo>
                <a:cubicBezTo>
                  <a:pt x="183" y="203"/>
                  <a:pt x="183" y="203"/>
                  <a:pt x="183" y="203"/>
                </a:cubicBezTo>
                <a:close/>
                <a:moveTo>
                  <a:pt x="224" y="76"/>
                </a:moveTo>
                <a:cubicBezTo>
                  <a:pt x="224" y="76"/>
                  <a:pt x="224" y="76"/>
                  <a:pt x="224" y="76"/>
                </a:cubicBezTo>
                <a:cubicBezTo>
                  <a:pt x="152" y="3"/>
                  <a:pt x="152" y="3"/>
                  <a:pt x="152" y="3"/>
                </a:cubicBezTo>
                <a:cubicBezTo>
                  <a:pt x="150" y="2"/>
                  <a:pt x="147" y="0"/>
                  <a:pt x="145" y="0"/>
                </a:cubicBezTo>
                <a:cubicBezTo>
                  <a:pt x="27" y="0"/>
                  <a:pt x="27" y="0"/>
                  <a:pt x="27" y="0"/>
                </a:cubicBezTo>
                <a:cubicBezTo>
                  <a:pt x="19" y="0"/>
                  <a:pt x="12" y="4"/>
                  <a:pt x="8" y="8"/>
                </a:cubicBezTo>
                <a:cubicBezTo>
                  <a:pt x="3" y="13"/>
                  <a:pt x="0" y="20"/>
                  <a:pt x="0" y="27"/>
                </a:cubicBezTo>
                <a:cubicBezTo>
                  <a:pt x="0" y="233"/>
                  <a:pt x="0" y="233"/>
                  <a:pt x="0" y="233"/>
                </a:cubicBezTo>
                <a:cubicBezTo>
                  <a:pt x="0" y="241"/>
                  <a:pt x="3" y="247"/>
                  <a:pt x="8" y="252"/>
                </a:cubicBezTo>
                <a:cubicBezTo>
                  <a:pt x="8" y="252"/>
                  <a:pt x="8" y="252"/>
                  <a:pt x="8" y="252"/>
                </a:cubicBezTo>
                <a:cubicBezTo>
                  <a:pt x="8" y="252"/>
                  <a:pt x="8" y="252"/>
                  <a:pt x="8" y="252"/>
                </a:cubicBezTo>
                <a:cubicBezTo>
                  <a:pt x="12" y="257"/>
                  <a:pt x="19" y="260"/>
                  <a:pt x="27" y="260"/>
                </a:cubicBezTo>
                <a:cubicBezTo>
                  <a:pt x="200" y="260"/>
                  <a:pt x="200" y="260"/>
                  <a:pt x="200" y="260"/>
                </a:cubicBezTo>
                <a:cubicBezTo>
                  <a:pt x="207" y="260"/>
                  <a:pt x="214" y="257"/>
                  <a:pt x="219" y="252"/>
                </a:cubicBezTo>
                <a:cubicBezTo>
                  <a:pt x="219" y="252"/>
                  <a:pt x="219" y="252"/>
                  <a:pt x="219" y="252"/>
                </a:cubicBezTo>
                <a:cubicBezTo>
                  <a:pt x="219" y="252"/>
                  <a:pt x="219" y="252"/>
                  <a:pt x="219" y="252"/>
                </a:cubicBezTo>
                <a:cubicBezTo>
                  <a:pt x="224" y="247"/>
                  <a:pt x="227" y="241"/>
                  <a:pt x="227" y="233"/>
                </a:cubicBezTo>
                <a:cubicBezTo>
                  <a:pt x="227" y="83"/>
                  <a:pt x="227" y="83"/>
                  <a:pt x="227" y="83"/>
                </a:cubicBezTo>
                <a:cubicBezTo>
                  <a:pt x="227" y="80"/>
                  <a:pt x="226" y="78"/>
                  <a:pt x="224" y="76"/>
                </a:cubicBezTo>
                <a:close/>
                <a:moveTo>
                  <a:pt x="151" y="30"/>
                </a:moveTo>
                <a:cubicBezTo>
                  <a:pt x="151" y="30"/>
                  <a:pt x="151" y="30"/>
                  <a:pt x="151" y="30"/>
                </a:cubicBezTo>
                <a:cubicBezTo>
                  <a:pt x="197" y="77"/>
                  <a:pt x="197" y="77"/>
                  <a:pt x="197" y="77"/>
                </a:cubicBezTo>
                <a:cubicBezTo>
                  <a:pt x="161" y="77"/>
                  <a:pt x="161" y="77"/>
                  <a:pt x="161" y="77"/>
                </a:cubicBezTo>
                <a:cubicBezTo>
                  <a:pt x="159" y="77"/>
                  <a:pt x="156" y="75"/>
                  <a:pt x="154" y="74"/>
                </a:cubicBezTo>
                <a:cubicBezTo>
                  <a:pt x="154" y="73"/>
                  <a:pt x="154" y="73"/>
                  <a:pt x="154" y="73"/>
                </a:cubicBezTo>
                <a:cubicBezTo>
                  <a:pt x="152" y="71"/>
                  <a:pt x="151" y="69"/>
                  <a:pt x="151" y="66"/>
                </a:cubicBezTo>
                <a:cubicBezTo>
                  <a:pt x="151" y="30"/>
                  <a:pt x="151" y="30"/>
                  <a:pt x="151" y="30"/>
                </a:cubicBezTo>
                <a:close/>
                <a:moveTo>
                  <a:pt x="207" y="233"/>
                </a:moveTo>
                <a:cubicBezTo>
                  <a:pt x="207" y="233"/>
                  <a:pt x="207" y="233"/>
                  <a:pt x="207" y="233"/>
                </a:cubicBezTo>
                <a:cubicBezTo>
                  <a:pt x="207" y="235"/>
                  <a:pt x="206" y="237"/>
                  <a:pt x="205" y="238"/>
                </a:cubicBezTo>
                <a:cubicBezTo>
                  <a:pt x="204" y="239"/>
                  <a:pt x="202" y="240"/>
                  <a:pt x="200" y="240"/>
                </a:cubicBezTo>
                <a:cubicBezTo>
                  <a:pt x="27" y="240"/>
                  <a:pt x="27" y="240"/>
                  <a:pt x="27" y="240"/>
                </a:cubicBezTo>
                <a:cubicBezTo>
                  <a:pt x="25" y="240"/>
                  <a:pt x="23" y="239"/>
                  <a:pt x="22" y="238"/>
                </a:cubicBezTo>
                <a:cubicBezTo>
                  <a:pt x="21" y="237"/>
                  <a:pt x="20" y="235"/>
                  <a:pt x="20" y="233"/>
                </a:cubicBezTo>
                <a:cubicBezTo>
                  <a:pt x="20" y="27"/>
                  <a:pt x="20" y="27"/>
                  <a:pt x="20" y="27"/>
                </a:cubicBezTo>
                <a:cubicBezTo>
                  <a:pt x="20" y="25"/>
                  <a:pt x="21" y="24"/>
                  <a:pt x="22" y="22"/>
                </a:cubicBezTo>
                <a:cubicBezTo>
                  <a:pt x="23" y="21"/>
                  <a:pt x="25" y="20"/>
                  <a:pt x="27" y="20"/>
                </a:cubicBezTo>
                <a:cubicBezTo>
                  <a:pt x="139" y="20"/>
                  <a:pt x="139" y="20"/>
                  <a:pt x="139" y="20"/>
                </a:cubicBezTo>
                <a:cubicBezTo>
                  <a:pt x="139" y="66"/>
                  <a:pt x="139" y="66"/>
                  <a:pt x="139" y="66"/>
                </a:cubicBezTo>
                <a:cubicBezTo>
                  <a:pt x="139" y="72"/>
                  <a:pt x="141" y="77"/>
                  <a:pt x="145" y="81"/>
                </a:cubicBezTo>
                <a:cubicBezTo>
                  <a:pt x="145" y="82"/>
                  <a:pt x="145" y="82"/>
                  <a:pt x="145" y="82"/>
                </a:cubicBezTo>
                <a:cubicBezTo>
                  <a:pt x="150" y="86"/>
                  <a:pt x="155" y="89"/>
                  <a:pt x="161" y="89"/>
                </a:cubicBezTo>
                <a:cubicBezTo>
                  <a:pt x="207" y="89"/>
                  <a:pt x="207" y="89"/>
                  <a:pt x="207" y="89"/>
                </a:cubicBezTo>
                <a:cubicBezTo>
                  <a:pt x="207" y="233"/>
                  <a:pt x="207" y="233"/>
                  <a:pt x="207" y="233"/>
                </a:cubicBezTo>
                <a:close/>
                <a:moveTo>
                  <a:pt x="55" y="103"/>
                </a:moveTo>
                <a:cubicBezTo>
                  <a:pt x="55" y="103"/>
                  <a:pt x="55" y="103"/>
                  <a:pt x="55" y="103"/>
                </a:cubicBezTo>
                <a:cubicBezTo>
                  <a:pt x="55" y="103"/>
                  <a:pt x="55" y="103"/>
                  <a:pt x="55" y="103"/>
                </a:cubicBezTo>
                <a:cubicBezTo>
                  <a:pt x="55" y="103"/>
                  <a:pt x="55" y="103"/>
                  <a:pt x="55" y="103"/>
                </a:cubicBezTo>
                <a:cubicBezTo>
                  <a:pt x="55" y="103"/>
                  <a:pt x="55" y="103"/>
                  <a:pt x="55" y="103"/>
                </a:cubicBezTo>
                <a:cubicBezTo>
                  <a:pt x="55" y="103"/>
                  <a:pt x="55" y="103"/>
                  <a:pt x="55"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3" y="103"/>
                  <a:pt x="53" y="103"/>
                  <a:pt x="53" y="103"/>
                </a:cubicBezTo>
                <a:cubicBezTo>
                  <a:pt x="52" y="103"/>
                  <a:pt x="52" y="103"/>
                  <a:pt x="52" y="103"/>
                </a:cubicBezTo>
                <a:cubicBezTo>
                  <a:pt x="52" y="104"/>
                  <a:pt x="52" y="104"/>
                  <a:pt x="52" y="104"/>
                </a:cubicBezTo>
                <a:cubicBezTo>
                  <a:pt x="52" y="104"/>
                  <a:pt x="52" y="104"/>
                  <a:pt x="52" y="104"/>
                </a:cubicBezTo>
                <a:cubicBezTo>
                  <a:pt x="52" y="104"/>
                  <a:pt x="52" y="104"/>
                  <a:pt x="52" y="104"/>
                </a:cubicBezTo>
                <a:cubicBezTo>
                  <a:pt x="52" y="104"/>
                  <a:pt x="52" y="104"/>
                  <a:pt x="52" y="104"/>
                </a:cubicBezTo>
                <a:cubicBezTo>
                  <a:pt x="52" y="104"/>
                  <a:pt x="52" y="104"/>
                  <a:pt x="52" y="104"/>
                </a:cubicBezTo>
                <a:cubicBezTo>
                  <a:pt x="52" y="104"/>
                  <a:pt x="52" y="104"/>
                  <a:pt x="52" y="104"/>
                </a:cubicBezTo>
                <a:cubicBezTo>
                  <a:pt x="52" y="104"/>
                  <a:pt x="52" y="104"/>
                  <a:pt x="52" y="104"/>
                </a:cubicBezTo>
                <a:cubicBezTo>
                  <a:pt x="51" y="104"/>
                  <a:pt x="51" y="104"/>
                  <a:pt x="51" y="104"/>
                </a:cubicBezTo>
                <a:cubicBezTo>
                  <a:pt x="51" y="104"/>
                  <a:pt x="51" y="104"/>
                  <a:pt x="51" y="104"/>
                </a:cubicBezTo>
                <a:cubicBezTo>
                  <a:pt x="51" y="104"/>
                  <a:pt x="51" y="104"/>
                  <a:pt x="51" y="104"/>
                </a:cubicBezTo>
                <a:cubicBezTo>
                  <a:pt x="51" y="104"/>
                  <a:pt x="51" y="104"/>
                  <a:pt x="51" y="104"/>
                </a:cubicBezTo>
                <a:cubicBezTo>
                  <a:pt x="51" y="105"/>
                  <a:pt x="51" y="105"/>
                  <a:pt x="51" y="105"/>
                </a:cubicBezTo>
                <a:cubicBezTo>
                  <a:pt x="51" y="105"/>
                  <a:pt x="51" y="105"/>
                  <a:pt x="51" y="105"/>
                </a:cubicBezTo>
                <a:cubicBezTo>
                  <a:pt x="51" y="105"/>
                  <a:pt x="51" y="105"/>
                  <a:pt x="51" y="105"/>
                </a:cubicBezTo>
                <a:cubicBezTo>
                  <a:pt x="51" y="105"/>
                  <a:pt x="51" y="105"/>
                  <a:pt x="51" y="105"/>
                </a:cubicBezTo>
                <a:cubicBezTo>
                  <a:pt x="51" y="105"/>
                  <a:pt x="51" y="105"/>
                  <a:pt x="51" y="105"/>
                </a:cubicBezTo>
                <a:cubicBezTo>
                  <a:pt x="51" y="105"/>
                  <a:pt x="51" y="105"/>
                  <a:pt x="51" y="105"/>
                </a:cubicBezTo>
                <a:cubicBezTo>
                  <a:pt x="51" y="105"/>
                  <a:pt x="51" y="105"/>
                  <a:pt x="51" y="105"/>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49" y="107"/>
                  <a:pt x="49" y="107"/>
                  <a:pt x="49" y="107"/>
                </a:cubicBezTo>
                <a:cubicBezTo>
                  <a:pt x="49" y="107"/>
                  <a:pt x="49" y="107"/>
                  <a:pt x="49" y="107"/>
                </a:cubicBezTo>
                <a:cubicBezTo>
                  <a:pt x="49" y="107"/>
                  <a:pt x="49" y="107"/>
                  <a:pt x="49" y="107"/>
                </a:cubicBezTo>
                <a:cubicBezTo>
                  <a:pt x="49" y="107"/>
                  <a:pt x="49" y="107"/>
                  <a:pt x="49" y="107"/>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8"/>
                  <a:pt x="49" y="108"/>
                  <a:pt x="49" y="108"/>
                </a:cubicBezTo>
                <a:cubicBezTo>
                  <a:pt x="49" y="109"/>
                  <a:pt x="49" y="109"/>
                  <a:pt x="49" y="109"/>
                </a:cubicBezTo>
                <a:cubicBezTo>
                  <a:pt x="49" y="109"/>
                  <a:pt x="49" y="109"/>
                  <a:pt x="49" y="109"/>
                </a:cubicBezTo>
                <a:cubicBezTo>
                  <a:pt x="49" y="109"/>
                  <a:pt x="49" y="109"/>
                  <a:pt x="49" y="109"/>
                </a:cubicBezTo>
                <a:cubicBezTo>
                  <a:pt x="49" y="109"/>
                  <a:pt x="49" y="109"/>
                  <a:pt x="49" y="109"/>
                </a:cubicBezTo>
                <a:cubicBezTo>
                  <a:pt x="49" y="109"/>
                  <a:pt x="49" y="109"/>
                  <a:pt x="49" y="109"/>
                </a:cubicBezTo>
                <a:cubicBezTo>
                  <a:pt x="49" y="109"/>
                  <a:pt x="49" y="109"/>
                  <a:pt x="49" y="109"/>
                </a:cubicBezTo>
                <a:cubicBezTo>
                  <a:pt x="49" y="109"/>
                  <a:pt x="49" y="109"/>
                  <a:pt x="49" y="109"/>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1"/>
                  <a:pt x="50" y="111"/>
                  <a:pt x="50" y="111"/>
                </a:cubicBezTo>
                <a:cubicBezTo>
                  <a:pt x="50" y="112"/>
                  <a:pt x="50" y="112"/>
                  <a:pt x="50" y="112"/>
                </a:cubicBezTo>
                <a:cubicBezTo>
                  <a:pt x="50" y="112"/>
                  <a:pt x="50" y="112"/>
                  <a:pt x="50" y="112"/>
                </a:cubicBezTo>
                <a:cubicBezTo>
                  <a:pt x="50" y="112"/>
                  <a:pt x="50" y="112"/>
                  <a:pt x="50" y="112"/>
                </a:cubicBezTo>
                <a:cubicBezTo>
                  <a:pt x="50" y="112"/>
                  <a:pt x="50" y="112"/>
                  <a:pt x="50" y="112"/>
                </a:cubicBezTo>
                <a:cubicBezTo>
                  <a:pt x="50" y="112"/>
                  <a:pt x="50" y="112"/>
                  <a:pt x="50" y="112"/>
                </a:cubicBezTo>
                <a:cubicBezTo>
                  <a:pt x="50" y="112"/>
                  <a:pt x="50" y="112"/>
                  <a:pt x="50" y="112"/>
                </a:cubicBezTo>
                <a:cubicBezTo>
                  <a:pt x="51" y="112"/>
                  <a:pt x="51" y="112"/>
                  <a:pt x="51" y="112"/>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2" y="113"/>
                  <a:pt x="52" y="113"/>
                  <a:pt x="52" y="113"/>
                </a:cubicBezTo>
                <a:cubicBezTo>
                  <a:pt x="52" y="114"/>
                  <a:pt x="52" y="114"/>
                  <a:pt x="52" y="114"/>
                </a:cubicBezTo>
                <a:cubicBezTo>
                  <a:pt x="52" y="114"/>
                  <a:pt x="52" y="114"/>
                  <a:pt x="52" y="114"/>
                </a:cubicBezTo>
                <a:cubicBezTo>
                  <a:pt x="52" y="114"/>
                  <a:pt x="52" y="114"/>
                  <a:pt x="52" y="114"/>
                </a:cubicBezTo>
                <a:cubicBezTo>
                  <a:pt x="52" y="114"/>
                  <a:pt x="52" y="114"/>
                  <a:pt x="52" y="114"/>
                </a:cubicBezTo>
                <a:cubicBezTo>
                  <a:pt x="52" y="114"/>
                  <a:pt x="52" y="114"/>
                  <a:pt x="52" y="114"/>
                </a:cubicBezTo>
                <a:cubicBezTo>
                  <a:pt x="52" y="114"/>
                  <a:pt x="52" y="114"/>
                  <a:pt x="52" y="114"/>
                </a:cubicBezTo>
                <a:cubicBezTo>
                  <a:pt x="52" y="114"/>
                  <a:pt x="52" y="114"/>
                  <a:pt x="52"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3" y="114"/>
                  <a:pt x="53" y="114"/>
                  <a:pt x="53" y="114"/>
                </a:cubicBezTo>
                <a:cubicBezTo>
                  <a:pt x="54" y="114"/>
                  <a:pt x="54" y="114"/>
                  <a:pt x="54" y="114"/>
                </a:cubicBezTo>
                <a:cubicBezTo>
                  <a:pt x="54" y="114"/>
                  <a:pt x="54" y="114"/>
                  <a:pt x="54" y="114"/>
                </a:cubicBezTo>
                <a:cubicBezTo>
                  <a:pt x="54" y="114"/>
                  <a:pt x="54" y="114"/>
                  <a:pt x="54" y="114"/>
                </a:cubicBezTo>
                <a:cubicBezTo>
                  <a:pt x="54" y="115"/>
                  <a:pt x="54" y="115"/>
                  <a:pt x="54" y="115"/>
                </a:cubicBezTo>
                <a:cubicBezTo>
                  <a:pt x="54" y="115"/>
                  <a:pt x="54" y="115"/>
                  <a:pt x="54" y="115"/>
                </a:cubicBezTo>
                <a:cubicBezTo>
                  <a:pt x="54" y="115"/>
                  <a:pt x="54" y="115"/>
                  <a:pt x="54" y="115"/>
                </a:cubicBezTo>
                <a:cubicBezTo>
                  <a:pt x="54" y="115"/>
                  <a:pt x="54" y="115"/>
                  <a:pt x="54" y="115"/>
                </a:cubicBezTo>
                <a:cubicBezTo>
                  <a:pt x="54" y="115"/>
                  <a:pt x="54" y="115"/>
                  <a:pt x="54" y="115"/>
                </a:cubicBezTo>
                <a:cubicBezTo>
                  <a:pt x="55" y="115"/>
                  <a:pt x="55" y="115"/>
                  <a:pt x="55" y="115"/>
                </a:cubicBezTo>
                <a:cubicBezTo>
                  <a:pt x="55" y="115"/>
                  <a:pt x="55" y="115"/>
                  <a:pt x="55" y="115"/>
                </a:cubicBezTo>
                <a:cubicBezTo>
                  <a:pt x="55" y="115"/>
                  <a:pt x="55" y="115"/>
                  <a:pt x="55" y="115"/>
                </a:cubicBezTo>
                <a:cubicBezTo>
                  <a:pt x="55" y="115"/>
                  <a:pt x="55" y="115"/>
                  <a:pt x="55" y="115"/>
                </a:cubicBezTo>
                <a:cubicBezTo>
                  <a:pt x="55" y="115"/>
                  <a:pt x="55" y="115"/>
                  <a:pt x="55" y="115"/>
                </a:cubicBezTo>
                <a:cubicBezTo>
                  <a:pt x="55" y="115"/>
                  <a:pt x="55" y="115"/>
                  <a:pt x="55" y="115"/>
                </a:cubicBezTo>
                <a:cubicBezTo>
                  <a:pt x="171" y="115"/>
                  <a:pt x="171" y="115"/>
                  <a:pt x="171" y="115"/>
                </a:cubicBezTo>
                <a:cubicBezTo>
                  <a:pt x="172" y="115"/>
                  <a:pt x="172" y="115"/>
                  <a:pt x="172" y="115"/>
                </a:cubicBezTo>
                <a:cubicBezTo>
                  <a:pt x="172" y="115"/>
                  <a:pt x="172" y="115"/>
                  <a:pt x="172" y="115"/>
                </a:cubicBezTo>
                <a:cubicBezTo>
                  <a:pt x="172" y="115"/>
                  <a:pt x="172" y="115"/>
                  <a:pt x="172" y="115"/>
                </a:cubicBezTo>
                <a:cubicBezTo>
                  <a:pt x="172" y="115"/>
                  <a:pt x="172" y="115"/>
                  <a:pt x="172" y="115"/>
                </a:cubicBezTo>
                <a:cubicBezTo>
                  <a:pt x="172" y="115"/>
                  <a:pt x="172" y="115"/>
                  <a:pt x="172" y="115"/>
                </a:cubicBezTo>
                <a:cubicBezTo>
                  <a:pt x="172" y="115"/>
                  <a:pt x="172" y="115"/>
                  <a:pt x="172" y="115"/>
                </a:cubicBezTo>
                <a:cubicBezTo>
                  <a:pt x="172" y="115"/>
                  <a:pt x="172" y="115"/>
                  <a:pt x="172" y="115"/>
                </a:cubicBezTo>
                <a:cubicBezTo>
                  <a:pt x="173" y="115"/>
                  <a:pt x="173" y="115"/>
                  <a:pt x="173" y="115"/>
                </a:cubicBezTo>
                <a:cubicBezTo>
                  <a:pt x="173" y="115"/>
                  <a:pt x="173" y="115"/>
                  <a:pt x="173" y="115"/>
                </a:cubicBezTo>
                <a:cubicBezTo>
                  <a:pt x="173" y="115"/>
                  <a:pt x="173" y="115"/>
                  <a:pt x="173" y="115"/>
                </a:cubicBezTo>
                <a:cubicBezTo>
                  <a:pt x="173" y="114"/>
                  <a:pt x="173" y="114"/>
                  <a:pt x="173" y="114"/>
                </a:cubicBezTo>
                <a:cubicBezTo>
                  <a:pt x="173" y="114"/>
                  <a:pt x="173" y="114"/>
                  <a:pt x="173" y="114"/>
                </a:cubicBezTo>
                <a:cubicBezTo>
                  <a:pt x="173" y="114"/>
                  <a:pt x="173" y="114"/>
                  <a:pt x="173" y="114"/>
                </a:cubicBezTo>
                <a:cubicBezTo>
                  <a:pt x="173" y="114"/>
                  <a:pt x="173" y="114"/>
                  <a:pt x="173" y="114"/>
                </a:cubicBezTo>
                <a:cubicBezTo>
                  <a:pt x="173" y="114"/>
                  <a:pt x="173" y="114"/>
                  <a:pt x="173" y="114"/>
                </a:cubicBezTo>
                <a:cubicBezTo>
                  <a:pt x="173" y="114"/>
                  <a:pt x="173" y="114"/>
                  <a:pt x="173"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4" y="114"/>
                  <a:pt x="174" y="114"/>
                  <a:pt x="174" y="114"/>
                </a:cubicBezTo>
                <a:cubicBezTo>
                  <a:pt x="175" y="114"/>
                  <a:pt x="175" y="114"/>
                  <a:pt x="175" y="114"/>
                </a:cubicBezTo>
                <a:cubicBezTo>
                  <a:pt x="175" y="114"/>
                  <a:pt x="175" y="114"/>
                  <a:pt x="175" y="114"/>
                </a:cubicBezTo>
                <a:cubicBezTo>
                  <a:pt x="175" y="114"/>
                  <a:pt x="175" y="114"/>
                  <a:pt x="175" y="114"/>
                </a:cubicBezTo>
                <a:cubicBezTo>
                  <a:pt x="175" y="114"/>
                  <a:pt x="175" y="114"/>
                  <a:pt x="175" y="114"/>
                </a:cubicBezTo>
                <a:cubicBezTo>
                  <a:pt x="175" y="114"/>
                  <a:pt x="175" y="114"/>
                  <a:pt x="175" y="114"/>
                </a:cubicBezTo>
                <a:cubicBezTo>
                  <a:pt x="175" y="113"/>
                  <a:pt x="175" y="113"/>
                  <a:pt x="175" y="113"/>
                </a:cubicBezTo>
                <a:cubicBezTo>
                  <a:pt x="175" y="113"/>
                  <a:pt x="175" y="113"/>
                  <a:pt x="175" y="113"/>
                </a:cubicBezTo>
                <a:cubicBezTo>
                  <a:pt x="175" y="113"/>
                  <a:pt x="175" y="113"/>
                  <a:pt x="175" y="113"/>
                </a:cubicBezTo>
                <a:cubicBezTo>
                  <a:pt x="175" y="113"/>
                  <a:pt x="175" y="113"/>
                  <a:pt x="175" y="113"/>
                </a:cubicBezTo>
                <a:cubicBezTo>
                  <a:pt x="176" y="113"/>
                  <a:pt x="176" y="113"/>
                  <a:pt x="176" y="113"/>
                </a:cubicBezTo>
                <a:cubicBezTo>
                  <a:pt x="176" y="113"/>
                  <a:pt x="176" y="113"/>
                  <a:pt x="176" y="113"/>
                </a:cubicBezTo>
                <a:cubicBezTo>
                  <a:pt x="176" y="113"/>
                  <a:pt x="176" y="113"/>
                  <a:pt x="176" y="113"/>
                </a:cubicBezTo>
                <a:cubicBezTo>
                  <a:pt x="176" y="113"/>
                  <a:pt x="176" y="113"/>
                  <a:pt x="176" y="113"/>
                </a:cubicBezTo>
                <a:cubicBezTo>
                  <a:pt x="176" y="113"/>
                  <a:pt x="176" y="113"/>
                  <a:pt x="176" y="113"/>
                </a:cubicBezTo>
                <a:cubicBezTo>
                  <a:pt x="176" y="113"/>
                  <a:pt x="176" y="113"/>
                  <a:pt x="176" y="113"/>
                </a:cubicBezTo>
                <a:cubicBezTo>
                  <a:pt x="176" y="113"/>
                  <a:pt x="176" y="113"/>
                  <a:pt x="176" y="113"/>
                </a:cubicBezTo>
                <a:cubicBezTo>
                  <a:pt x="176" y="112"/>
                  <a:pt x="176" y="112"/>
                  <a:pt x="176" y="112"/>
                </a:cubicBezTo>
                <a:cubicBezTo>
                  <a:pt x="176" y="112"/>
                  <a:pt x="176" y="112"/>
                  <a:pt x="176" y="112"/>
                </a:cubicBezTo>
                <a:cubicBezTo>
                  <a:pt x="176" y="112"/>
                  <a:pt x="176" y="112"/>
                  <a:pt x="176" y="112"/>
                </a:cubicBezTo>
                <a:cubicBezTo>
                  <a:pt x="177" y="112"/>
                  <a:pt x="177" y="112"/>
                  <a:pt x="177" y="112"/>
                </a:cubicBezTo>
                <a:cubicBezTo>
                  <a:pt x="177" y="112"/>
                  <a:pt x="177" y="112"/>
                  <a:pt x="177" y="112"/>
                </a:cubicBezTo>
                <a:cubicBezTo>
                  <a:pt x="177" y="112"/>
                  <a:pt x="177" y="112"/>
                  <a:pt x="177" y="112"/>
                </a:cubicBezTo>
                <a:cubicBezTo>
                  <a:pt x="177" y="112"/>
                  <a:pt x="177" y="112"/>
                  <a:pt x="177" y="112"/>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1"/>
                  <a:pt x="177" y="111"/>
                  <a:pt x="177" y="111"/>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09"/>
                  <a:pt x="177" y="109"/>
                  <a:pt x="177" y="109"/>
                </a:cubicBezTo>
                <a:cubicBezTo>
                  <a:pt x="177" y="109"/>
                  <a:pt x="177" y="109"/>
                  <a:pt x="177" y="109"/>
                </a:cubicBezTo>
                <a:cubicBezTo>
                  <a:pt x="177" y="109"/>
                  <a:pt x="177" y="109"/>
                  <a:pt x="177" y="109"/>
                </a:cubicBezTo>
                <a:cubicBezTo>
                  <a:pt x="177" y="109"/>
                  <a:pt x="177" y="109"/>
                  <a:pt x="177" y="109"/>
                </a:cubicBezTo>
                <a:cubicBezTo>
                  <a:pt x="177" y="109"/>
                  <a:pt x="177" y="109"/>
                  <a:pt x="177" y="109"/>
                </a:cubicBezTo>
                <a:cubicBezTo>
                  <a:pt x="177" y="109"/>
                  <a:pt x="177" y="109"/>
                  <a:pt x="177" y="109"/>
                </a:cubicBezTo>
                <a:cubicBezTo>
                  <a:pt x="177" y="109"/>
                  <a:pt x="177" y="109"/>
                  <a:pt x="177" y="109"/>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8"/>
                  <a:pt x="177" y="108"/>
                  <a:pt x="177" y="108"/>
                </a:cubicBezTo>
                <a:cubicBezTo>
                  <a:pt x="177" y="107"/>
                  <a:pt x="177" y="107"/>
                  <a:pt x="177" y="107"/>
                </a:cubicBezTo>
                <a:cubicBezTo>
                  <a:pt x="177" y="107"/>
                  <a:pt x="177" y="107"/>
                  <a:pt x="177" y="107"/>
                </a:cubicBezTo>
                <a:cubicBezTo>
                  <a:pt x="177" y="107"/>
                  <a:pt x="177" y="107"/>
                  <a:pt x="177" y="107"/>
                </a:cubicBezTo>
                <a:cubicBezTo>
                  <a:pt x="177" y="107"/>
                  <a:pt x="177" y="107"/>
                  <a:pt x="177" y="107"/>
                </a:cubicBezTo>
                <a:cubicBezTo>
                  <a:pt x="177" y="107"/>
                  <a:pt x="177" y="107"/>
                  <a:pt x="177" y="107"/>
                </a:cubicBezTo>
                <a:cubicBezTo>
                  <a:pt x="177" y="107"/>
                  <a:pt x="177" y="107"/>
                  <a:pt x="177" y="107"/>
                </a:cubicBezTo>
                <a:cubicBezTo>
                  <a:pt x="177" y="107"/>
                  <a:pt x="177" y="107"/>
                  <a:pt x="177" y="107"/>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4"/>
                  <a:pt x="176" y="104"/>
                  <a:pt x="176"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5" y="104"/>
                  <a:pt x="175" y="104"/>
                  <a:pt x="175" y="104"/>
                </a:cubicBezTo>
                <a:cubicBezTo>
                  <a:pt x="174" y="103"/>
                  <a:pt x="174" y="103"/>
                  <a:pt x="174" y="103"/>
                </a:cubicBezTo>
                <a:cubicBezTo>
                  <a:pt x="174" y="103"/>
                  <a:pt x="174" y="103"/>
                  <a:pt x="174" y="103"/>
                </a:cubicBezTo>
                <a:cubicBezTo>
                  <a:pt x="174" y="103"/>
                  <a:pt x="174" y="103"/>
                  <a:pt x="174" y="103"/>
                </a:cubicBezTo>
                <a:cubicBezTo>
                  <a:pt x="174" y="103"/>
                  <a:pt x="174" y="103"/>
                  <a:pt x="174" y="103"/>
                </a:cubicBezTo>
                <a:cubicBezTo>
                  <a:pt x="174" y="103"/>
                  <a:pt x="174" y="103"/>
                  <a:pt x="174" y="103"/>
                </a:cubicBezTo>
                <a:cubicBezTo>
                  <a:pt x="174" y="103"/>
                  <a:pt x="174" y="103"/>
                  <a:pt x="174" y="103"/>
                </a:cubicBezTo>
                <a:cubicBezTo>
                  <a:pt x="174" y="103"/>
                  <a:pt x="174" y="103"/>
                  <a:pt x="174" y="103"/>
                </a:cubicBezTo>
                <a:cubicBezTo>
                  <a:pt x="174" y="103"/>
                  <a:pt x="174" y="103"/>
                  <a:pt x="174" y="103"/>
                </a:cubicBezTo>
                <a:cubicBezTo>
                  <a:pt x="173" y="103"/>
                  <a:pt x="173" y="103"/>
                  <a:pt x="173" y="103"/>
                </a:cubicBezTo>
                <a:cubicBezTo>
                  <a:pt x="173" y="103"/>
                  <a:pt x="173" y="103"/>
                  <a:pt x="173" y="103"/>
                </a:cubicBezTo>
                <a:cubicBezTo>
                  <a:pt x="173" y="103"/>
                  <a:pt x="173" y="103"/>
                  <a:pt x="173" y="103"/>
                </a:cubicBezTo>
                <a:cubicBezTo>
                  <a:pt x="173" y="103"/>
                  <a:pt x="173" y="103"/>
                  <a:pt x="173" y="103"/>
                </a:cubicBezTo>
                <a:cubicBezTo>
                  <a:pt x="173" y="103"/>
                  <a:pt x="173" y="103"/>
                  <a:pt x="173" y="103"/>
                </a:cubicBezTo>
                <a:cubicBezTo>
                  <a:pt x="173" y="103"/>
                  <a:pt x="173" y="103"/>
                  <a:pt x="173" y="103"/>
                </a:cubicBezTo>
                <a:cubicBezTo>
                  <a:pt x="173" y="103"/>
                  <a:pt x="173" y="103"/>
                  <a:pt x="173" y="103"/>
                </a:cubicBezTo>
                <a:cubicBezTo>
                  <a:pt x="173" y="103"/>
                  <a:pt x="173" y="103"/>
                  <a:pt x="173" y="103"/>
                </a:cubicBezTo>
                <a:cubicBezTo>
                  <a:pt x="172" y="103"/>
                  <a:pt x="172" y="103"/>
                  <a:pt x="172" y="103"/>
                </a:cubicBezTo>
                <a:cubicBezTo>
                  <a:pt x="172" y="103"/>
                  <a:pt x="172" y="103"/>
                  <a:pt x="172" y="103"/>
                </a:cubicBezTo>
                <a:cubicBezTo>
                  <a:pt x="172" y="103"/>
                  <a:pt x="172" y="103"/>
                  <a:pt x="172" y="103"/>
                </a:cubicBezTo>
                <a:cubicBezTo>
                  <a:pt x="172" y="103"/>
                  <a:pt x="172" y="103"/>
                  <a:pt x="172" y="103"/>
                </a:cubicBezTo>
                <a:cubicBezTo>
                  <a:pt x="172" y="103"/>
                  <a:pt x="172" y="103"/>
                  <a:pt x="172" y="103"/>
                </a:cubicBezTo>
                <a:cubicBezTo>
                  <a:pt x="172" y="103"/>
                  <a:pt x="172" y="103"/>
                  <a:pt x="172" y="103"/>
                </a:cubicBezTo>
                <a:cubicBezTo>
                  <a:pt x="172" y="103"/>
                  <a:pt x="172" y="103"/>
                  <a:pt x="172" y="103"/>
                </a:cubicBezTo>
                <a:cubicBezTo>
                  <a:pt x="172" y="103"/>
                  <a:pt x="172" y="103"/>
                  <a:pt x="172" y="103"/>
                </a:cubicBezTo>
                <a:cubicBezTo>
                  <a:pt x="171" y="103"/>
                  <a:pt x="171" y="103"/>
                  <a:pt x="171" y="103"/>
                </a:cubicBezTo>
                <a:cubicBezTo>
                  <a:pt x="55" y="103"/>
                  <a:pt x="55" y="103"/>
                  <a:pt x="55" y="103"/>
                </a:cubicBezTo>
                <a:cubicBezTo>
                  <a:pt x="55" y="103"/>
                  <a:pt x="55" y="103"/>
                  <a:pt x="55" y="103"/>
                </a:cubicBezTo>
                <a:close/>
                <a:moveTo>
                  <a:pt x="55" y="73"/>
                </a:moveTo>
                <a:cubicBezTo>
                  <a:pt x="55" y="73"/>
                  <a:pt x="55" y="73"/>
                  <a:pt x="55" y="73"/>
                </a:cubicBezTo>
                <a:cubicBezTo>
                  <a:pt x="119" y="73"/>
                  <a:pt x="119" y="73"/>
                  <a:pt x="119" y="73"/>
                </a:cubicBezTo>
                <a:cubicBezTo>
                  <a:pt x="123" y="73"/>
                  <a:pt x="126" y="70"/>
                  <a:pt x="126" y="67"/>
                </a:cubicBezTo>
                <a:cubicBezTo>
                  <a:pt x="126" y="63"/>
                  <a:pt x="123" y="61"/>
                  <a:pt x="119" y="61"/>
                </a:cubicBezTo>
                <a:cubicBezTo>
                  <a:pt x="55" y="61"/>
                  <a:pt x="55" y="61"/>
                  <a:pt x="55" y="61"/>
                </a:cubicBezTo>
                <a:cubicBezTo>
                  <a:pt x="52" y="61"/>
                  <a:pt x="49" y="63"/>
                  <a:pt x="49" y="67"/>
                </a:cubicBezTo>
                <a:cubicBezTo>
                  <a:pt x="49" y="70"/>
                  <a:pt x="52" y="73"/>
                  <a:pt x="55" y="73"/>
                </a:cubicBezTo>
                <a:close/>
              </a:path>
            </a:pathLst>
          </a:custGeom>
          <a:solidFill>
            <a:schemeClr val="accent1"/>
          </a:solidFill>
          <a:ln>
            <a:noFill/>
          </a:ln>
        </p:spPr>
        <p:txBody>
          <a:bodyPr vert="horz" wrap="square" lIns="60960" tIns="30480" rIns="60960" bIns="30480" numCol="1" anchor="t" anchorCtr="0" compatLnSpc="1">
            <a:prstTxWarp prst="textNoShape">
              <a:avLst/>
            </a:prstTxWarp>
          </a:bodyPr>
          <a:lstStyle/>
          <a:p>
            <a:pPr defTabSz="304815"/>
            <a:endParaRPr lang="zh-CN" altLang="en-US" sz="1200">
              <a:solidFill>
                <a:srgbClr val="000000"/>
              </a:solidFill>
              <a:latin typeface="Arial" panose="020B0604020202020204"/>
              <a:ea typeface="黑体" panose="02010609060101010101" pitchFamily="49" charset="-122"/>
            </a:endParaRPr>
          </a:p>
        </p:txBody>
      </p:sp>
      <p:sp>
        <p:nvSpPr>
          <p:cNvPr id="39" name="Rectangle 38">
            <a:extLst>
              <a:ext uri="{FF2B5EF4-FFF2-40B4-BE49-F238E27FC236}">
                <a16:creationId xmlns:a16="http://schemas.microsoft.com/office/drawing/2014/main" id="{8DD1C5A7-1F01-AE4C-8D41-683C7B485DC2}"/>
              </a:ext>
            </a:extLst>
          </p:cNvPr>
          <p:cNvSpPr/>
          <p:nvPr/>
        </p:nvSpPr>
        <p:spPr>
          <a:xfrm>
            <a:off x="3868755" y="3789900"/>
            <a:ext cx="4454489" cy="338554"/>
          </a:xfrm>
          <a:prstGeom prst="rect">
            <a:avLst/>
          </a:prstGeom>
        </p:spPr>
        <p:txBody>
          <a:bodyPr wrap="none">
            <a:spAutoFit/>
          </a:bodyPr>
          <a:lstStyle/>
          <a:p>
            <a:pPr algn="ctr" defTabSz="304815"/>
            <a:r>
              <a:rPr lang="en-US" sz="1600" b="1" spc="200" dirty="0">
                <a:solidFill>
                  <a:srgbClr val="002369"/>
                </a:solidFill>
                <a:latin typeface="Arial" panose="020B0604020202020204"/>
              </a:rPr>
              <a:t>THE NQF ACT MANDATES SAQA TO</a:t>
            </a:r>
          </a:p>
        </p:txBody>
      </p:sp>
      <p:sp>
        <p:nvSpPr>
          <p:cNvPr id="41" name="Rectangle 40">
            <a:extLst>
              <a:ext uri="{FF2B5EF4-FFF2-40B4-BE49-F238E27FC236}">
                <a16:creationId xmlns:a16="http://schemas.microsoft.com/office/drawing/2014/main" id="{32A9E849-5B52-514B-89FC-4D2487491F28}"/>
              </a:ext>
            </a:extLst>
          </p:cNvPr>
          <p:cNvSpPr/>
          <p:nvPr/>
        </p:nvSpPr>
        <p:spPr>
          <a:xfrm>
            <a:off x="254794" y="5177272"/>
            <a:ext cx="2574744" cy="1323439"/>
          </a:xfrm>
          <a:prstGeom prst="rect">
            <a:avLst/>
          </a:prstGeom>
        </p:spPr>
        <p:txBody>
          <a:bodyPr wrap="none">
            <a:spAutoFit/>
          </a:bodyPr>
          <a:lstStyle/>
          <a:p>
            <a:pPr algn="ctr" defTabSz="304815"/>
            <a:r>
              <a:rPr lang="en-US" sz="1600" b="1" spc="200" dirty="0">
                <a:solidFill>
                  <a:srgbClr val="000000"/>
                </a:solidFill>
                <a:latin typeface="Arial" panose="020B0604020202020204"/>
              </a:rPr>
              <a:t>DEVELOP AND</a:t>
            </a:r>
          </a:p>
          <a:p>
            <a:pPr algn="ctr" defTabSz="304815"/>
            <a:r>
              <a:rPr lang="en-US" sz="1600" b="1" spc="200" dirty="0">
                <a:solidFill>
                  <a:srgbClr val="000000"/>
                </a:solidFill>
                <a:latin typeface="Arial" panose="020B0604020202020204"/>
              </a:rPr>
              <a:t>IMPLEMENT A </a:t>
            </a:r>
          </a:p>
          <a:p>
            <a:pPr algn="ctr" defTabSz="304815"/>
            <a:r>
              <a:rPr lang="en-US" sz="1600" b="1" spc="200" dirty="0">
                <a:solidFill>
                  <a:srgbClr val="000000"/>
                </a:solidFill>
                <a:latin typeface="Arial" panose="020B0604020202020204"/>
              </a:rPr>
              <a:t>NATIONAL </a:t>
            </a:r>
          </a:p>
          <a:p>
            <a:pPr algn="ctr" defTabSz="304815"/>
            <a:r>
              <a:rPr lang="en-US" sz="1600" b="1" spc="200" dirty="0">
                <a:solidFill>
                  <a:srgbClr val="000000"/>
                </a:solidFill>
                <a:latin typeface="Arial" panose="020B0604020202020204"/>
              </a:rPr>
              <a:t>QUALIFICATIONS </a:t>
            </a:r>
          </a:p>
          <a:p>
            <a:pPr algn="ctr" defTabSz="304815"/>
            <a:r>
              <a:rPr lang="en-US" sz="1600" b="1" spc="200" dirty="0">
                <a:solidFill>
                  <a:srgbClr val="000000"/>
                </a:solidFill>
                <a:latin typeface="Arial" panose="020B0604020202020204"/>
              </a:rPr>
              <a:t>FRAMEWORK (NQF)</a:t>
            </a:r>
          </a:p>
        </p:txBody>
      </p:sp>
      <p:sp>
        <p:nvSpPr>
          <p:cNvPr id="43" name="Rectangle 42">
            <a:extLst>
              <a:ext uri="{FF2B5EF4-FFF2-40B4-BE49-F238E27FC236}">
                <a16:creationId xmlns:a16="http://schemas.microsoft.com/office/drawing/2014/main" id="{452268C9-F55E-A549-BF9F-7697C943940F}"/>
              </a:ext>
            </a:extLst>
          </p:cNvPr>
          <p:cNvSpPr/>
          <p:nvPr/>
        </p:nvSpPr>
        <p:spPr>
          <a:xfrm>
            <a:off x="4958835" y="5177272"/>
            <a:ext cx="2157963" cy="830997"/>
          </a:xfrm>
          <a:prstGeom prst="rect">
            <a:avLst/>
          </a:prstGeom>
        </p:spPr>
        <p:txBody>
          <a:bodyPr wrap="none">
            <a:spAutoFit/>
          </a:bodyPr>
          <a:lstStyle/>
          <a:p>
            <a:pPr algn="ctr" defTabSz="304815"/>
            <a:r>
              <a:rPr lang="en-US" sz="1600" b="1" spc="200" dirty="0">
                <a:solidFill>
                  <a:srgbClr val="000000"/>
                </a:solidFill>
                <a:latin typeface="Arial" panose="020B0604020202020204"/>
              </a:rPr>
              <a:t>ADVANCE THE </a:t>
            </a:r>
          </a:p>
          <a:p>
            <a:pPr algn="ctr" defTabSz="304815"/>
            <a:r>
              <a:rPr lang="en-US" sz="1600" b="1" spc="200" dirty="0">
                <a:solidFill>
                  <a:srgbClr val="000000"/>
                </a:solidFill>
                <a:latin typeface="Arial" panose="020B0604020202020204"/>
              </a:rPr>
              <a:t>OBJECTIVESOF </a:t>
            </a:r>
          </a:p>
          <a:p>
            <a:pPr algn="ctr" defTabSz="304815"/>
            <a:r>
              <a:rPr lang="en-US" sz="1600" b="1" spc="200" dirty="0">
                <a:solidFill>
                  <a:srgbClr val="000000"/>
                </a:solidFill>
                <a:latin typeface="Arial" panose="020B0604020202020204"/>
              </a:rPr>
              <a:t>THE NQF</a:t>
            </a:r>
          </a:p>
        </p:txBody>
      </p:sp>
      <p:sp>
        <p:nvSpPr>
          <p:cNvPr id="45" name="Rectangle 44">
            <a:extLst>
              <a:ext uri="{FF2B5EF4-FFF2-40B4-BE49-F238E27FC236}">
                <a16:creationId xmlns:a16="http://schemas.microsoft.com/office/drawing/2014/main" id="{92E9D364-2FE0-4D43-843F-BB6B2C33C8EB}"/>
              </a:ext>
            </a:extLst>
          </p:cNvPr>
          <p:cNvSpPr/>
          <p:nvPr/>
        </p:nvSpPr>
        <p:spPr>
          <a:xfrm>
            <a:off x="8999047" y="5177272"/>
            <a:ext cx="2977097" cy="830997"/>
          </a:xfrm>
          <a:prstGeom prst="rect">
            <a:avLst/>
          </a:prstGeom>
        </p:spPr>
        <p:txBody>
          <a:bodyPr wrap="none">
            <a:spAutoFit/>
          </a:bodyPr>
          <a:lstStyle/>
          <a:p>
            <a:pPr algn="ctr" defTabSz="304815"/>
            <a:r>
              <a:rPr lang="en-US" sz="1600" b="1" spc="200" dirty="0">
                <a:solidFill>
                  <a:srgbClr val="000000"/>
                </a:solidFill>
                <a:latin typeface="Arial" panose="020B0604020202020204"/>
              </a:rPr>
              <a:t>CO-ORDINATE THE</a:t>
            </a:r>
          </a:p>
          <a:p>
            <a:pPr algn="ctr" defTabSz="304815"/>
            <a:r>
              <a:rPr lang="en-US" sz="1600" b="1" spc="200" dirty="0">
                <a:solidFill>
                  <a:srgbClr val="000000"/>
                </a:solidFill>
                <a:latin typeface="Arial" panose="020B0604020202020204"/>
              </a:rPr>
              <a:t>SUB-FRAMEWORKS OF</a:t>
            </a:r>
          </a:p>
          <a:p>
            <a:pPr algn="ctr" defTabSz="304815"/>
            <a:r>
              <a:rPr lang="en-US" sz="1600" b="1" spc="200" dirty="0">
                <a:solidFill>
                  <a:srgbClr val="000000"/>
                </a:solidFill>
                <a:latin typeface="Arial" panose="020B0604020202020204"/>
              </a:rPr>
              <a:t>THE NQF</a:t>
            </a:r>
          </a:p>
        </p:txBody>
      </p:sp>
      <p:sp>
        <p:nvSpPr>
          <p:cNvPr id="47" name="Freeform 36">
            <a:extLst>
              <a:ext uri="{FF2B5EF4-FFF2-40B4-BE49-F238E27FC236}">
                <a16:creationId xmlns:a16="http://schemas.microsoft.com/office/drawing/2014/main" id="{6179354D-9411-2149-ACA5-5195CE9F3811}"/>
              </a:ext>
            </a:extLst>
          </p:cNvPr>
          <p:cNvSpPr>
            <a:spLocks noEditPoints="1"/>
          </p:cNvSpPr>
          <p:nvPr/>
        </p:nvSpPr>
        <p:spPr bwMode="auto">
          <a:xfrm>
            <a:off x="5762269" y="4434989"/>
            <a:ext cx="533349" cy="534639"/>
          </a:xfrm>
          <a:custGeom>
            <a:avLst/>
            <a:gdLst>
              <a:gd name="T0" fmla="*/ 145 w 175"/>
              <a:gd name="T1" fmla="*/ 2 h 175"/>
              <a:gd name="T2" fmla="*/ 151 w 175"/>
              <a:gd name="T3" fmla="*/ 4 h 175"/>
              <a:gd name="T4" fmla="*/ 151 w 175"/>
              <a:gd name="T5" fmla="*/ 4 h 175"/>
              <a:gd name="T6" fmla="*/ 171 w 175"/>
              <a:gd name="T7" fmla="*/ 24 h 175"/>
              <a:gd name="T8" fmla="*/ 171 w 175"/>
              <a:gd name="T9" fmla="*/ 24 h 175"/>
              <a:gd name="T10" fmla="*/ 173 w 175"/>
              <a:gd name="T11" fmla="*/ 30 h 175"/>
              <a:gd name="T12" fmla="*/ 147 w 175"/>
              <a:gd name="T13" fmla="*/ 54 h 175"/>
              <a:gd name="T14" fmla="*/ 128 w 175"/>
              <a:gd name="T15" fmla="*/ 57 h 175"/>
              <a:gd name="T16" fmla="*/ 123 w 175"/>
              <a:gd name="T17" fmla="*/ 127 h 175"/>
              <a:gd name="T18" fmla="*/ 86 w 175"/>
              <a:gd name="T19" fmla="*/ 143 h 175"/>
              <a:gd name="T20" fmla="*/ 32 w 175"/>
              <a:gd name="T21" fmla="*/ 89 h 175"/>
              <a:gd name="T22" fmla="*/ 86 w 175"/>
              <a:gd name="T23" fmla="*/ 36 h 175"/>
              <a:gd name="T24" fmla="*/ 125 w 175"/>
              <a:gd name="T25" fmla="*/ 41 h 175"/>
              <a:gd name="T26" fmla="*/ 122 w 175"/>
              <a:gd name="T27" fmla="*/ 24 h 175"/>
              <a:gd name="T28" fmla="*/ 155 w 175"/>
              <a:gd name="T29" fmla="*/ 69 h 175"/>
              <a:gd name="T30" fmla="*/ 168 w 175"/>
              <a:gd name="T31" fmla="*/ 65 h 175"/>
              <a:gd name="T32" fmla="*/ 171 w 175"/>
              <a:gd name="T33" fmla="*/ 89 h 175"/>
              <a:gd name="T34" fmla="*/ 86 w 175"/>
              <a:gd name="T35" fmla="*/ 175 h 175"/>
              <a:gd name="T36" fmla="*/ 0 w 175"/>
              <a:gd name="T37" fmla="*/ 89 h 175"/>
              <a:gd name="T38" fmla="*/ 86 w 175"/>
              <a:gd name="T39" fmla="*/ 4 h 175"/>
              <a:gd name="T40" fmla="*/ 111 w 175"/>
              <a:gd name="T41" fmla="*/ 7 h 175"/>
              <a:gd name="T42" fmla="*/ 107 w 175"/>
              <a:gd name="T43" fmla="*/ 20 h 175"/>
              <a:gd name="T44" fmla="*/ 86 w 175"/>
              <a:gd name="T45" fmla="*/ 17 h 175"/>
              <a:gd name="T46" fmla="*/ 13 w 175"/>
              <a:gd name="T47" fmla="*/ 89 h 175"/>
              <a:gd name="T48" fmla="*/ 86 w 175"/>
              <a:gd name="T49" fmla="*/ 162 h 175"/>
              <a:gd name="T50" fmla="*/ 158 w 175"/>
              <a:gd name="T51" fmla="*/ 89 h 175"/>
              <a:gd name="T52" fmla="*/ 155 w 175"/>
              <a:gd name="T53" fmla="*/ 69 h 175"/>
              <a:gd name="T54" fmla="*/ 86 w 175"/>
              <a:gd name="T55" fmla="*/ 65 h 175"/>
              <a:gd name="T56" fmla="*/ 112 w 175"/>
              <a:gd name="T57" fmla="*/ 53 h 175"/>
              <a:gd name="T58" fmla="*/ 54 w 175"/>
              <a:gd name="T59" fmla="*/ 58 h 175"/>
              <a:gd name="T60" fmla="*/ 54 w 175"/>
              <a:gd name="T61" fmla="*/ 58 h 175"/>
              <a:gd name="T62" fmla="*/ 54 w 175"/>
              <a:gd name="T63" fmla="*/ 121 h 175"/>
              <a:gd name="T64" fmla="*/ 117 w 175"/>
              <a:gd name="T65" fmla="*/ 122 h 175"/>
              <a:gd name="T66" fmla="*/ 131 w 175"/>
              <a:gd name="T67" fmla="*/ 89 h 175"/>
              <a:gd name="T68" fmla="*/ 107 w 175"/>
              <a:gd name="T69" fmla="*/ 77 h 175"/>
              <a:gd name="T70" fmla="*/ 103 w 175"/>
              <a:gd name="T71" fmla="*/ 107 h 175"/>
              <a:gd name="T72" fmla="*/ 86 w 175"/>
              <a:gd name="T73" fmla="*/ 114 h 175"/>
              <a:gd name="T74" fmla="*/ 68 w 175"/>
              <a:gd name="T75" fmla="*/ 107 h 175"/>
              <a:gd name="T76" fmla="*/ 68 w 175"/>
              <a:gd name="T77" fmla="*/ 72 h 175"/>
              <a:gd name="T78" fmla="*/ 86 w 175"/>
              <a:gd name="T79" fmla="*/ 65 h 175"/>
              <a:gd name="T80" fmla="*/ 91 w 175"/>
              <a:gd name="T81" fmla="*/ 74 h 175"/>
              <a:gd name="T82" fmla="*/ 74 w 175"/>
              <a:gd name="T83" fmla="*/ 78 h 175"/>
              <a:gd name="T84" fmla="*/ 69 w 175"/>
              <a:gd name="T85" fmla="*/ 89 h 175"/>
              <a:gd name="T86" fmla="*/ 86 w 175"/>
              <a:gd name="T87" fmla="*/ 106 h 175"/>
              <a:gd name="T88" fmla="*/ 97 w 175"/>
              <a:gd name="T89" fmla="*/ 101 h 175"/>
              <a:gd name="T90" fmla="*/ 101 w 175"/>
              <a:gd name="T91" fmla="*/ 84 h 175"/>
              <a:gd name="T92" fmla="*/ 81 w 175"/>
              <a:gd name="T93" fmla="*/ 94 h 175"/>
              <a:gd name="T94" fmla="*/ 91 w 175"/>
              <a:gd name="T95" fmla="*/ 74 h 175"/>
              <a:gd name="T96" fmla="*/ 145 w 175"/>
              <a:gd name="T97" fmla="*/ 13 h 175"/>
              <a:gd name="T98" fmla="*/ 132 w 175"/>
              <a:gd name="T99" fmla="*/ 37 h 175"/>
              <a:gd name="T100" fmla="*/ 145 w 175"/>
              <a:gd name="T101" fmla="*/ 13 h 175"/>
              <a:gd name="T102" fmla="*/ 153 w 175"/>
              <a:gd name="T103" fmla="*/ 27 h 175"/>
              <a:gd name="T104" fmla="*/ 147 w 175"/>
              <a:gd name="T105" fmla="*/ 45 h 175"/>
              <a:gd name="T106" fmla="*/ 153 w 175"/>
              <a:gd name="T107"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75">
                <a:moveTo>
                  <a:pt x="122" y="24"/>
                </a:moveTo>
                <a:cubicBezTo>
                  <a:pt x="145" y="2"/>
                  <a:pt x="145" y="2"/>
                  <a:pt x="145" y="2"/>
                </a:cubicBezTo>
                <a:cubicBezTo>
                  <a:pt x="146" y="0"/>
                  <a:pt x="149" y="0"/>
                  <a:pt x="150" y="2"/>
                </a:cubicBezTo>
                <a:cubicBezTo>
                  <a:pt x="151" y="3"/>
                  <a:pt x="151" y="3"/>
                  <a:pt x="151" y="4"/>
                </a:cubicBezTo>
                <a:cubicBezTo>
                  <a:pt x="151" y="4"/>
                  <a:pt x="151" y="4"/>
                  <a:pt x="151" y="4"/>
                </a:cubicBezTo>
                <a:cubicBezTo>
                  <a:pt x="151" y="4"/>
                  <a:pt x="151" y="4"/>
                  <a:pt x="151" y="4"/>
                </a:cubicBezTo>
                <a:cubicBezTo>
                  <a:pt x="156" y="19"/>
                  <a:pt x="156" y="19"/>
                  <a:pt x="156" y="19"/>
                </a:cubicBezTo>
                <a:cubicBezTo>
                  <a:pt x="171" y="24"/>
                  <a:pt x="171" y="24"/>
                  <a:pt x="171" y="24"/>
                </a:cubicBezTo>
                <a:cubicBezTo>
                  <a:pt x="171" y="24"/>
                  <a:pt x="171" y="24"/>
                  <a:pt x="171" y="24"/>
                </a:cubicBezTo>
                <a:cubicBezTo>
                  <a:pt x="171" y="24"/>
                  <a:pt x="171" y="24"/>
                  <a:pt x="171" y="24"/>
                </a:cubicBezTo>
                <a:cubicBezTo>
                  <a:pt x="172" y="24"/>
                  <a:pt x="172" y="24"/>
                  <a:pt x="173" y="25"/>
                </a:cubicBezTo>
                <a:cubicBezTo>
                  <a:pt x="175" y="26"/>
                  <a:pt x="175" y="29"/>
                  <a:pt x="173" y="30"/>
                </a:cubicBezTo>
                <a:cubicBezTo>
                  <a:pt x="151" y="53"/>
                  <a:pt x="151" y="53"/>
                  <a:pt x="151" y="53"/>
                </a:cubicBezTo>
                <a:cubicBezTo>
                  <a:pt x="150" y="54"/>
                  <a:pt x="148" y="54"/>
                  <a:pt x="147" y="54"/>
                </a:cubicBezTo>
                <a:cubicBezTo>
                  <a:pt x="134" y="50"/>
                  <a:pt x="134" y="50"/>
                  <a:pt x="134" y="50"/>
                </a:cubicBezTo>
                <a:cubicBezTo>
                  <a:pt x="128" y="57"/>
                  <a:pt x="128" y="57"/>
                  <a:pt x="128" y="57"/>
                </a:cubicBezTo>
                <a:cubicBezTo>
                  <a:pt x="135" y="66"/>
                  <a:pt x="139" y="77"/>
                  <a:pt x="139" y="89"/>
                </a:cubicBezTo>
                <a:cubicBezTo>
                  <a:pt x="139" y="104"/>
                  <a:pt x="133" y="117"/>
                  <a:pt x="123" y="127"/>
                </a:cubicBezTo>
                <a:cubicBezTo>
                  <a:pt x="123" y="127"/>
                  <a:pt x="123" y="127"/>
                  <a:pt x="123" y="127"/>
                </a:cubicBezTo>
                <a:cubicBezTo>
                  <a:pt x="113" y="137"/>
                  <a:pt x="100" y="143"/>
                  <a:pt x="86" y="143"/>
                </a:cubicBezTo>
                <a:cubicBezTo>
                  <a:pt x="71" y="143"/>
                  <a:pt x="58" y="137"/>
                  <a:pt x="48" y="127"/>
                </a:cubicBezTo>
                <a:cubicBezTo>
                  <a:pt x="38" y="117"/>
                  <a:pt x="32" y="104"/>
                  <a:pt x="32" y="89"/>
                </a:cubicBezTo>
                <a:cubicBezTo>
                  <a:pt x="32" y="75"/>
                  <a:pt x="38" y="61"/>
                  <a:pt x="48" y="52"/>
                </a:cubicBezTo>
                <a:cubicBezTo>
                  <a:pt x="58" y="42"/>
                  <a:pt x="71" y="36"/>
                  <a:pt x="86" y="36"/>
                </a:cubicBezTo>
                <a:cubicBezTo>
                  <a:pt x="98" y="36"/>
                  <a:pt x="109" y="40"/>
                  <a:pt x="118" y="47"/>
                </a:cubicBezTo>
                <a:cubicBezTo>
                  <a:pt x="125" y="41"/>
                  <a:pt x="125" y="41"/>
                  <a:pt x="125" y="41"/>
                </a:cubicBezTo>
                <a:cubicBezTo>
                  <a:pt x="121" y="28"/>
                  <a:pt x="121" y="28"/>
                  <a:pt x="121" y="28"/>
                </a:cubicBezTo>
                <a:cubicBezTo>
                  <a:pt x="121" y="27"/>
                  <a:pt x="121" y="25"/>
                  <a:pt x="122" y="24"/>
                </a:cubicBezTo>
                <a:close/>
                <a:moveTo>
                  <a:pt x="155" y="69"/>
                </a:moveTo>
                <a:cubicBezTo>
                  <a:pt x="155" y="69"/>
                  <a:pt x="155" y="69"/>
                  <a:pt x="155" y="69"/>
                </a:cubicBezTo>
                <a:cubicBezTo>
                  <a:pt x="154" y="65"/>
                  <a:pt x="156" y="61"/>
                  <a:pt x="159" y="60"/>
                </a:cubicBezTo>
                <a:cubicBezTo>
                  <a:pt x="163" y="59"/>
                  <a:pt x="167" y="61"/>
                  <a:pt x="168" y="65"/>
                </a:cubicBezTo>
                <a:cubicBezTo>
                  <a:pt x="169" y="69"/>
                  <a:pt x="170" y="73"/>
                  <a:pt x="170" y="77"/>
                </a:cubicBezTo>
                <a:cubicBezTo>
                  <a:pt x="171" y="81"/>
                  <a:pt x="171" y="85"/>
                  <a:pt x="171" y="89"/>
                </a:cubicBezTo>
                <a:cubicBezTo>
                  <a:pt x="171" y="113"/>
                  <a:pt x="162" y="135"/>
                  <a:pt x="146" y="150"/>
                </a:cubicBezTo>
                <a:cubicBezTo>
                  <a:pt x="131" y="165"/>
                  <a:pt x="109" y="175"/>
                  <a:pt x="86" y="175"/>
                </a:cubicBezTo>
                <a:cubicBezTo>
                  <a:pt x="62" y="175"/>
                  <a:pt x="40" y="165"/>
                  <a:pt x="25" y="150"/>
                </a:cubicBezTo>
                <a:cubicBezTo>
                  <a:pt x="9" y="135"/>
                  <a:pt x="0" y="113"/>
                  <a:pt x="0" y="89"/>
                </a:cubicBezTo>
                <a:cubicBezTo>
                  <a:pt x="0" y="66"/>
                  <a:pt x="9" y="44"/>
                  <a:pt x="25" y="29"/>
                </a:cubicBezTo>
                <a:cubicBezTo>
                  <a:pt x="40" y="13"/>
                  <a:pt x="62" y="4"/>
                  <a:pt x="86" y="4"/>
                </a:cubicBezTo>
                <a:cubicBezTo>
                  <a:pt x="90" y="4"/>
                  <a:pt x="94" y="4"/>
                  <a:pt x="98" y="5"/>
                </a:cubicBezTo>
                <a:cubicBezTo>
                  <a:pt x="102" y="5"/>
                  <a:pt x="107" y="6"/>
                  <a:pt x="111" y="7"/>
                </a:cubicBezTo>
                <a:cubicBezTo>
                  <a:pt x="114" y="8"/>
                  <a:pt x="116" y="12"/>
                  <a:pt x="115" y="16"/>
                </a:cubicBezTo>
                <a:cubicBezTo>
                  <a:pt x="114" y="19"/>
                  <a:pt x="110" y="21"/>
                  <a:pt x="107" y="20"/>
                </a:cubicBezTo>
                <a:cubicBezTo>
                  <a:pt x="103" y="19"/>
                  <a:pt x="100" y="19"/>
                  <a:pt x="96" y="18"/>
                </a:cubicBezTo>
                <a:cubicBezTo>
                  <a:pt x="93" y="18"/>
                  <a:pt x="89" y="17"/>
                  <a:pt x="86" y="17"/>
                </a:cubicBezTo>
                <a:cubicBezTo>
                  <a:pt x="66" y="17"/>
                  <a:pt x="48" y="25"/>
                  <a:pt x="35" y="38"/>
                </a:cubicBezTo>
                <a:cubicBezTo>
                  <a:pt x="21" y="51"/>
                  <a:pt x="13" y="69"/>
                  <a:pt x="13" y="89"/>
                </a:cubicBezTo>
                <a:cubicBezTo>
                  <a:pt x="13" y="109"/>
                  <a:pt x="21" y="127"/>
                  <a:pt x="35" y="140"/>
                </a:cubicBezTo>
                <a:cubicBezTo>
                  <a:pt x="48" y="153"/>
                  <a:pt x="66" y="162"/>
                  <a:pt x="86" y="162"/>
                </a:cubicBezTo>
                <a:cubicBezTo>
                  <a:pt x="105" y="162"/>
                  <a:pt x="124" y="153"/>
                  <a:pt x="137" y="140"/>
                </a:cubicBezTo>
                <a:cubicBezTo>
                  <a:pt x="150" y="127"/>
                  <a:pt x="158" y="109"/>
                  <a:pt x="158" y="89"/>
                </a:cubicBezTo>
                <a:cubicBezTo>
                  <a:pt x="158" y="86"/>
                  <a:pt x="157" y="82"/>
                  <a:pt x="157" y="79"/>
                </a:cubicBezTo>
                <a:cubicBezTo>
                  <a:pt x="156" y="75"/>
                  <a:pt x="156" y="72"/>
                  <a:pt x="155" y="69"/>
                </a:cubicBezTo>
                <a:close/>
                <a:moveTo>
                  <a:pt x="86" y="65"/>
                </a:moveTo>
                <a:cubicBezTo>
                  <a:pt x="86" y="65"/>
                  <a:pt x="86" y="65"/>
                  <a:pt x="86" y="65"/>
                </a:cubicBezTo>
                <a:cubicBezTo>
                  <a:pt x="90" y="65"/>
                  <a:pt x="94" y="66"/>
                  <a:pt x="97" y="68"/>
                </a:cubicBezTo>
                <a:cubicBezTo>
                  <a:pt x="112" y="53"/>
                  <a:pt x="112" y="53"/>
                  <a:pt x="112" y="53"/>
                </a:cubicBezTo>
                <a:cubicBezTo>
                  <a:pt x="105" y="48"/>
                  <a:pt x="96" y="44"/>
                  <a:pt x="86" y="44"/>
                </a:cubicBezTo>
                <a:cubicBezTo>
                  <a:pt x="73" y="44"/>
                  <a:pt x="62" y="49"/>
                  <a:pt x="54" y="58"/>
                </a:cubicBezTo>
                <a:cubicBezTo>
                  <a:pt x="54" y="57"/>
                  <a:pt x="54" y="57"/>
                  <a:pt x="54" y="57"/>
                </a:cubicBezTo>
                <a:cubicBezTo>
                  <a:pt x="54" y="58"/>
                  <a:pt x="54" y="58"/>
                  <a:pt x="54" y="58"/>
                </a:cubicBezTo>
                <a:cubicBezTo>
                  <a:pt x="46" y="66"/>
                  <a:pt x="40" y="77"/>
                  <a:pt x="40" y="89"/>
                </a:cubicBezTo>
                <a:cubicBezTo>
                  <a:pt x="40" y="102"/>
                  <a:pt x="46" y="113"/>
                  <a:pt x="54" y="121"/>
                </a:cubicBezTo>
                <a:cubicBezTo>
                  <a:pt x="62" y="130"/>
                  <a:pt x="73" y="135"/>
                  <a:pt x="86" y="135"/>
                </a:cubicBezTo>
                <a:cubicBezTo>
                  <a:pt x="98" y="135"/>
                  <a:pt x="109" y="130"/>
                  <a:pt x="117" y="122"/>
                </a:cubicBezTo>
                <a:cubicBezTo>
                  <a:pt x="117" y="121"/>
                  <a:pt x="117" y="121"/>
                  <a:pt x="117" y="121"/>
                </a:cubicBezTo>
                <a:cubicBezTo>
                  <a:pt x="126" y="113"/>
                  <a:pt x="131" y="102"/>
                  <a:pt x="131" y="89"/>
                </a:cubicBezTo>
                <a:cubicBezTo>
                  <a:pt x="131" y="79"/>
                  <a:pt x="128" y="70"/>
                  <a:pt x="122" y="63"/>
                </a:cubicBezTo>
                <a:cubicBezTo>
                  <a:pt x="107" y="77"/>
                  <a:pt x="107" y="77"/>
                  <a:pt x="107" y="77"/>
                </a:cubicBezTo>
                <a:cubicBezTo>
                  <a:pt x="109" y="81"/>
                  <a:pt x="110" y="85"/>
                  <a:pt x="110" y="89"/>
                </a:cubicBezTo>
                <a:cubicBezTo>
                  <a:pt x="110" y="96"/>
                  <a:pt x="107" y="102"/>
                  <a:pt x="103" y="107"/>
                </a:cubicBezTo>
                <a:cubicBezTo>
                  <a:pt x="103" y="107"/>
                  <a:pt x="103" y="107"/>
                  <a:pt x="103" y="107"/>
                </a:cubicBezTo>
                <a:cubicBezTo>
                  <a:pt x="98" y="111"/>
                  <a:pt x="92" y="114"/>
                  <a:pt x="86" y="114"/>
                </a:cubicBezTo>
                <a:cubicBezTo>
                  <a:pt x="79" y="114"/>
                  <a:pt x="73" y="111"/>
                  <a:pt x="68" y="107"/>
                </a:cubicBezTo>
                <a:cubicBezTo>
                  <a:pt x="68" y="107"/>
                  <a:pt x="68" y="107"/>
                  <a:pt x="68" y="107"/>
                </a:cubicBezTo>
                <a:cubicBezTo>
                  <a:pt x="64" y="102"/>
                  <a:pt x="61" y="96"/>
                  <a:pt x="61" y="89"/>
                </a:cubicBezTo>
                <a:cubicBezTo>
                  <a:pt x="61" y="83"/>
                  <a:pt x="64" y="77"/>
                  <a:pt x="68" y="72"/>
                </a:cubicBezTo>
                <a:cubicBezTo>
                  <a:pt x="68" y="72"/>
                  <a:pt x="68" y="72"/>
                  <a:pt x="68" y="72"/>
                </a:cubicBezTo>
                <a:cubicBezTo>
                  <a:pt x="73" y="68"/>
                  <a:pt x="79" y="65"/>
                  <a:pt x="86" y="65"/>
                </a:cubicBezTo>
                <a:close/>
                <a:moveTo>
                  <a:pt x="91" y="74"/>
                </a:moveTo>
                <a:cubicBezTo>
                  <a:pt x="91" y="74"/>
                  <a:pt x="91" y="74"/>
                  <a:pt x="91" y="74"/>
                </a:cubicBezTo>
                <a:cubicBezTo>
                  <a:pt x="90" y="73"/>
                  <a:pt x="88" y="73"/>
                  <a:pt x="86" y="73"/>
                </a:cubicBezTo>
                <a:cubicBezTo>
                  <a:pt x="81" y="73"/>
                  <a:pt x="77" y="75"/>
                  <a:pt x="74" y="78"/>
                </a:cubicBezTo>
                <a:cubicBezTo>
                  <a:pt x="74" y="78"/>
                  <a:pt x="74" y="78"/>
                  <a:pt x="74" y="78"/>
                </a:cubicBezTo>
                <a:cubicBezTo>
                  <a:pt x="71" y="81"/>
                  <a:pt x="69" y="85"/>
                  <a:pt x="69" y="89"/>
                </a:cubicBezTo>
                <a:cubicBezTo>
                  <a:pt x="69" y="94"/>
                  <a:pt x="71" y="98"/>
                  <a:pt x="74" y="101"/>
                </a:cubicBezTo>
                <a:cubicBezTo>
                  <a:pt x="77" y="104"/>
                  <a:pt x="81" y="106"/>
                  <a:pt x="86" y="106"/>
                </a:cubicBezTo>
                <a:cubicBezTo>
                  <a:pt x="90" y="106"/>
                  <a:pt x="94" y="104"/>
                  <a:pt x="97" y="101"/>
                </a:cubicBezTo>
                <a:cubicBezTo>
                  <a:pt x="97" y="101"/>
                  <a:pt x="97" y="101"/>
                  <a:pt x="97" y="101"/>
                </a:cubicBezTo>
                <a:cubicBezTo>
                  <a:pt x="100" y="98"/>
                  <a:pt x="102" y="94"/>
                  <a:pt x="102" y="89"/>
                </a:cubicBezTo>
                <a:cubicBezTo>
                  <a:pt x="102" y="87"/>
                  <a:pt x="102" y="85"/>
                  <a:pt x="101" y="84"/>
                </a:cubicBezTo>
                <a:cubicBezTo>
                  <a:pt x="90" y="94"/>
                  <a:pt x="90" y="94"/>
                  <a:pt x="90" y="94"/>
                </a:cubicBezTo>
                <a:cubicBezTo>
                  <a:pt x="88" y="97"/>
                  <a:pt x="83" y="97"/>
                  <a:pt x="81" y="94"/>
                </a:cubicBezTo>
                <a:cubicBezTo>
                  <a:pt x="78" y="92"/>
                  <a:pt x="78" y="87"/>
                  <a:pt x="81" y="85"/>
                </a:cubicBezTo>
                <a:cubicBezTo>
                  <a:pt x="91" y="74"/>
                  <a:pt x="91" y="74"/>
                  <a:pt x="91" y="74"/>
                </a:cubicBezTo>
                <a:close/>
                <a:moveTo>
                  <a:pt x="145" y="13"/>
                </a:moveTo>
                <a:cubicBezTo>
                  <a:pt x="145" y="13"/>
                  <a:pt x="145" y="13"/>
                  <a:pt x="145" y="13"/>
                </a:cubicBezTo>
                <a:cubicBezTo>
                  <a:pt x="130" y="28"/>
                  <a:pt x="130" y="28"/>
                  <a:pt x="130" y="28"/>
                </a:cubicBezTo>
                <a:cubicBezTo>
                  <a:pt x="132" y="37"/>
                  <a:pt x="132" y="37"/>
                  <a:pt x="132" y="37"/>
                </a:cubicBezTo>
                <a:cubicBezTo>
                  <a:pt x="148" y="22"/>
                  <a:pt x="148" y="22"/>
                  <a:pt x="148" y="22"/>
                </a:cubicBezTo>
                <a:cubicBezTo>
                  <a:pt x="145" y="13"/>
                  <a:pt x="145" y="13"/>
                  <a:pt x="145" y="13"/>
                </a:cubicBezTo>
                <a:close/>
                <a:moveTo>
                  <a:pt x="153" y="27"/>
                </a:moveTo>
                <a:cubicBezTo>
                  <a:pt x="153" y="27"/>
                  <a:pt x="153" y="27"/>
                  <a:pt x="153" y="27"/>
                </a:cubicBezTo>
                <a:cubicBezTo>
                  <a:pt x="138" y="43"/>
                  <a:pt x="138" y="43"/>
                  <a:pt x="138" y="43"/>
                </a:cubicBezTo>
                <a:cubicBezTo>
                  <a:pt x="147" y="45"/>
                  <a:pt x="147" y="45"/>
                  <a:pt x="147" y="45"/>
                </a:cubicBezTo>
                <a:cubicBezTo>
                  <a:pt x="162" y="30"/>
                  <a:pt x="162" y="30"/>
                  <a:pt x="162" y="30"/>
                </a:cubicBezTo>
                <a:cubicBezTo>
                  <a:pt x="153" y="27"/>
                  <a:pt x="153" y="27"/>
                  <a:pt x="153" y="27"/>
                </a:cubicBezTo>
                <a:close/>
              </a:path>
            </a:pathLst>
          </a:custGeom>
          <a:solidFill>
            <a:schemeClr val="accent2"/>
          </a:solidFill>
          <a:ln>
            <a:noFill/>
          </a:ln>
        </p:spPr>
        <p:txBody>
          <a:bodyPr vert="horz" wrap="square" lIns="60960" tIns="30480" rIns="60960" bIns="30480" numCol="1" anchor="t" anchorCtr="0" compatLnSpc="1">
            <a:prstTxWarp prst="textNoShape">
              <a:avLst/>
            </a:prstTxWarp>
          </a:bodyPr>
          <a:lstStyle/>
          <a:p>
            <a:pPr defTabSz="304815"/>
            <a:endParaRPr lang="zh-CN" altLang="en-US" sz="1200">
              <a:solidFill>
                <a:srgbClr val="000000"/>
              </a:solidFill>
              <a:latin typeface="Arial" panose="020B0604020202020204"/>
              <a:ea typeface="黑体" panose="02010609060101010101" pitchFamily="49" charset="-122"/>
            </a:endParaRPr>
          </a:p>
        </p:txBody>
      </p:sp>
      <p:sp>
        <p:nvSpPr>
          <p:cNvPr id="48" name="Freeform 32">
            <a:extLst>
              <a:ext uri="{FF2B5EF4-FFF2-40B4-BE49-F238E27FC236}">
                <a16:creationId xmlns:a16="http://schemas.microsoft.com/office/drawing/2014/main" id="{86FC1B67-B5BA-0D44-9BB6-DC7D8BE65C20}"/>
              </a:ext>
            </a:extLst>
          </p:cNvPr>
          <p:cNvSpPr>
            <a:spLocks noEditPoints="1"/>
          </p:cNvSpPr>
          <p:nvPr/>
        </p:nvSpPr>
        <p:spPr bwMode="auto">
          <a:xfrm>
            <a:off x="10259255" y="4447037"/>
            <a:ext cx="509945" cy="548675"/>
          </a:xfrm>
          <a:custGeom>
            <a:avLst/>
            <a:gdLst>
              <a:gd name="T0" fmla="*/ 10 w 234"/>
              <a:gd name="T1" fmla="*/ 28 h 252"/>
              <a:gd name="T2" fmla="*/ 10 w 234"/>
              <a:gd name="T3" fmla="*/ 28 h 252"/>
              <a:gd name="T4" fmla="*/ 105 w 234"/>
              <a:gd name="T5" fmla="*/ 28 h 252"/>
              <a:gd name="T6" fmla="*/ 111 w 234"/>
              <a:gd name="T7" fmla="*/ 5 h 252"/>
              <a:gd name="T8" fmla="*/ 112 w 234"/>
              <a:gd name="T9" fmla="*/ 3 h 252"/>
              <a:gd name="T10" fmla="*/ 114 w 234"/>
              <a:gd name="T11" fmla="*/ 1 h 252"/>
              <a:gd name="T12" fmla="*/ 117 w 234"/>
              <a:gd name="T13" fmla="*/ 0 h 252"/>
              <a:gd name="T14" fmla="*/ 120 w 234"/>
              <a:gd name="T15" fmla="*/ 1 h 252"/>
              <a:gd name="T16" fmla="*/ 122 w 234"/>
              <a:gd name="T17" fmla="*/ 3 h 252"/>
              <a:gd name="T18" fmla="*/ 123 w 234"/>
              <a:gd name="T19" fmla="*/ 5 h 252"/>
              <a:gd name="T20" fmla="*/ 129 w 234"/>
              <a:gd name="T21" fmla="*/ 28 h 252"/>
              <a:gd name="T22" fmla="*/ 224 w 234"/>
              <a:gd name="T23" fmla="*/ 28 h 252"/>
              <a:gd name="T24" fmla="*/ 234 w 234"/>
              <a:gd name="T25" fmla="*/ 38 h 252"/>
              <a:gd name="T26" fmla="*/ 234 w 234"/>
              <a:gd name="T27" fmla="*/ 39 h 252"/>
              <a:gd name="T28" fmla="*/ 234 w 234"/>
              <a:gd name="T29" fmla="*/ 175 h 252"/>
              <a:gd name="T30" fmla="*/ 224 w 234"/>
              <a:gd name="T31" fmla="*/ 185 h 252"/>
              <a:gd name="T32" fmla="*/ 224 w 234"/>
              <a:gd name="T33" fmla="*/ 185 h 252"/>
              <a:gd name="T34" fmla="*/ 171 w 234"/>
              <a:gd name="T35" fmla="*/ 185 h 252"/>
              <a:gd name="T36" fmla="*/ 187 w 234"/>
              <a:gd name="T37" fmla="*/ 244 h 252"/>
              <a:gd name="T38" fmla="*/ 183 w 234"/>
              <a:gd name="T39" fmla="*/ 251 h 252"/>
              <a:gd name="T40" fmla="*/ 175 w 234"/>
              <a:gd name="T41" fmla="*/ 247 h 252"/>
              <a:gd name="T42" fmla="*/ 159 w 234"/>
              <a:gd name="T43" fmla="*/ 185 h 252"/>
              <a:gd name="T44" fmla="*/ 123 w 234"/>
              <a:gd name="T45" fmla="*/ 185 h 252"/>
              <a:gd name="T46" fmla="*/ 123 w 234"/>
              <a:gd name="T47" fmla="*/ 220 h 252"/>
              <a:gd name="T48" fmla="*/ 117 w 234"/>
              <a:gd name="T49" fmla="*/ 226 h 252"/>
              <a:gd name="T50" fmla="*/ 111 w 234"/>
              <a:gd name="T51" fmla="*/ 220 h 252"/>
              <a:gd name="T52" fmla="*/ 111 w 234"/>
              <a:gd name="T53" fmla="*/ 185 h 252"/>
              <a:gd name="T54" fmla="*/ 75 w 234"/>
              <a:gd name="T55" fmla="*/ 185 h 252"/>
              <a:gd name="T56" fmla="*/ 59 w 234"/>
              <a:gd name="T57" fmla="*/ 247 h 252"/>
              <a:gd name="T58" fmla="*/ 51 w 234"/>
              <a:gd name="T59" fmla="*/ 251 h 252"/>
              <a:gd name="T60" fmla="*/ 47 w 234"/>
              <a:gd name="T61" fmla="*/ 244 h 252"/>
              <a:gd name="T62" fmla="*/ 63 w 234"/>
              <a:gd name="T63" fmla="*/ 185 h 252"/>
              <a:gd name="T64" fmla="*/ 10 w 234"/>
              <a:gd name="T65" fmla="*/ 185 h 252"/>
              <a:gd name="T66" fmla="*/ 0 w 234"/>
              <a:gd name="T67" fmla="*/ 175 h 252"/>
              <a:gd name="T68" fmla="*/ 0 w 234"/>
              <a:gd name="T69" fmla="*/ 175 h 252"/>
              <a:gd name="T70" fmla="*/ 0 w 234"/>
              <a:gd name="T71" fmla="*/ 38 h 252"/>
              <a:gd name="T72" fmla="*/ 10 w 234"/>
              <a:gd name="T73" fmla="*/ 28 h 252"/>
              <a:gd name="T74" fmla="*/ 60 w 234"/>
              <a:gd name="T75" fmla="*/ 157 h 252"/>
              <a:gd name="T76" fmla="*/ 60 w 234"/>
              <a:gd name="T77" fmla="*/ 157 h 252"/>
              <a:gd name="T78" fmla="*/ 174 w 234"/>
              <a:gd name="T79" fmla="*/ 157 h 252"/>
              <a:gd name="T80" fmla="*/ 180 w 234"/>
              <a:gd name="T81" fmla="*/ 151 h 252"/>
              <a:gd name="T82" fmla="*/ 174 w 234"/>
              <a:gd name="T83" fmla="*/ 145 h 252"/>
              <a:gd name="T84" fmla="*/ 60 w 234"/>
              <a:gd name="T85" fmla="*/ 145 h 252"/>
              <a:gd name="T86" fmla="*/ 54 w 234"/>
              <a:gd name="T87" fmla="*/ 151 h 252"/>
              <a:gd name="T88" fmla="*/ 60 w 234"/>
              <a:gd name="T89" fmla="*/ 157 h 252"/>
              <a:gd name="T90" fmla="*/ 214 w 234"/>
              <a:gd name="T91" fmla="*/ 49 h 252"/>
              <a:gd name="T92" fmla="*/ 214 w 234"/>
              <a:gd name="T93" fmla="*/ 49 h 252"/>
              <a:gd name="T94" fmla="*/ 20 w 234"/>
              <a:gd name="T95" fmla="*/ 49 h 252"/>
              <a:gd name="T96" fmla="*/ 20 w 234"/>
              <a:gd name="T97" fmla="*/ 165 h 252"/>
              <a:gd name="T98" fmla="*/ 214 w 234"/>
              <a:gd name="T99" fmla="*/ 165 h 252"/>
              <a:gd name="T100" fmla="*/ 214 w 234"/>
              <a:gd name="T101" fmla="*/ 4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52">
                <a:moveTo>
                  <a:pt x="10" y="28"/>
                </a:moveTo>
                <a:cubicBezTo>
                  <a:pt x="10" y="28"/>
                  <a:pt x="10" y="28"/>
                  <a:pt x="10" y="28"/>
                </a:cubicBezTo>
                <a:cubicBezTo>
                  <a:pt x="105" y="28"/>
                  <a:pt x="105" y="28"/>
                  <a:pt x="105" y="28"/>
                </a:cubicBezTo>
                <a:cubicBezTo>
                  <a:pt x="111" y="5"/>
                  <a:pt x="111" y="5"/>
                  <a:pt x="111" y="5"/>
                </a:cubicBezTo>
                <a:cubicBezTo>
                  <a:pt x="111" y="4"/>
                  <a:pt x="111" y="4"/>
                  <a:pt x="112" y="3"/>
                </a:cubicBezTo>
                <a:cubicBezTo>
                  <a:pt x="112" y="2"/>
                  <a:pt x="113" y="1"/>
                  <a:pt x="114" y="1"/>
                </a:cubicBezTo>
                <a:cubicBezTo>
                  <a:pt x="115" y="0"/>
                  <a:pt x="116" y="0"/>
                  <a:pt x="117" y="0"/>
                </a:cubicBezTo>
                <a:cubicBezTo>
                  <a:pt x="118" y="0"/>
                  <a:pt x="119" y="0"/>
                  <a:pt x="120" y="1"/>
                </a:cubicBezTo>
                <a:cubicBezTo>
                  <a:pt x="121" y="1"/>
                  <a:pt x="122" y="2"/>
                  <a:pt x="122" y="3"/>
                </a:cubicBezTo>
                <a:cubicBezTo>
                  <a:pt x="123" y="4"/>
                  <a:pt x="123" y="4"/>
                  <a:pt x="123" y="5"/>
                </a:cubicBezTo>
                <a:cubicBezTo>
                  <a:pt x="129" y="28"/>
                  <a:pt x="129" y="28"/>
                  <a:pt x="129" y="28"/>
                </a:cubicBezTo>
                <a:cubicBezTo>
                  <a:pt x="224" y="28"/>
                  <a:pt x="224" y="28"/>
                  <a:pt x="224" y="28"/>
                </a:cubicBezTo>
                <a:cubicBezTo>
                  <a:pt x="230" y="28"/>
                  <a:pt x="234" y="33"/>
                  <a:pt x="234" y="38"/>
                </a:cubicBezTo>
                <a:cubicBezTo>
                  <a:pt x="234" y="39"/>
                  <a:pt x="234" y="39"/>
                  <a:pt x="234" y="39"/>
                </a:cubicBezTo>
                <a:cubicBezTo>
                  <a:pt x="234" y="175"/>
                  <a:pt x="234" y="175"/>
                  <a:pt x="234" y="175"/>
                </a:cubicBezTo>
                <a:cubicBezTo>
                  <a:pt x="234" y="181"/>
                  <a:pt x="230" y="185"/>
                  <a:pt x="224" y="185"/>
                </a:cubicBezTo>
                <a:cubicBezTo>
                  <a:pt x="224" y="185"/>
                  <a:pt x="224" y="185"/>
                  <a:pt x="224" y="185"/>
                </a:cubicBezTo>
                <a:cubicBezTo>
                  <a:pt x="171" y="185"/>
                  <a:pt x="171" y="185"/>
                  <a:pt x="171" y="185"/>
                </a:cubicBezTo>
                <a:cubicBezTo>
                  <a:pt x="187" y="244"/>
                  <a:pt x="187" y="244"/>
                  <a:pt x="187" y="244"/>
                </a:cubicBezTo>
                <a:cubicBezTo>
                  <a:pt x="188" y="247"/>
                  <a:pt x="186" y="250"/>
                  <a:pt x="183" y="251"/>
                </a:cubicBezTo>
                <a:cubicBezTo>
                  <a:pt x="179" y="252"/>
                  <a:pt x="176" y="250"/>
                  <a:pt x="175" y="247"/>
                </a:cubicBezTo>
                <a:cubicBezTo>
                  <a:pt x="159" y="185"/>
                  <a:pt x="159" y="185"/>
                  <a:pt x="159" y="185"/>
                </a:cubicBezTo>
                <a:cubicBezTo>
                  <a:pt x="123" y="185"/>
                  <a:pt x="123" y="185"/>
                  <a:pt x="123" y="185"/>
                </a:cubicBezTo>
                <a:cubicBezTo>
                  <a:pt x="123" y="220"/>
                  <a:pt x="123" y="220"/>
                  <a:pt x="123" y="220"/>
                </a:cubicBezTo>
                <a:cubicBezTo>
                  <a:pt x="123" y="223"/>
                  <a:pt x="120" y="226"/>
                  <a:pt x="117" y="226"/>
                </a:cubicBezTo>
                <a:cubicBezTo>
                  <a:pt x="114" y="226"/>
                  <a:pt x="111" y="223"/>
                  <a:pt x="111" y="220"/>
                </a:cubicBezTo>
                <a:cubicBezTo>
                  <a:pt x="111" y="185"/>
                  <a:pt x="111" y="185"/>
                  <a:pt x="111" y="185"/>
                </a:cubicBezTo>
                <a:cubicBezTo>
                  <a:pt x="75" y="185"/>
                  <a:pt x="75" y="185"/>
                  <a:pt x="75" y="185"/>
                </a:cubicBezTo>
                <a:cubicBezTo>
                  <a:pt x="59" y="247"/>
                  <a:pt x="59" y="247"/>
                  <a:pt x="59" y="247"/>
                </a:cubicBezTo>
                <a:cubicBezTo>
                  <a:pt x="58" y="250"/>
                  <a:pt x="54" y="252"/>
                  <a:pt x="51" y="251"/>
                </a:cubicBezTo>
                <a:cubicBezTo>
                  <a:pt x="48" y="250"/>
                  <a:pt x="46" y="247"/>
                  <a:pt x="47" y="244"/>
                </a:cubicBezTo>
                <a:cubicBezTo>
                  <a:pt x="63" y="185"/>
                  <a:pt x="63" y="185"/>
                  <a:pt x="63" y="185"/>
                </a:cubicBezTo>
                <a:cubicBezTo>
                  <a:pt x="10" y="185"/>
                  <a:pt x="10" y="185"/>
                  <a:pt x="10" y="185"/>
                </a:cubicBezTo>
                <a:cubicBezTo>
                  <a:pt x="4" y="185"/>
                  <a:pt x="0" y="181"/>
                  <a:pt x="0" y="175"/>
                </a:cubicBezTo>
                <a:cubicBezTo>
                  <a:pt x="0" y="175"/>
                  <a:pt x="0" y="175"/>
                  <a:pt x="0" y="175"/>
                </a:cubicBezTo>
                <a:cubicBezTo>
                  <a:pt x="0" y="38"/>
                  <a:pt x="0" y="38"/>
                  <a:pt x="0" y="38"/>
                </a:cubicBezTo>
                <a:cubicBezTo>
                  <a:pt x="0" y="33"/>
                  <a:pt x="4" y="28"/>
                  <a:pt x="10" y="28"/>
                </a:cubicBezTo>
                <a:close/>
                <a:moveTo>
                  <a:pt x="60" y="157"/>
                </a:moveTo>
                <a:cubicBezTo>
                  <a:pt x="60" y="157"/>
                  <a:pt x="60" y="157"/>
                  <a:pt x="60" y="157"/>
                </a:cubicBezTo>
                <a:cubicBezTo>
                  <a:pt x="174" y="157"/>
                  <a:pt x="174" y="157"/>
                  <a:pt x="174" y="157"/>
                </a:cubicBezTo>
                <a:cubicBezTo>
                  <a:pt x="177" y="157"/>
                  <a:pt x="180" y="154"/>
                  <a:pt x="180" y="151"/>
                </a:cubicBezTo>
                <a:cubicBezTo>
                  <a:pt x="180" y="148"/>
                  <a:pt x="177" y="145"/>
                  <a:pt x="174" y="145"/>
                </a:cubicBezTo>
                <a:cubicBezTo>
                  <a:pt x="60" y="145"/>
                  <a:pt x="60" y="145"/>
                  <a:pt x="60" y="145"/>
                </a:cubicBezTo>
                <a:cubicBezTo>
                  <a:pt x="56" y="145"/>
                  <a:pt x="54" y="148"/>
                  <a:pt x="54" y="151"/>
                </a:cubicBezTo>
                <a:cubicBezTo>
                  <a:pt x="54" y="154"/>
                  <a:pt x="56" y="157"/>
                  <a:pt x="60" y="157"/>
                </a:cubicBezTo>
                <a:close/>
                <a:moveTo>
                  <a:pt x="214" y="49"/>
                </a:moveTo>
                <a:cubicBezTo>
                  <a:pt x="214" y="49"/>
                  <a:pt x="214" y="49"/>
                  <a:pt x="214" y="49"/>
                </a:cubicBezTo>
                <a:cubicBezTo>
                  <a:pt x="20" y="49"/>
                  <a:pt x="20" y="49"/>
                  <a:pt x="20" y="49"/>
                </a:cubicBezTo>
                <a:cubicBezTo>
                  <a:pt x="20" y="165"/>
                  <a:pt x="20" y="165"/>
                  <a:pt x="20" y="165"/>
                </a:cubicBezTo>
                <a:cubicBezTo>
                  <a:pt x="214" y="165"/>
                  <a:pt x="214" y="165"/>
                  <a:pt x="214" y="165"/>
                </a:cubicBezTo>
                <a:cubicBezTo>
                  <a:pt x="214" y="49"/>
                  <a:pt x="214" y="49"/>
                  <a:pt x="214" y="49"/>
                </a:cubicBezTo>
                <a:close/>
              </a:path>
            </a:pathLst>
          </a:custGeom>
          <a:solidFill>
            <a:schemeClr val="accent3"/>
          </a:solidFill>
          <a:ln>
            <a:noFill/>
          </a:ln>
        </p:spPr>
        <p:txBody>
          <a:bodyPr vert="horz" wrap="square" lIns="60960" tIns="30480" rIns="60960" bIns="30480" numCol="1" anchor="t" anchorCtr="0" compatLnSpc="1">
            <a:prstTxWarp prst="textNoShape">
              <a:avLst/>
            </a:prstTxWarp>
          </a:bodyPr>
          <a:lstStyle/>
          <a:p>
            <a:pPr defTabSz="304815"/>
            <a:endParaRPr lang="zh-CN" altLang="en-US" sz="1200">
              <a:solidFill>
                <a:srgbClr val="000000"/>
              </a:solidFill>
              <a:latin typeface="Arial" panose="020B0604020202020204"/>
              <a:ea typeface="黑体" panose="02010609060101010101" pitchFamily="49" charset="-122"/>
            </a:endParaRPr>
          </a:p>
        </p:txBody>
      </p:sp>
      <p:sp>
        <p:nvSpPr>
          <p:cNvPr id="52" name="Freeform 51">
            <a:extLst>
              <a:ext uri="{FF2B5EF4-FFF2-40B4-BE49-F238E27FC236}">
                <a16:creationId xmlns:a16="http://schemas.microsoft.com/office/drawing/2014/main" id="{BDCEFC74-06B2-7145-8A6B-9E598C815F26}"/>
              </a:ext>
            </a:extLst>
          </p:cNvPr>
          <p:cNvSpPr>
            <a:spLocks noEditPoints="1"/>
          </p:cNvSpPr>
          <p:nvPr/>
        </p:nvSpPr>
        <p:spPr bwMode="auto">
          <a:xfrm>
            <a:off x="9506073" y="6295572"/>
            <a:ext cx="238948" cy="328143"/>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60960" tIns="30480" rIns="60960" bIns="30480" numCol="1" anchor="t" anchorCtr="0" compatLnSpc="1">
            <a:prstTxWarp prst="textNoShape">
              <a:avLst/>
            </a:prstTxWarp>
          </a:bodyPr>
          <a:lstStyle/>
          <a:p>
            <a:pPr defTabSz="304815"/>
            <a:endParaRPr lang="zh-CN" altLang="en-US" sz="1200">
              <a:solidFill>
                <a:srgbClr val="000000"/>
              </a:solidFill>
              <a:latin typeface="Arial" panose="020B0604020202020204"/>
              <a:ea typeface="黑体" panose="02010609060101010101" pitchFamily="49" charset="-122"/>
            </a:endParaRPr>
          </a:p>
        </p:txBody>
      </p:sp>
      <p:sp>
        <p:nvSpPr>
          <p:cNvPr id="53" name="Rectangle 52">
            <a:extLst>
              <a:ext uri="{FF2B5EF4-FFF2-40B4-BE49-F238E27FC236}">
                <a16:creationId xmlns:a16="http://schemas.microsoft.com/office/drawing/2014/main" id="{D51C7CFC-1D58-8444-8B08-EC86020D97B0}"/>
              </a:ext>
            </a:extLst>
          </p:cNvPr>
          <p:cNvSpPr/>
          <p:nvPr/>
        </p:nvSpPr>
        <p:spPr>
          <a:xfrm>
            <a:off x="9802746" y="6336532"/>
            <a:ext cx="2276136" cy="276999"/>
          </a:xfrm>
          <a:prstGeom prst="rect">
            <a:avLst/>
          </a:prstGeom>
        </p:spPr>
        <p:txBody>
          <a:bodyPr wrap="none">
            <a:spAutoFit/>
          </a:bodyPr>
          <a:lstStyle/>
          <a:p>
            <a:pPr defTabSz="304815"/>
            <a:r>
              <a:rPr lang="es-ES" altLang="zh-CN" sz="1200" dirty="0" err="1">
                <a:solidFill>
                  <a:srgbClr val="002369"/>
                </a:solidFill>
                <a:latin typeface="Arial" panose="020B0604020202020204"/>
                <a:ea typeface="Lato Light" panose="020F0502020204030203" pitchFamily="34" charset="0"/>
                <a:cs typeface="Lato Light" panose="020F0502020204030203" pitchFamily="34" charset="0"/>
              </a:rPr>
              <a:t>Based</a:t>
            </a:r>
            <a:r>
              <a:rPr lang="es-ES" altLang="zh-CN" sz="1200" dirty="0">
                <a:solidFill>
                  <a:srgbClr val="002369"/>
                </a:solidFill>
                <a:latin typeface="Arial" panose="020B0604020202020204"/>
                <a:ea typeface="Lato Light" panose="020F0502020204030203" pitchFamily="34" charset="0"/>
                <a:cs typeface="Lato Light" panose="020F0502020204030203" pitchFamily="34" charset="0"/>
              </a:rPr>
              <a:t> in Pretoria, South </a:t>
            </a:r>
            <a:r>
              <a:rPr lang="es-ES" altLang="zh-CN" sz="1200" dirty="0" err="1">
                <a:solidFill>
                  <a:srgbClr val="002369"/>
                </a:solidFill>
                <a:latin typeface="Arial" panose="020B0604020202020204"/>
                <a:ea typeface="Lato Light" panose="020F0502020204030203" pitchFamily="34" charset="0"/>
                <a:cs typeface="Lato Light" panose="020F0502020204030203" pitchFamily="34" charset="0"/>
              </a:rPr>
              <a:t>Africa</a:t>
            </a:r>
            <a:endParaRPr lang="en-US" sz="1200" dirty="0">
              <a:solidFill>
                <a:srgbClr val="000000"/>
              </a:solidFill>
              <a:latin typeface="Arial" panose="020B0604020202020204"/>
            </a:endParaRPr>
          </a:p>
        </p:txBody>
      </p:sp>
    </p:spTree>
    <p:extLst>
      <p:ext uri="{BB962C8B-B14F-4D97-AF65-F5344CB8AC3E}">
        <p14:creationId xmlns:p14="http://schemas.microsoft.com/office/powerpoint/2010/main" val="2251199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974594" y="706511"/>
            <a:ext cx="7288942" cy="492443"/>
          </a:xfrm>
          <a:solidFill>
            <a:srgbClr val="004990"/>
          </a:solidFill>
        </p:spPr>
        <p:txBody>
          <a:bodyPr/>
          <a:lstStyle/>
          <a:p>
            <a:r>
              <a:rPr lang="en-GB" sz="3200" b="1" dirty="0">
                <a:solidFill>
                  <a:schemeClr val="bg2"/>
                </a:solidFill>
                <a:latin typeface="Grandview Display" panose="020B0502040204020203" pitchFamily="34" charset="0"/>
                <a:cs typeface="Arial" panose="020B0604020202020204" pitchFamily="34" charset="0"/>
              </a:rPr>
              <a:t>REVIEW GOING FORWARD</a:t>
            </a:r>
          </a:p>
        </p:txBody>
      </p:sp>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graphicFrame>
        <p:nvGraphicFramePr>
          <p:cNvPr id="3" name="Content Placeholder 2">
            <a:extLst>
              <a:ext uri="{FF2B5EF4-FFF2-40B4-BE49-F238E27FC236}">
                <a16:creationId xmlns:a16="http://schemas.microsoft.com/office/drawing/2014/main" id="{E15D36ED-DEA8-1135-5353-B099C05CED87}"/>
              </a:ext>
            </a:extLst>
          </p:cNvPr>
          <p:cNvGraphicFramePr>
            <a:graphicFrameLocks noGrp="1"/>
          </p:cNvGraphicFramePr>
          <p:nvPr>
            <p:ph idx="1"/>
            <p:extLst>
              <p:ext uri="{D42A27DB-BD31-4B8C-83A1-F6EECF244321}">
                <p14:modId xmlns:p14="http://schemas.microsoft.com/office/powerpoint/2010/main" val="3934747644"/>
              </p:ext>
            </p:extLst>
          </p:nvPr>
        </p:nvGraphicFramePr>
        <p:xfrm>
          <a:off x="2250632" y="1824795"/>
          <a:ext cx="8372475" cy="4373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895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C6C1-47EE-2BBF-7CB3-BD367228D023}"/>
              </a:ext>
            </a:extLst>
          </p:cNvPr>
          <p:cNvSpPr>
            <a:spLocks noGrp="1"/>
          </p:cNvSpPr>
          <p:nvPr>
            <p:ph type="title"/>
          </p:nvPr>
        </p:nvSpPr>
        <p:spPr>
          <a:xfrm>
            <a:off x="1974594" y="706511"/>
            <a:ext cx="7288942" cy="492443"/>
          </a:xfrm>
          <a:solidFill>
            <a:srgbClr val="004990"/>
          </a:solidFill>
        </p:spPr>
        <p:txBody>
          <a:bodyPr/>
          <a:lstStyle/>
          <a:p>
            <a:r>
              <a:rPr lang="en-GB" sz="3200" b="1" dirty="0">
                <a:solidFill>
                  <a:schemeClr val="bg2"/>
                </a:solidFill>
                <a:latin typeface="Grandview Display" panose="020B0502040204020203" pitchFamily="34" charset="0"/>
                <a:cs typeface="Arial" panose="020B0604020202020204" pitchFamily="34" charset="0"/>
              </a:rPr>
              <a:t>REVIEW GOING FORWARD</a:t>
            </a:r>
          </a:p>
        </p:txBody>
      </p:sp>
      <p:pic>
        <p:nvPicPr>
          <p:cNvPr id="4" name="Content Placeholder 4" descr="A picture containing shape&#10;&#10;Description automatically generated">
            <a:extLst>
              <a:ext uri="{FF2B5EF4-FFF2-40B4-BE49-F238E27FC236}">
                <a16:creationId xmlns:a16="http://schemas.microsoft.com/office/drawing/2014/main" id="{16A9C23A-1DA8-5602-30B2-CC9D517CB252}"/>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6CE6158-2AFD-33AA-EFA7-F89CD475D92B}"/>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graphicFrame>
        <p:nvGraphicFramePr>
          <p:cNvPr id="3" name="Content Placeholder 2">
            <a:extLst>
              <a:ext uri="{FF2B5EF4-FFF2-40B4-BE49-F238E27FC236}">
                <a16:creationId xmlns:a16="http://schemas.microsoft.com/office/drawing/2014/main" id="{E15D36ED-DEA8-1135-5353-B099C05CED87}"/>
              </a:ext>
            </a:extLst>
          </p:cNvPr>
          <p:cNvGraphicFramePr>
            <a:graphicFrameLocks noGrp="1"/>
          </p:cNvGraphicFramePr>
          <p:nvPr>
            <p:ph idx="1"/>
            <p:extLst>
              <p:ext uri="{D42A27DB-BD31-4B8C-83A1-F6EECF244321}">
                <p14:modId xmlns:p14="http://schemas.microsoft.com/office/powerpoint/2010/main" val="2165823552"/>
              </p:ext>
            </p:extLst>
          </p:nvPr>
        </p:nvGraphicFramePr>
        <p:xfrm>
          <a:off x="2250632" y="1824795"/>
          <a:ext cx="8372475" cy="4373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4">
            <a:extLst>
              <a:ext uri="{FF2B5EF4-FFF2-40B4-BE49-F238E27FC236}">
                <a16:creationId xmlns:a16="http://schemas.microsoft.com/office/drawing/2014/main" id="{AE31126E-8A64-F9EF-90CB-C9A9A948F0D1}"/>
              </a:ext>
            </a:extLst>
          </p:cNvPr>
          <p:cNvGraphicFramePr>
            <a:graphicFrameLocks/>
          </p:cNvGraphicFramePr>
          <p:nvPr>
            <p:extLst>
              <p:ext uri="{D42A27DB-BD31-4B8C-83A1-F6EECF244321}">
                <p14:modId xmlns:p14="http://schemas.microsoft.com/office/powerpoint/2010/main" val="1441972699"/>
              </p:ext>
            </p:extLst>
          </p:nvPr>
        </p:nvGraphicFramePr>
        <p:xfrm>
          <a:off x="1307805" y="377456"/>
          <a:ext cx="9493880" cy="61030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7108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29FB78-3F89-F95F-0138-F72EE04021B2}"/>
              </a:ext>
            </a:extLst>
          </p:cNvPr>
          <p:cNvSpPr>
            <a:spLocks noGrp="1" noRot="1" noMove="1" noResize="1" noEditPoints="1" noAdjustHandles="1" noChangeArrowheads="1" noChangeShapeType="1"/>
          </p:cNvSpPr>
          <p:nvPr/>
        </p:nvSpPr>
        <p:spPr>
          <a:xfrm>
            <a:off x="0" y="-1"/>
            <a:ext cx="12192000" cy="6858001"/>
          </a:xfrm>
          <a:prstGeom prst="rect">
            <a:avLst/>
          </a:prstGeom>
          <a:solidFill>
            <a:schemeClr val="bg1">
              <a:alpha val="92000"/>
            </a:schemeClr>
          </a:solidFill>
          <a:ln>
            <a:noFill/>
            <a:extLst>
              <a:ext uri="{C807C97D-BFC1-408E-A445-0C87EB9F89A2}">
                <ask:lineSketchStyleProps xmlns:ask="http://schemas.microsoft.com/office/drawing/2018/sketchyshapes" sd="981765707">
                  <a:custGeom>
                    <a:avLst/>
                    <a:gdLst>
                      <a:gd name="connsiteX0" fmla="*/ 0 w 11792607"/>
                      <a:gd name="connsiteY0" fmla="*/ 0 h 6211614"/>
                      <a:gd name="connsiteX1" fmla="*/ 235852 w 11792607"/>
                      <a:gd name="connsiteY1" fmla="*/ 0 h 6211614"/>
                      <a:gd name="connsiteX2" fmla="*/ 707556 w 11792607"/>
                      <a:gd name="connsiteY2" fmla="*/ 0 h 6211614"/>
                      <a:gd name="connsiteX3" fmla="*/ 1297187 w 11792607"/>
                      <a:gd name="connsiteY3" fmla="*/ 0 h 6211614"/>
                      <a:gd name="connsiteX4" fmla="*/ 2122669 w 11792607"/>
                      <a:gd name="connsiteY4" fmla="*/ 0 h 6211614"/>
                      <a:gd name="connsiteX5" fmla="*/ 2948152 w 11792607"/>
                      <a:gd name="connsiteY5" fmla="*/ 0 h 6211614"/>
                      <a:gd name="connsiteX6" fmla="*/ 3184004 w 11792607"/>
                      <a:gd name="connsiteY6" fmla="*/ 0 h 6211614"/>
                      <a:gd name="connsiteX7" fmla="*/ 3773634 w 11792607"/>
                      <a:gd name="connsiteY7" fmla="*/ 0 h 6211614"/>
                      <a:gd name="connsiteX8" fmla="*/ 4245339 w 11792607"/>
                      <a:gd name="connsiteY8" fmla="*/ 0 h 6211614"/>
                      <a:gd name="connsiteX9" fmla="*/ 4834969 w 11792607"/>
                      <a:gd name="connsiteY9" fmla="*/ 0 h 6211614"/>
                      <a:gd name="connsiteX10" fmla="*/ 5660451 w 11792607"/>
                      <a:gd name="connsiteY10" fmla="*/ 0 h 6211614"/>
                      <a:gd name="connsiteX11" fmla="*/ 6014230 w 11792607"/>
                      <a:gd name="connsiteY11" fmla="*/ 0 h 6211614"/>
                      <a:gd name="connsiteX12" fmla="*/ 6839712 w 11792607"/>
                      <a:gd name="connsiteY12" fmla="*/ 0 h 6211614"/>
                      <a:gd name="connsiteX13" fmla="*/ 7193490 w 11792607"/>
                      <a:gd name="connsiteY13" fmla="*/ 0 h 6211614"/>
                      <a:gd name="connsiteX14" fmla="*/ 7901047 w 11792607"/>
                      <a:gd name="connsiteY14" fmla="*/ 0 h 6211614"/>
                      <a:gd name="connsiteX15" fmla="*/ 8136899 w 11792607"/>
                      <a:gd name="connsiteY15" fmla="*/ 0 h 6211614"/>
                      <a:gd name="connsiteX16" fmla="*/ 8844455 w 11792607"/>
                      <a:gd name="connsiteY16" fmla="*/ 0 h 6211614"/>
                      <a:gd name="connsiteX17" fmla="*/ 9316160 w 11792607"/>
                      <a:gd name="connsiteY17" fmla="*/ 0 h 6211614"/>
                      <a:gd name="connsiteX18" fmla="*/ 10023716 w 11792607"/>
                      <a:gd name="connsiteY18" fmla="*/ 0 h 6211614"/>
                      <a:gd name="connsiteX19" fmla="*/ 10613346 w 11792607"/>
                      <a:gd name="connsiteY19" fmla="*/ 0 h 6211614"/>
                      <a:gd name="connsiteX20" fmla="*/ 11202977 w 11792607"/>
                      <a:gd name="connsiteY20" fmla="*/ 0 h 6211614"/>
                      <a:gd name="connsiteX21" fmla="*/ 11792607 w 11792607"/>
                      <a:gd name="connsiteY21" fmla="*/ 0 h 6211614"/>
                      <a:gd name="connsiteX22" fmla="*/ 11792607 w 11792607"/>
                      <a:gd name="connsiteY22" fmla="*/ 626808 h 6211614"/>
                      <a:gd name="connsiteX23" fmla="*/ 11792607 w 11792607"/>
                      <a:gd name="connsiteY23" fmla="*/ 1253617 h 6211614"/>
                      <a:gd name="connsiteX24" fmla="*/ 11792607 w 11792607"/>
                      <a:gd name="connsiteY24" fmla="*/ 1694077 h 6211614"/>
                      <a:gd name="connsiteX25" fmla="*/ 11792607 w 11792607"/>
                      <a:gd name="connsiteY25" fmla="*/ 2320885 h 6211614"/>
                      <a:gd name="connsiteX26" fmla="*/ 11792607 w 11792607"/>
                      <a:gd name="connsiteY26" fmla="*/ 2885577 h 6211614"/>
                      <a:gd name="connsiteX27" fmla="*/ 11792607 w 11792607"/>
                      <a:gd name="connsiteY27" fmla="*/ 3388153 h 6211614"/>
                      <a:gd name="connsiteX28" fmla="*/ 11792607 w 11792607"/>
                      <a:gd name="connsiteY28" fmla="*/ 3828613 h 6211614"/>
                      <a:gd name="connsiteX29" fmla="*/ 11792607 w 11792607"/>
                      <a:gd name="connsiteY29" fmla="*/ 4517537 h 6211614"/>
                      <a:gd name="connsiteX30" fmla="*/ 11792607 w 11792607"/>
                      <a:gd name="connsiteY30" fmla="*/ 4957997 h 6211614"/>
                      <a:gd name="connsiteX31" fmla="*/ 11792607 w 11792607"/>
                      <a:gd name="connsiteY31" fmla="*/ 5336341 h 6211614"/>
                      <a:gd name="connsiteX32" fmla="*/ 11792607 w 11792607"/>
                      <a:gd name="connsiteY32" fmla="*/ 6211614 h 6211614"/>
                      <a:gd name="connsiteX33" fmla="*/ 11202977 w 11792607"/>
                      <a:gd name="connsiteY33" fmla="*/ 6211614 h 6211614"/>
                      <a:gd name="connsiteX34" fmla="*/ 10613346 w 11792607"/>
                      <a:gd name="connsiteY34" fmla="*/ 6211614 h 6211614"/>
                      <a:gd name="connsiteX35" fmla="*/ 10141642 w 11792607"/>
                      <a:gd name="connsiteY35" fmla="*/ 6211614 h 6211614"/>
                      <a:gd name="connsiteX36" fmla="*/ 9552012 w 11792607"/>
                      <a:gd name="connsiteY36" fmla="*/ 6211614 h 6211614"/>
                      <a:gd name="connsiteX37" fmla="*/ 9316160 w 11792607"/>
                      <a:gd name="connsiteY37" fmla="*/ 6211614 h 6211614"/>
                      <a:gd name="connsiteX38" fmla="*/ 8608603 w 11792607"/>
                      <a:gd name="connsiteY38" fmla="*/ 6211614 h 6211614"/>
                      <a:gd name="connsiteX39" fmla="*/ 7901047 w 11792607"/>
                      <a:gd name="connsiteY39" fmla="*/ 6211614 h 6211614"/>
                      <a:gd name="connsiteX40" fmla="*/ 7429342 w 11792607"/>
                      <a:gd name="connsiteY40" fmla="*/ 6211614 h 6211614"/>
                      <a:gd name="connsiteX41" fmla="*/ 7193490 w 11792607"/>
                      <a:gd name="connsiteY41" fmla="*/ 6211614 h 6211614"/>
                      <a:gd name="connsiteX42" fmla="*/ 6839712 w 11792607"/>
                      <a:gd name="connsiteY42" fmla="*/ 6211614 h 6211614"/>
                      <a:gd name="connsiteX43" fmla="*/ 6485934 w 11792607"/>
                      <a:gd name="connsiteY43" fmla="*/ 6211614 h 6211614"/>
                      <a:gd name="connsiteX44" fmla="*/ 5660451 w 11792607"/>
                      <a:gd name="connsiteY44" fmla="*/ 6211614 h 6211614"/>
                      <a:gd name="connsiteX45" fmla="*/ 4952895 w 11792607"/>
                      <a:gd name="connsiteY45" fmla="*/ 6211614 h 6211614"/>
                      <a:gd name="connsiteX46" fmla="*/ 4599117 w 11792607"/>
                      <a:gd name="connsiteY46" fmla="*/ 6211614 h 6211614"/>
                      <a:gd name="connsiteX47" fmla="*/ 3891560 w 11792607"/>
                      <a:gd name="connsiteY47" fmla="*/ 6211614 h 6211614"/>
                      <a:gd name="connsiteX48" fmla="*/ 3066078 w 11792607"/>
                      <a:gd name="connsiteY48" fmla="*/ 6211614 h 6211614"/>
                      <a:gd name="connsiteX49" fmla="*/ 2476447 w 11792607"/>
                      <a:gd name="connsiteY49" fmla="*/ 6211614 h 6211614"/>
                      <a:gd name="connsiteX50" fmla="*/ 1768891 w 11792607"/>
                      <a:gd name="connsiteY50" fmla="*/ 6211614 h 6211614"/>
                      <a:gd name="connsiteX51" fmla="*/ 1061335 w 11792607"/>
                      <a:gd name="connsiteY51" fmla="*/ 6211614 h 6211614"/>
                      <a:gd name="connsiteX52" fmla="*/ 0 w 11792607"/>
                      <a:gd name="connsiteY52" fmla="*/ 6211614 h 6211614"/>
                      <a:gd name="connsiteX53" fmla="*/ 0 w 11792607"/>
                      <a:gd name="connsiteY53" fmla="*/ 5709038 h 6211614"/>
                      <a:gd name="connsiteX54" fmla="*/ 0 w 11792607"/>
                      <a:gd name="connsiteY54" fmla="*/ 5020113 h 6211614"/>
                      <a:gd name="connsiteX55" fmla="*/ 0 w 11792607"/>
                      <a:gd name="connsiteY55" fmla="*/ 4393305 h 6211614"/>
                      <a:gd name="connsiteX56" fmla="*/ 0 w 11792607"/>
                      <a:gd name="connsiteY56" fmla="*/ 3828613 h 6211614"/>
                      <a:gd name="connsiteX57" fmla="*/ 0 w 11792607"/>
                      <a:gd name="connsiteY57" fmla="*/ 3139689 h 6211614"/>
                      <a:gd name="connsiteX58" fmla="*/ 0 w 11792607"/>
                      <a:gd name="connsiteY58" fmla="*/ 2761345 h 6211614"/>
                      <a:gd name="connsiteX59" fmla="*/ 0 w 11792607"/>
                      <a:gd name="connsiteY59" fmla="*/ 2134536 h 6211614"/>
                      <a:gd name="connsiteX60" fmla="*/ 0 w 11792607"/>
                      <a:gd name="connsiteY60" fmla="*/ 1507728 h 6211614"/>
                      <a:gd name="connsiteX61" fmla="*/ 0 w 11792607"/>
                      <a:gd name="connsiteY61" fmla="*/ 818804 h 6211614"/>
                      <a:gd name="connsiteX62" fmla="*/ 0 w 11792607"/>
                      <a:gd name="connsiteY62" fmla="*/ 0 h 6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92607" h="6211614" fill="none" extrusionOk="0">
                        <a:moveTo>
                          <a:pt x="0" y="0"/>
                        </a:moveTo>
                        <a:cubicBezTo>
                          <a:pt x="91966" y="-12667"/>
                          <a:pt x="165535" y="20312"/>
                          <a:pt x="235852" y="0"/>
                        </a:cubicBezTo>
                        <a:cubicBezTo>
                          <a:pt x="306169" y="-20312"/>
                          <a:pt x="599412" y="54268"/>
                          <a:pt x="707556" y="0"/>
                        </a:cubicBezTo>
                        <a:cubicBezTo>
                          <a:pt x="815700" y="-54268"/>
                          <a:pt x="1156980" y="3830"/>
                          <a:pt x="1297187" y="0"/>
                        </a:cubicBezTo>
                        <a:cubicBezTo>
                          <a:pt x="1437394" y="-3830"/>
                          <a:pt x="1916446" y="38139"/>
                          <a:pt x="2122669" y="0"/>
                        </a:cubicBezTo>
                        <a:cubicBezTo>
                          <a:pt x="2328892" y="-38139"/>
                          <a:pt x="2715561" y="98829"/>
                          <a:pt x="2948152" y="0"/>
                        </a:cubicBezTo>
                        <a:cubicBezTo>
                          <a:pt x="3180743" y="-98829"/>
                          <a:pt x="3132927" y="26539"/>
                          <a:pt x="3184004" y="0"/>
                        </a:cubicBezTo>
                        <a:cubicBezTo>
                          <a:pt x="3235081" y="-26539"/>
                          <a:pt x="3479528" y="21116"/>
                          <a:pt x="3773634" y="0"/>
                        </a:cubicBezTo>
                        <a:cubicBezTo>
                          <a:pt x="4067740" y="-21116"/>
                          <a:pt x="4049629" y="53956"/>
                          <a:pt x="4245339" y="0"/>
                        </a:cubicBezTo>
                        <a:cubicBezTo>
                          <a:pt x="4441050" y="-53956"/>
                          <a:pt x="4691083" y="6024"/>
                          <a:pt x="4834969" y="0"/>
                        </a:cubicBezTo>
                        <a:cubicBezTo>
                          <a:pt x="4978855" y="-6024"/>
                          <a:pt x="5474593" y="82889"/>
                          <a:pt x="5660451" y="0"/>
                        </a:cubicBezTo>
                        <a:cubicBezTo>
                          <a:pt x="5846309" y="-82889"/>
                          <a:pt x="5857645" y="12230"/>
                          <a:pt x="6014230" y="0"/>
                        </a:cubicBezTo>
                        <a:cubicBezTo>
                          <a:pt x="6170815" y="-12230"/>
                          <a:pt x="6637769" y="45308"/>
                          <a:pt x="6839712" y="0"/>
                        </a:cubicBezTo>
                        <a:cubicBezTo>
                          <a:pt x="7041655" y="-45308"/>
                          <a:pt x="7076166" y="1156"/>
                          <a:pt x="7193490" y="0"/>
                        </a:cubicBezTo>
                        <a:cubicBezTo>
                          <a:pt x="7310814" y="-1156"/>
                          <a:pt x="7606901" y="17252"/>
                          <a:pt x="7901047" y="0"/>
                        </a:cubicBezTo>
                        <a:cubicBezTo>
                          <a:pt x="8195193" y="-17252"/>
                          <a:pt x="8035810" y="12185"/>
                          <a:pt x="8136899" y="0"/>
                        </a:cubicBezTo>
                        <a:cubicBezTo>
                          <a:pt x="8237988" y="-12185"/>
                          <a:pt x="8603365" y="27875"/>
                          <a:pt x="8844455" y="0"/>
                        </a:cubicBezTo>
                        <a:cubicBezTo>
                          <a:pt x="9085545" y="-27875"/>
                          <a:pt x="9097794" y="52370"/>
                          <a:pt x="9316160" y="0"/>
                        </a:cubicBezTo>
                        <a:cubicBezTo>
                          <a:pt x="9534526" y="-52370"/>
                          <a:pt x="9791862" y="49354"/>
                          <a:pt x="10023716" y="0"/>
                        </a:cubicBezTo>
                        <a:cubicBezTo>
                          <a:pt x="10255570" y="-49354"/>
                          <a:pt x="10349193" y="64135"/>
                          <a:pt x="10613346" y="0"/>
                        </a:cubicBezTo>
                        <a:cubicBezTo>
                          <a:pt x="10877499" y="-64135"/>
                          <a:pt x="11044659" y="16913"/>
                          <a:pt x="11202977" y="0"/>
                        </a:cubicBezTo>
                        <a:cubicBezTo>
                          <a:pt x="11361295" y="-16913"/>
                          <a:pt x="11536424" y="53336"/>
                          <a:pt x="11792607" y="0"/>
                        </a:cubicBezTo>
                        <a:cubicBezTo>
                          <a:pt x="11850220" y="164021"/>
                          <a:pt x="11780476" y="435780"/>
                          <a:pt x="11792607" y="626808"/>
                        </a:cubicBezTo>
                        <a:cubicBezTo>
                          <a:pt x="11804738" y="817836"/>
                          <a:pt x="11744043" y="1013377"/>
                          <a:pt x="11792607" y="1253617"/>
                        </a:cubicBezTo>
                        <a:cubicBezTo>
                          <a:pt x="11841171" y="1493857"/>
                          <a:pt x="11782680" y="1591623"/>
                          <a:pt x="11792607" y="1694077"/>
                        </a:cubicBezTo>
                        <a:cubicBezTo>
                          <a:pt x="11802534" y="1796531"/>
                          <a:pt x="11732862" y="2044484"/>
                          <a:pt x="11792607" y="2320885"/>
                        </a:cubicBezTo>
                        <a:cubicBezTo>
                          <a:pt x="11852352" y="2597286"/>
                          <a:pt x="11752579" y="2626442"/>
                          <a:pt x="11792607" y="2885577"/>
                        </a:cubicBezTo>
                        <a:cubicBezTo>
                          <a:pt x="11832635" y="3144712"/>
                          <a:pt x="11743191" y="3271839"/>
                          <a:pt x="11792607" y="3388153"/>
                        </a:cubicBezTo>
                        <a:cubicBezTo>
                          <a:pt x="11842023" y="3504467"/>
                          <a:pt x="11791003" y="3673769"/>
                          <a:pt x="11792607" y="3828613"/>
                        </a:cubicBezTo>
                        <a:cubicBezTo>
                          <a:pt x="11794211" y="3983457"/>
                          <a:pt x="11774315" y="4269928"/>
                          <a:pt x="11792607" y="4517537"/>
                        </a:cubicBezTo>
                        <a:cubicBezTo>
                          <a:pt x="11810899" y="4765146"/>
                          <a:pt x="11781008" y="4754485"/>
                          <a:pt x="11792607" y="4957997"/>
                        </a:cubicBezTo>
                        <a:cubicBezTo>
                          <a:pt x="11804206" y="5161509"/>
                          <a:pt x="11790460" y="5218656"/>
                          <a:pt x="11792607" y="5336341"/>
                        </a:cubicBezTo>
                        <a:cubicBezTo>
                          <a:pt x="11794754" y="5454026"/>
                          <a:pt x="11783357" y="5894205"/>
                          <a:pt x="11792607" y="6211614"/>
                        </a:cubicBezTo>
                        <a:cubicBezTo>
                          <a:pt x="11532627" y="6280560"/>
                          <a:pt x="11462302" y="6197441"/>
                          <a:pt x="11202977" y="6211614"/>
                        </a:cubicBezTo>
                        <a:cubicBezTo>
                          <a:pt x="10943652" y="6225787"/>
                          <a:pt x="10802908" y="6182312"/>
                          <a:pt x="10613346" y="6211614"/>
                        </a:cubicBezTo>
                        <a:cubicBezTo>
                          <a:pt x="10423784" y="6240916"/>
                          <a:pt x="10333919" y="6167886"/>
                          <a:pt x="10141642" y="6211614"/>
                        </a:cubicBezTo>
                        <a:cubicBezTo>
                          <a:pt x="9949365" y="6255342"/>
                          <a:pt x="9756866" y="6160173"/>
                          <a:pt x="9552012" y="6211614"/>
                        </a:cubicBezTo>
                        <a:cubicBezTo>
                          <a:pt x="9347158" y="6263055"/>
                          <a:pt x="9433487" y="6208538"/>
                          <a:pt x="9316160" y="6211614"/>
                        </a:cubicBezTo>
                        <a:cubicBezTo>
                          <a:pt x="9198833" y="6214690"/>
                          <a:pt x="8862799" y="6132238"/>
                          <a:pt x="8608603" y="6211614"/>
                        </a:cubicBezTo>
                        <a:cubicBezTo>
                          <a:pt x="8354407" y="6290990"/>
                          <a:pt x="8189617" y="6197844"/>
                          <a:pt x="7901047" y="6211614"/>
                        </a:cubicBezTo>
                        <a:cubicBezTo>
                          <a:pt x="7612477" y="6225384"/>
                          <a:pt x="7651224" y="6166072"/>
                          <a:pt x="7429342" y="6211614"/>
                        </a:cubicBezTo>
                        <a:cubicBezTo>
                          <a:pt x="7207461" y="6257156"/>
                          <a:pt x="7258830" y="6191981"/>
                          <a:pt x="7193490" y="6211614"/>
                        </a:cubicBezTo>
                        <a:cubicBezTo>
                          <a:pt x="7128150" y="6231247"/>
                          <a:pt x="7003215" y="6185074"/>
                          <a:pt x="6839712" y="6211614"/>
                        </a:cubicBezTo>
                        <a:cubicBezTo>
                          <a:pt x="6676209" y="6238154"/>
                          <a:pt x="6641781" y="6174930"/>
                          <a:pt x="6485934" y="6211614"/>
                        </a:cubicBezTo>
                        <a:cubicBezTo>
                          <a:pt x="6330087" y="6248298"/>
                          <a:pt x="5827934" y="6138065"/>
                          <a:pt x="5660451" y="6211614"/>
                        </a:cubicBezTo>
                        <a:cubicBezTo>
                          <a:pt x="5492968" y="6285163"/>
                          <a:pt x="5097738" y="6143431"/>
                          <a:pt x="4952895" y="6211614"/>
                        </a:cubicBezTo>
                        <a:cubicBezTo>
                          <a:pt x="4808052" y="6279797"/>
                          <a:pt x="4766548" y="6201222"/>
                          <a:pt x="4599117" y="6211614"/>
                        </a:cubicBezTo>
                        <a:cubicBezTo>
                          <a:pt x="4431686" y="6222006"/>
                          <a:pt x="4224478" y="6126919"/>
                          <a:pt x="3891560" y="6211614"/>
                        </a:cubicBezTo>
                        <a:cubicBezTo>
                          <a:pt x="3558642" y="6296309"/>
                          <a:pt x="3442263" y="6163054"/>
                          <a:pt x="3066078" y="6211614"/>
                        </a:cubicBezTo>
                        <a:cubicBezTo>
                          <a:pt x="2689893" y="6260174"/>
                          <a:pt x="2700977" y="6193327"/>
                          <a:pt x="2476447" y="6211614"/>
                        </a:cubicBezTo>
                        <a:cubicBezTo>
                          <a:pt x="2251917" y="6229901"/>
                          <a:pt x="2065845" y="6206068"/>
                          <a:pt x="1768891" y="6211614"/>
                        </a:cubicBezTo>
                        <a:cubicBezTo>
                          <a:pt x="1471937" y="6217160"/>
                          <a:pt x="1292170" y="6165297"/>
                          <a:pt x="1061335" y="6211614"/>
                        </a:cubicBezTo>
                        <a:cubicBezTo>
                          <a:pt x="830500" y="6257931"/>
                          <a:pt x="338834" y="6129917"/>
                          <a:pt x="0" y="6211614"/>
                        </a:cubicBezTo>
                        <a:cubicBezTo>
                          <a:pt x="-59128" y="6109137"/>
                          <a:pt x="14854" y="5949185"/>
                          <a:pt x="0" y="5709038"/>
                        </a:cubicBezTo>
                        <a:cubicBezTo>
                          <a:pt x="-14854" y="5468891"/>
                          <a:pt x="1735" y="5244383"/>
                          <a:pt x="0" y="5020113"/>
                        </a:cubicBezTo>
                        <a:cubicBezTo>
                          <a:pt x="-1735" y="4795843"/>
                          <a:pt x="66129" y="4658372"/>
                          <a:pt x="0" y="4393305"/>
                        </a:cubicBezTo>
                        <a:cubicBezTo>
                          <a:pt x="-66129" y="4128238"/>
                          <a:pt x="3264" y="3943036"/>
                          <a:pt x="0" y="3828613"/>
                        </a:cubicBezTo>
                        <a:cubicBezTo>
                          <a:pt x="-3264" y="3714190"/>
                          <a:pt x="10138" y="3477347"/>
                          <a:pt x="0" y="3139689"/>
                        </a:cubicBezTo>
                        <a:cubicBezTo>
                          <a:pt x="-10138" y="2802031"/>
                          <a:pt x="44740" y="2859535"/>
                          <a:pt x="0" y="2761345"/>
                        </a:cubicBezTo>
                        <a:cubicBezTo>
                          <a:pt x="-44740" y="2663155"/>
                          <a:pt x="64367" y="2269489"/>
                          <a:pt x="0" y="2134536"/>
                        </a:cubicBezTo>
                        <a:cubicBezTo>
                          <a:pt x="-64367" y="1999583"/>
                          <a:pt x="32790" y="1743908"/>
                          <a:pt x="0" y="1507728"/>
                        </a:cubicBezTo>
                        <a:cubicBezTo>
                          <a:pt x="-32790" y="1271548"/>
                          <a:pt x="43830" y="1139701"/>
                          <a:pt x="0" y="818804"/>
                        </a:cubicBezTo>
                        <a:cubicBezTo>
                          <a:pt x="-43830" y="497907"/>
                          <a:pt x="79137" y="389243"/>
                          <a:pt x="0" y="0"/>
                        </a:cubicBezTo>
                        <a:close/>
                      </a:path>
                      <a:path w="11792607" h="6211614" stroke="0" extrusionOk="0">
                        <a:moveTo>
                          <a:pt x="0" y="0"/>
                        </a:moveTo>
                        <a:cubicBezTo>
                          <a:pt x="329543" y="-90662"/>
                          <a:pt x="656877" y="79767"/>
                          <a:pt x="825482" y="0"/>
                        </a:cubicBezTo>
                        <a:cubicBezTo>
                          <a:pt x="994087" y="-79767"/>
                          <a:pt x="1159009" y="53101"/>
                          <a:pt x="1415113" y="0"/>
                        </a:cubicBezTo>
                        <a:cubicBezTo>
                          <a:pt x="1671217" y="-53101"/>
                          <a:pt x="1653239" y="13755"/>
                          <a:pt x="1768891" y="0"/>
                        </a:cubicBezTo>
                        <a:cubicBezTo>
                          <a:pt x="1884543" y="-13755"/>
                          <a:pt x="2079271" y="18200"/>
                          <a:pt x="2358521" y="0"/>
                        </a:cubicBezTo>
                        <a:cubicBezTo>
                          <a:pt x="2637771" y="-18200"/>
                          <a:pt x="2806833" y="4044"/>
                          <a:pt x="3184004" y="0"/>
                        </a:cubicBezTo>
                        <a:cubicBezTo>
                          <a:pt x="3561175" y="-4044"/>
                          <a:pt x="3365103" y="17439"/>
                          <a:pt x="3537782" y="0"/>
                        </a:cubicBezTo>
                        <a:cubicBezTo>
                          <a:pt x="3710461" y="-17439"/>
                          <a:pt x="3684649" y="8718"/>
                          <a:pt x="3773634" y="0"/>
                        </a:cubicBezTo>
                        <a:cubicBezTo>
                          <a:pt x="3862619" y="-8718"/>
                          <a:pt x="4152092" y="19514"/>
                          <a:pt x="4363265" y="0"/>
                        </a:cubicBezTo>
                        <a:cubicBezTo>
                          <a:pt x="4574438" y="-19514"/>
                          <a:pt x="4722926" y="56964"/>
                          <a:pt x="4952895" y="0"/>
                        </a:cubicBezTo>
                        <a:cubicBezTo>
                          <a:pt x="5182864" y="-56964"/>
                          <a:pt x="5332841" y="14170"/>
                          <a:pt x="5660451" y="0"/>
                        </a:cubicBezTo>
                        <a:cubicBezTo>
                          <a:pt x="5988061" y="-14170"/>
                          <a:pt x="6013441" y="24592"/>
                          <a:pt x="6132156" y="0"/>
                        </a:cubicBezTo>
                        <a:cubicBezTo>
                          <a:pt x="6250872" y="-24592"/>
                          <a:pt x="6315372" y="25292"/>
                          <a:pt x="6368008" y="0"/>
                        </a:cubicBezTo>
                        <a:cubicBezTo>
                          <a:pt x="6420644" y="-25292"/>
                          <a:pt x="6559456" y="35488"/>
                          <a:pt x="6721786" y="0"/>
                        </a:cubicBezTo>
                        <a:cubicBezTo>
                          <a:pt x="6884116" y="-35488"/>
                          <a:pt x="7170645" y="14079"/>
                          <a:pt x="7547268" y="0"/>
                        </a:cubicBezTo>
                        <a:cubicBezTo>
                          <a:pt x="7923891" y="-14079"/>
                          <a:pt x="7748830" y="25764"/>
                          <a:pt x="7901047" y="0"/>
                        </a:cubicBezTo>
                        <a:cubicBezTo>
                          <a:pt x="8053264" y="-25764"/>
                          <a:pt x="8164808" y="41477"/>
                          <a:pt x="8254825" y="0"/>
                        </a:cubicBezTo>
                        <a:cubicBezTo>
                          <a:pt x="8344842" y="-41477"/>
                          <a:pt x="8529838" y="28312"/>
                          <a:pt x="8608603" y="0"/>
                        </a:cubicBezTo>
                        <a:cubicBezTo>
                          <a:pt x="8687368" y="-28312"/>
                          <a:pt x="9110113" y="91208"/>
                          <a:pt x="9434086" y="0"/>
                        </a:cubicBezTo>
                        <a:cubicBezTo>
                          <a:pt x="9758059" y="-91208"/>
                          <a:pt x="9993828" y="47767"/>
                          <a:pt x="10141642" y="0"/>
                        </a:cubicBezTo>
                        <a:cubicBezTo>
                          <a:pt x="10289456" y="-47767"/>
                          <a:pt x="10415137" y="2187"/>
                          <a:pt x="10495420" y="0"/>
                        </a:cubicBezTo>
                        <a:cubicBezTo>
                          <a:pt x="10575703" y="-2187"/>
                          <a:pt x="10712234" y="10417"/>
                          <a:pt x="10849198" y="0"/>
                        </a:cubicBezTo>
                        <a:cubicBezTo>
                          <a:pt x="10986162" y="-10417"/>
                          <a:pt x="10998735" y="14844"/>
                          <a:pt x="11085051" y="0"/>
                        </a:cubicBezTo>
                        <a:cubicBezTo>
                          <a:pt x="11171367" y="-14844"/>
                          <a:pt x="11494972" y="64641"/>
                          <a:pt x="11792607" y="0"/>
                        </a:cubicBezTo>
                        <a:cubicBezTo>
                          <a:pt x="11864349" y="211635"/>
                          <a:pt x="11724023" y="366896"/>
                          <a:pt x="11792607" y="688924"/>
                        </a:cubicBezTo>
                        <a:cubicBezTo>
                          <a:pt x="11861191" y="1010952"/>
                          <a:pt x="11775645" y="1016940"/>
                          <a:pt x="11792607" y="1253617"/>
                        </a:cubicBezTo>
                        <a:cubicBezTo>
                          <a:pt x="11809569" y="1490294"/>
                          <a:pt x="11762742" y="1461685"/>
                          <a:pt x="11792607" y="1631960"/>
                        </a:cubicBezTo>
                        <a:cubicBezTo>
                          <a:pt x="11822472" y="1802235"/>
                          <a:pt x="11744862" y="2100034"/>
                          <a:pt x="11792607" y="2320885"/>
                        </a:cubicBezTo>
                        <a:cubicBezTo>
                          <a:pt x="11840352" y="2541736"/>
                          <a:pt x="11776309" y="2616381"/>
                          <a:pt x="11792607" y="2823461"/>
                        </a:cubicBezTo>
                        <a:cubicBezTo>
                          <a:pt x="11808905" y="3030541"/>
                          <a:pt x="11773387" y="3167580"/>
                          <a:pt x="11792607" y="3450269"/>
                        </a:cubicBezTo>
                        <a:cubicBezTo>
                          <a:pt x="11811827" y="3732958"/>
                          <a:pt x="11754983" y="3714953"/>
                          <a:pt x="11792607" y="3828613"/>
                        </a:cubicBezTo>
                        <a:cubicBezTo>
                          <a:pt x="11830231" y="3942273"/>
                          <a:pt x="11787796" y="4314867"/>
                          <a:pt x="11792607" y="4517537"/>
                        </a:cubicBezTo>
                        <a:cubicBezTo>
                          <a:pt x="11797418" y="4720207"/>
                          <a:pt x="11734427" y="4825611"/>
                          <a:pt x="11792607" y="5082230"/>
                        </a:cubicBezTo>
                        <a:cubicBezTo>
                          <a:pt x="11850787" y="5338849"/>
                          <a:pt x="11748163" y="5334429"/>
                          <a:pt x="11792607" y="5584806"/>
                        </a:cubicBezTo>
                        <a:cubicBezTo>
                          <a:pt x="11837051" y="5835183"/>
                          <a:pt x="11788073" y="5904404"/>
                          <a:pt x="11792607" y="6211614"/>
                        </a:cubicBezTo>
                        <a:cubicBezTo>
                          <a:pt x="11681278" y="6233689"/>
                          <a:pt x="11611740" y="6189618"/>
                          <a:pt x="11556755" y="6211614"/>
                        </a:cubicBezTo>
                        <a:cubicBezTo>
                          <a:pt x="11501770" y="6233610"/>
                          <a:pt x="10984187" y="6114492"/>
                          <a:pt x="10731272" y="6211614"/>
                        </a:cubicBezTo>
                        <a:cubicBezTo>
                          <a:pt x="10478357" y="6308736"/>
                          <a:pt x="10303648" y="6210046"/>
                          <a:pt x="10023716" y="6211614"/>
                        </a:cubicBezTo>
                        <a:cubicBezTo>
                          <a:pt x="9743784" y="6213182"/>
                          <a:pt x="9527241" y="6184061"/>
                          <a:pt x="9316160" y="6211614"/>
                        </a:cubicBezTo>
                        <a:cubicBezTo>
                          <a:pt x="9105079" y="6239167"/>
                          <a:pt x="9080182" y="6172226"/>
                          <a:pt x="8962381" y="6211614"/>
                        </a:cubicBezTo>
                        <a:cubicBezTo>
                          <a:pt x="8844580" y="6251002"/>
                          <a:pt x="8365765" y="6165475"/>
                          <a:pt x="8136899" y="6211614"/>
                        </a:cubicBezTo>
                        <a:cubicBezTo>
                          <a:pt x="7908033" y="6257753"/>
                          <a:pt x="7688180" y="6184723"/>
                          <a:pt x="7429342" y="6211614"/>
                        </a:cubicBezTo>
                        <a:cubicBezTo>
                          <a:pt x="7170504" y="6238505"/>
                          <a:pt x="7170569" y="6186784"/>
                          <a:pt x="6957638" y="6211614"/>
                        </a:cubicBezTo>
                        <a:cubicBezTo>
                          <a:pt x="6744707" y="6236444"/>
                          <a:pt x="6750695" y="6191387"/>
                          <a:pt x="6603860" y="6211614"/>
                        </a:cubicBezTo>
                        <a:cubicBezTo>
                          <a:pt x="6457025" y="6231841"/>
                          <a:pt x="6129931" y="6161381"/>
                          <a:pt x="5778377" y="6211614"/>
                        </a:cubicBezTo>
                        <a:cubicBezTo>
                          <a:pt x="5426823" y="6261847"/>
                          <a:pt x="5517740" y="6182187"/>
                          <a:pt x="5424599" y="6211614"/>
                        </a:cubicBezTo>
                        <a:cubicBezTo>
                          <a:pt x="5331458" y="6241041"/>
                          <a:pt x="5191015" y="6169754"/>
                          <a:pt x="5070821" y="6211614"/>
                        </a:cubicBezTo>
                        <a:cubicBezTo>
                          <a:pt x="4950627" y="6253474"/>
                          <a:pt x="4733654" y="6198851"/>
                          <a:pt x="4481191" y="6211614"/>
                        </a:cubicBezTo>
                        <a:cubicBezTo>
                          <a:pt x="4228728" y="6224377"/>
                          <a:pt x="4128950" y="6174275"/>
                          <a:pt x="4009486" y="6211614"/>
                        </a:cubicBezTo>
                        <a:cubicBezTo>
                          <a:pt x="3890023" y="6248953"/>
                          <a:pt x="3619169" y="6127943"/>
                          <a:pt x="3301930" y="6211614"/>
                        </a:cubicBezTo>
                        <a:cubicBezTo>
                          <a:pt x="2984691" y="6295285"/>
                          <a:pt x="3132128" y="6183778"/>
                          <a:pt x="3066078" y="6211614"/>
                        </a:cubicBezTo>
                        <a:cubicBezTo>
                          <a:pt x="3000028" y="6239450"/>
                          <a:pt x="2776098" y="6191859"/>
                          <a:pt x="2594374" y="6211614"/>
                        </a:cubicBezTo>
                        <a:cubicBezTo>
                          <a:pt x="2412650" y="6231369"/>
                          <a:pt x="2378899" y="6174411"/>
                          <a:pt x="2240595" y="6211614"/>
                        </a:cubicBezTo>
                        <a:cubicBezTo>
                          <a:pt x="2102291" y="6248817"/>
                          <a:pt x="1805482" y="6163257"/>
                          <a:pt x="1650965" y="6211614"/>
                        </a:cubicBezTo>
                        <a:cubicBezTo>
                          <a:pt x="1496448" y="6259971"/>
                          <a:pt x="1152513" y="6178311"/>
                          <a:pt x="943409" y="6211614"/>
                        </a:cubicBezTo>
                        <a:cubicBezTo>
                          <a:pt x="734305" y="6244917"/>
                          <a:pt x="239418" y="6161390"/>
                          <a:pt x="0" y="6211614"/>
                        </a:cubicBezTo>
                        <a:cubicBezTo>
                          <a:pt x="-48913" y="5955655"/>
                          <a:pt x="81967" y="5827940"/>
                          <a:pt x="0" y="5522690"/>
                        </a:cubicBezTo>
                        <a:cubicBezTo>
                          <a:pt x="-81967" y="5217440"/>
                          <a:pt x="513" y="5189034"/>
                          <a:pt x="0" y="5082230"/>
                        </a:cubicBezTo>
                        <a:cubicBezTo>
                          <a:pt x="-513" y="4975426"/>
                          <a:pt x="54140" y="4792248"/>
                          <a:pt x="0" y="4579654"/>
                        </a:cubicBezTo>
                        <a:cubicBezTo>
                          <a:pt x="-54140" y="4367060"/>
                          <a:pt x="40959" y="4131720"/>
                          <a:pt x="0" y="4014961"/>
                        </a:cubicBezTo>
                        <a:cubicBezTo>
                          <a:pt x="-40959" y="3898202"/>
                          <a:pt x="52767" y="3654104"/>
                          <a:pt x="0" y="3512385"/>
                        </a:cubicBezTo>
                        <a:cubicBezTo>
                          <a:pt x="-52767" y="3370666"/>
                          <a:pt x="31201" y="3260644"/>
                          <a:pt x="0" y="3134042"/>
                        </a:cubicBezTo>
                        <a:cubicBezTo>
                          <a:pt x="-31201" y="3007440"/>
                          <a:pt x="10115" y="2911400"/>
                          <a:pt x="0" y="2755698"/>
                        </a:cubicBezTo>
                        <a:cubicBezTo>
                          <a:pt x="-10115" y="2599996"/>
                          <a:pt x="52956" y="2326589"/>
                          <a:pt x="0" y="2191006"/>
                        </a:cubicBezTo>
                        <a:cubicBezTo>
                          <a:pt x="-52956" y="2055423"/>
                          <a:pt x="662" y="1968545"/>
                          <a:pt x="0" y="1812662"/>
                        </a:cubicBezTo>
                        <a:cubicBezTo>
                          <a:pt x="-662" y="1656779"/>
                          <a:pt x="53346" y="1476267"/>
                          <a:pt x="0" y="1185854"/>
                        </a:cubicBezTo>
                        <a:cubicBezTo>
                          <a:pt x="-53346" y="895441"/>
                          <a:pt x="25582" y="942609"/>
                          <a:pt x="0" y="807510"/>
                        </a:cubicBezTo>
                        <a:cubicBezTo>
                          <a:pt x="-25582" y="672411"/>
                          <a:pt x="20566" y="23522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880F13-618E-83B4-DD0B-15F6098B3BB3}"/>
              </a:ext>
            </a:extLst>
          </p:cNvPr>
          <p:cNvSpPr>
            <a:spLocks noGrp="1" noRot="1" noMove="1" noResize="1" noEditPoints="1" noAdjustHandles="1" noChangeArrowheads="1" noChangeShapeType="1"/>
          </p:cNvSpPr>
          <p:nvPr>
            <p:ph type="title"/>
          </p:nvPr>
        </p:nvSpPr>
        <p:spPr>
          <a:xfrm>
            <a:off x="-1081396" y="1410155"/>
            <a:ext cx="10363200" cy="1314443"/>
          </a:xfrm>
        </p:spPr>
        <p:txBody>
          <a:bodyPr>
            <a:normAutofit fontScale="90000"/>
          </a:bodyPr>
          <a:lstStyle/>
          <a:p>
            <a:pPr algn="ctr"/>
            <a:r>
              <a:rPr lang="en-US" sz="8800" dirty="0">
                <a:solidFill>
                  <a:srgbClr val="004990"/>
                </a:solidFill>
                <a:latin typeface="Arial Black" panose="020B0A04020102020204" pitchFamily="34" charset="0"/>
              </a:rPr>
              <a:t>THANK </a:t>
            </a:r>
            <a:br>
              <a:rPr lang="en-US" sz="8800" dirty="0">
                <a:solidFill>
                  <a:srgbClr val="004990"/>
                </a:solidFill>
                <a:latin typeface="Arial Black" panose="020B0A04020102020204" pitchFamily="34" charset="0"/>
              </a:rPr>
            </a:br>
            <a:r>
              <a:rPr lang="en-US" sz="8800" dirty="0">
                <a:solidFill>
                  <a:srgbClr val="004990"/>
                </a:solidFill>
                <a:latin typeface="Arial Black" panose="020B0A04020102020204" pitchFamily="34" charset="0"/>
              </a:rPr>
              <a:t>YOU</a:t>
            </a:r>
          </a:p>
        </p:txBody>
      </p:sp>
      <p:grpSp>
        <p:nvGrpSpPr>
          <p:cNvPr id="6" name="Google Shape;9449;p51">
            <a:extLst>
              <a:ext uri="{FF2B5EF4-FFF2-40B4-BE49-F238E27FC236}">
                <a16:creationId xmlns:a16="http://schemas.microsoft.com/office/drawing/2014/main" id="{76FF74FD-87C5-C5DF-F6A8-7ABF6FB4C640}"/>
              </a:ext>
            </a:extLst>
          </p:cNvPr>
          <p:cNvGrpSpPr>
            <a:grpSpLocks noGrp="1" noUngrp="1" noRot="1" noMove="1" noResize="1"/>
          </p:cNvGrpSpPr>
          <p:nvPr/>
        </p:nvGrpSpPr>
        <p:grpSpPr>
          <a:xfrm>
            <a:off x="2714009" y="3428999"/>
            <a:ext cx="2772389" cy="2351048"/>
            <a:chOff x="2661459" y="2015001"/>
            <a:chExt cx="322508" cy="273494"/>
          </a:xfrm>
          <a:solidFill>
            <a:srgbClr val="004990"/>
          </a:solidFill>
        </p:grpSpPr>
        <p:sp>
          <p:nvSpPr>
            <p:cNvPr id="8" name="Google Shape;9450;p51">
              <a:extLst>
                <a:ext uri="{FF2B5EF4-FFF2-40B4-BE49-F238E27FC236}">
                  <a16:creationId xmlns:a16="http://schemas.microsoft.com/office/drawing/2014/main" id="{77B9339F-226B-463A-4987-0EDD8E997AC2}"/>
                </a:ext>
              </a:extLst>
            </p:cNvPr>
            <p:cNvSpPr>
              <a:spLocks noGrp="1" noRot="1" noMove="1" noResize="1" noEditPoints="1" noAdjustHandles="1" noChangeArrowheads="1" noChangeShapeType="1"/>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51;p51">
              <a:extLst>
                <a:ext uri="{FF2B5EF4-FFF2-40B4-BE49-F238E27FC236}">
                  <a16:creationId xmlns:a16="http://schemas.microsoft.com/office/drawing/2014/main" id="{A7332698-EA2F-2B46-3870-67E27DCC71F5}"/>
                </a:ext>
              </a:extLst>
            </p:cNvPr>
            <p:cNvSpPr>
              <a:spLocks noGrp="1" noRot="1" noMove="1" noResize="1" noEditPoints="1" noAdjustHandles="1" noChangeArrowheads="1" noChangeShapeType="1"/>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descr="A picture containing logo&#10;&#10;Description automatically generated">
            <a:extLst>
              <a:ext uri="{FF2B5EF4-FFF2-40B4-BE49-F238E27FC236}">
                <a16:creationId xmlns:a16="http://schemas.microsoft.com/office/drawing/2014/main" id="{CD56C4E5-8F21-700E-51A1-6C42C5B07D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545272" y="2270203"/>
            <a:ext cx="3865437" cy="2317591"/>
          </a:xfrm>
          <a:prstGeom prst="rect">
            <a:avLst/>
          </a:prstGeom>
        </p:spPr>
      </p:pic>
      <p:cxnSp>
        <p:nvCxnSpPr>
          <p:cNvPr id="38" name="Straight Connector 37">
            <a:extLst>
              <a:ext uri="{FF2B5EF4-FFF2-40B4-BE49-F238E27FC236}">
                <a16:creationId xmlns:a16="http://schemas.microsoft.com/office/drawing/2014/main" id="{88746A99-9B52-9D75-6288-C22E4A4F28A2}"/>
              </a:ext>
            </a:extLst>
          </p:cNvPr>
          <p:cNvCxnSpPr>
            <a:cxnSpLocks noGrp="1" noRot="1" noMove="1" noResize="1" noEditPoints="1" noAdjustHandles="1" noChangeArrowheads="1" noChangeShapeType="1"/>
          </p:cNvCxnSpPr>
          <p:nvPr/>
        </p:nvCxnSpPr>
        <p:spPr>
          <a:xfrm>
            <a:off x="6716110" y="1713186"/>
            <a:ext cx="0" cy="3489435"/>
          </a:xfrm>
          <a:prstGeom prst="line">
            <a:avLst/>
          </a:prstGeom>
          <a:ln w="28575">
            <a:solidFill>
              <a:srgbClr val="0049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5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24">
            <a:extLst>
              <a:ext uri="{FF2B5EF4-FFF2-40B4-BE49-F238E27FC236}">
                <a16:creationId xmlns:a16="http://schemas.microsoft.com/office/drawing/2014/main" id="{D2765A05-68DC-4B09-99BA-B96A5DB9967A}"/>
              </a:ext>
            </a:extLst>
          </p:cNvPr>
          <p:cNvCxnSpPr>
            <a:cxnSpLocks/>
          </p:cNvCxnSpPr>
          <p:nvPr/>
        </p:nvCxnSpPr>
        <p:spPr>
          <a:xfrm flipV="1">
            <a:off x="5783285" y="2642133"/>
            <a:ext cx="0" cy="2364423"/>
          </a:xfrm>
          <a:prstGeom prst="line">
            <a:avLst/>
          </a:prstGeom>
          <a:ln>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Freeform 5">
            <a:extLst>
              <a:ext uri="{FF2B5EF4-FFF2-40B4-BE49-F238E27FC236}">
                <a16:creationId xmlns:a16="http://schemas.microsoft.com/office/drawing/2014/main" id="{C61FD655-A071-444F-9C1F-B078A60AD647}"/>
              </a:ext>
            </a:extLst>
          </p:cNvPr>
          <p:cNvSpPr>
            <a:spLocks/>
          </p:cNvSpPr>
          <p:nvPr/>
        </p:nvSpPr>
        <p:spPr bwMode="auto">
          <a:xfrm>
            <a:off x="1074416" y="3134153"/>
            <a:ext cx="1509592" cy="1410415"/>
          </a:xfrm>
          <a:custGeom>
            <a:avLst/>
            <a:gdLst>
              <a:gd name="T0" fmla="*/ 20 w 1337"/>
              <a:gd name="T1" fmla="*/ 57 h 1249"/>
              <a:gd name="T2" fmla="*/ 51 w 1337"/>
              <a:gd name="T3" fmla="*/ 0 h 1249"/>
              <a:gd name="T4" fmla="*/ 884 w 1337"/>
              <a:gd name="T5" fmla="*/ 0 h 1249"/>
              <a:gd name="T6" fmla="*/ 989 w 1337"/>
              <a:gd name="T7" fmla="*/ 57 h 1249"/>
              <a:gd name="T8" fmla="*/ 1317 w 1337"/>
              <a:gd name="T9" fmla="*/ 567 h 1249"/>
              <a:gd name="T10" fmla="*/ 1317 w 1337"/>
              <a:gd name="T11" fmla="*/ 682 h 1249"/>
              <a:gd name="T12" fmla="*/ 989 w 1337"/>
              <a:gd name="T13" fmla="*/ 1192 h 1249"/>
              <a:gd name="T14" fmla="*/ 884 w 1337"/>
              <a:gd name="T15" fmla="*/ 1249 h 1249"/>
              <a:gd name="T16" fmla="*/ 51 w 1337"/>
              <a:gd name="T17" fmla="*/ 1249 h 1249"/>
              <a:gd name="T18" fmla="*/ 20 w 1337"/>
              <a:gd name="T19" fmla="*/ 1192 h 1249"/>
              <a:gd name="T20" fmla="*/ 348 w 1337"/>
              <a:gd name="T21" fmla="*/ 682 h 1249"/>
              <a:gd name="T22" fmla="*/ 348 w 1337"/>
              <a:gd name="T23" fmla="*/ 567 h 1249"/>
              <a:gd name="T24" fmla="*/ 20 w 1337"/>
              <a:gd name="T25" fmla="*/ 5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1249">
                <a:moveTo>
                  <a:pt x="20" y="57"/>
                </a:moveTo>
                <a:cubicBezTo>
                  <a:pt x="0" y="26"/>
                  <a:pt x="14" y="0"/>
                  <a:pt x="51" y="0"/>
                </a:cubicBezTo>
                <a:cubicBezTo>
                  <a:pt x="884" y="0"/>
                  <a:pt x="884" y="0"/>
                  <a:pt x="884" y="0"/>
                </a:cubicBezTo>
                <a:cubicBezTo>
                  <a:pt x="921" y="0"/>
                  <a:pt x="968" y="26"/>
                  <a:pt x="989" y="57"/>
                </a:cubicBezTo>
                <a:cubicBezTo>
                  <a:pt x="1317" y="567"/>
                  <a:pt x="1317" y="567"/>
                  <a:pt x="1317" y="567"/>
                </a:cubicBezTo>
                <a:cubicBezTo>
                  <a:pt x="1337" y="599"/>
                  <a:pt x="1337" y="650"/>
                  <a:pt x="1317" y="682"/>
                </a:cubicBezTo>
                <a:cubicBezTo>
                  <a:pt x="989" y="1192"/>
                  <a:pt x="989" y="1192"/>
                  <a:pt x="989" y="1192"/>
                </a:cubicBezTo>
                <a:cubicBezTo>
                  <a:pt x="968" y="1223"/>
                  <a:pt x="921" y="1249"/>
                  <a:pt x="884" y="1249"/>
                </a:cubicBezTo>
                <a:cubicBezTo>
                  <a:pt x="51" y="1249"/>
                  <a:pt x="51" y="1249"/>
                  <a:pt x="51" y="1249"/>
                </a:cubicBezTo>
                <a:cubicBezTo>
                  <a:pt x="14" y="1249"/>
                  <a:pt x="0" y="1223"/>
                  <a:pt x="20" y="1192"/>
                </a:cubicBezTo>
                <a:cubicBezTo>
                  <a:pt x="348" y="682"/>
                  <a:pt x="348" y="682"/>
                  <a:pt x="348" y="682"/>
                </a:cubicBezTo>
                <a:cubicBezTo>
                  <a:pt x="368" y="650"/>
                  <a:pt x="368" y="599"/>
                  <a:pt x="348" y="567"/>
                </a:cubicBezTo>
                <a:lnTo>
                  <a:pt x="20" y="5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sp>
        <p:nvSpPr>
          <p:cNvPr id="3" name="Freeform 5">
            <a:extLst>
              <a:ext uri="{FF2B5EF4-FFF2-40B4-BE49-F238E27FC236}">
                <a16:creationId xmlns:a16="http://schemas.microsoft.com/office/drawing/2014/main" id="{4D04D684-CA39-4BBB-9227-6DEA6E000259}"/>
              </a:ext>
            </a:extLst>
          </p:cNvPr>
          <p:cNvSpPr>
            <a:spLocks/>
          </p:cNvSpPr>
          <p:nvPr/>
        </p:nvSpPr>
        <p:spPr bwMode="auto">
          <a:xfrm>
            <a:off x="3055757" y="3134153"/>
            <a:ext cx="1509592" cy="1410415"/>
          </a:xfrm>
          <a:custGeom>
            <a:avLst/>
            <a:gdLst>
              <a:gd name="T0" fmla="*/ 20 w 1337"/>
              <a:gd name="T1" fmla="*/ 57 h 1249"/>
              <a:gd name="T2" fmla="*/ 51 w 1337"/>
              <a:gd name="T3" fmla="*/ 0 h 1249"/>
              <a:gd name="T4" fmla="*/ 884 w 1337"/>
              <a:gd name="T5" fmla="*/ 0 h 1249"/>
              <a:gd name="T6" fmla="*/ 989 w 1337"/>
              <a:gd name="T7" fmla="*/ 57 h 1249"/>
              <a:gd name="T8" fmla="*/ 1317 w 1337"/>
              <a:gd name="T9" fmla="*/ 567 h 1249"/>
              <a:gd name="T10" fmla="*/ 1317 w 1337"/>
              <a:gd name="T11" fmla="*/ 682 h 1249"/>
              <a:gd name="T12" fmla="*/ 989 w 1337"/>
              <a:gd name="T13" fmla="*/ 1192 h 1249"/>
              <a:gd name="T14" fmla="*/ 884 w 1337"/>
              <a:gd name="T15" fmla="*/ 1249 h 1249"/>
              <a:gd name="T16" fmla="*/ 51 w 1337"/>
              <a:gd name="T17" fmla="*/ 1249 h 1249"/>
              <a:gd name="T18" fmla="*/ 20 w 1337"/>
              <a:gd name="T19" fmla="*/ 1192 h 1249"/>
              <a:gd name="T20" fmla="*/ 348 w 1337"/>
              <a:gd name="T21" fmla="*/ 682 h 1249"/>
              <a:gd name="T22" fmla="*/ 348 w 1337"/>
              <a:gd name="T23" fmla="*/ 567 h 1249"/>
              <a:gd name="T24" fmla="*/ 20 w 1337"/>
              <a:gd name="T25" fmla="*/ 5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1249">
                <a:moveTo>
                  <a:pt x="20" y="57"/>
                </a:moveTo>
                <a:cubicBezTo>
                  <a:pt x="0" y="26"/>
                  <a:pt x="14" y="0"/>
                  <a:pt x="51" y="0"/>
                </a:cubicBezTo>
                <a:cubicBezTo>
                  <a:pt x="884" y="0"/>
                  <a:pt x="884" y="0"/>
                  <a:pt x="884" y="0"/>
                </a:cubicBezTo>
                <a:cubicBezTo>
                  <a:pt x="921" y="0"/>
                  <a:pt x="968" y="26"/>
                  <a:pt x="989" y="57"/>
                </a:cubicBezTo>
                <a:cubicBezTo>
                  <a:pt x="1317" y="567"/>
                  <a:pt x="1317" y="567"/>
                  <a:pt x="1317" y="567"/>
                </a:cubicBezTo>
                <a:cubicBezTo>
                  <a:pt x="1337" y="599"/>
                  <a:pt x="1337" y="650"/>
                  <a:pt x="1317" y="682"/>
                </a:cubicBezTo>
                <a:cubicBezTo>
                  <a:pt x="989" y="1192"/>
                  <a:pt x="989" y="1192"/>
                  <a:pt x="989" y="1192"/>
                </a:cubicBezTo>
                <a:cubicBezTo>
                  <a:pt x="968" y="1223"/>
                  <a:pt x="921" y="1249"/>
                  <a:pt x="884" y="1249"/>
                </a:cubicBezTo>
                <a:cubicBezTo>
                  <a:pt x="51" y="1249"/>
                  <a:pt x="51" y="1249"/>
                  <a:pt x="51" y="1249"/>
                </a:cubicBezTo>
                <a:cubicBezTo>
                  <a:pt x="14" y="1249"/>
                  <a:pt x="0" y="1223"/>
                  <a:pt x="20" y="1192"/>
                </a:cubicBezTo>
                <a:cubicBezTo>
                  <a:pt x="348" y="682"/>
                  <a:pt x="348" y="682"/>
                  <a:pt x="348" y="682"/>
                </a:cubicBezTo>
                <a:cubicBezTo>
                  <a:pt x="368" y="650"/>
                  <a:pt x="368" y="599"/>
                  <a:pt x="348" y="567"/>
                </a:cubicBezTo>
                <a:lnTo>
                  <a:pt x="20" y="5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1A25196D-1CF4-495C-BA2D-C2D4643D2432}"/>
              </a:ext>
            </a:extLst>
          </p:cNvPr>
          <p:cNvSpPr>
            <a:spLocks/>
          </p:cNvSpPr>
          <p:nvPr/>
        </p:nvSpPr>
        <p:spPr bwMode="auto">
          <a:xfrm>
            <a:off x="5028489" y="3134153"/>
            <a:ext cx="1509592" cy="1410415"/>
          </a:xfrm>
          <a:custGeom>
            <a:avLst/>
            <a:gdLst>
              <a:gd name="T0" fmla="*/ 20 w 1337"/>
              <a:gd name="T1" fmla="*/ 57 h 1249"/>
              <a:gd name="T2" fmla="*/ 51 w 1337"/>
              <a:gd name="T3" fmla="*/ 0 h 1249"/>
              <a:gd name="T4" fmla="*/ 884 w 1337"/>
              <a:gd name="T5" fmla="*/ 0 h 1249"/>
              <a:gd name="T6" fmla="*/ 989 w 1337"/>
              <a:gd name="T7" fmla="*/ 57 h 1249"/>
              <a:gd name="T8" fmla="*/ 1317 w 1337"/>
              <a:gd name="T9" fmla="*/ 567 h 1249"/>
              <a:gd name="T10" fmla="*/ 1317 w 1337"/>
              <a:gd name="T11" fmla="*/ 682 h 1249"/>
              <a:gd name="T12" fmla="*/ 989 w 1337"/>
              <a:gd name="T13" fmla="*/ 1192 h 1249"/>
              <a:gd name="T14" fmla="*/ 884 w 1337"/>
              <a:gd name="T15" fmla="*/ 1249 h 1249"/>
              <a:gd name="T16" fmla="*/ 51 w 1337"/>
              <a:gd name="T17" fmla="*/ 1249 h 1249"/>
              <a:gd name="T18" fmla="*/ 20 w 1337"/>
              <a:gd name="T19" fmla="*/ 1192 h 1249"/>
              <a:gd name="T20" fmla="*/ 348 w 1337"/>
              <a:gd name="T21" fmla="*/ 682 h 1249"/>
              <a:gd name="T22" fmla="*/ 348 w 1337"/>
              <a:gd name="T23" fmla="*/ 567 h 1249"/>
              <a:gd name="T24" fmla="*/ 20 w 1337"/>
              <a:gd name="T25" fmla="*/ 5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1249">
                <a:moveTo>
                  <a:pt x="20" y="57"/>
                </a:moveTo>
                <a:cubicBezTo>
                  <a:pt x="0" y="26"/>
                  <a:pt x="14" y="0"/>
                  <a:pt x="51" y="0"/>
                </a:cubicBezTo>
                <a:cubicBezTo>
                  <a:pt x="884" y="0"/>
                  <a:pt x="884" y="0"/>
                  <a:pt x="884" y="0"/>
                </a:cubicBezTo>
                <a:cubicBezTo>
                  <a:pt x="921" y="0"/>
                  <a:pt x="968" y="26"/>
                  <a:pt x="989" y="57"/>
                </a:cubicBezTo>
                <a:cubicBezTo>
                  <a:pt x="1317" y="567"/>
                  <a:pt x="1317" y="567"/>
                  <a:pt x="1317" y="567"/>
                </a:cubicBezTo>
                <a:cubicBezTo>
                  <a:pt x="1337" y="599"/>
                  <a:pt x="1337" y="650"/>
                  <a:pt x="1317" y="682"/>
                </a:cubicBezTo>
                <a:cubicBezTo>
                  <a:pt x="989" y="1192"/>
                  <a:pt x="989" y="1192"/>
                  <a:pt x="989" y="1192"/>
                </a:cubicBezTo>
                <a:cubicBezTo>
                  <a:pt x="968" y="1223"/>
                  <a:pt x="921" y="1249"/>
                  <a:pt x="884" y="1249"/>
                </a:cubicBezTo>
                <a:cubicBezTo>
                  <a:pt x="51" y="1249"/>
                  <a:pt x="51" y="1249"/>
                  <a:pt x="51" y="1249"/>
                </a:cubicBezTo>
                <a:cubicBezTo>
                  <a:pt x="14" y="1249"/>
                  <a:pt x="0" y="1223"/>
                  <a:pt x="20" y="1192"/>
                </a:cubicBezTo>
                <a:cubicBezTo>
                  <a:pt x="348" y="682"/>
                  <a:pt x="348" y="682"/>
                  <a:pt x="348" y="682"/>
                </a:cubicBezTo>
                <a:cubicBezTo>
                  <a:pt x="368" y="650"/>
                  <a:pt x="368" y="599"/>
                  <a:pt x="348" y="567"/>
                </a:cubicBezTo>
                <a:lnTo>
                  <a:pt x="20" y="5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6A2EA721-A79B-4687-9263-0B4DA1C4E76F}"/>
              </a:ext>
            </a:extLst>
          </p:cNvPr>
          <p:cNvSpPr>
            <a:spLocks/>
          </p:cNvSpPr>
          <p:nvPr/>
        </p:nvSpPr>
        <p:spPr bwMode="auto">
          <a:xfrm>
            <a:off x="7217375" y="3134153"/>
            <a:ext cx="1509592" cy="1410415"/>
          </a:xfrm>
          <a:custGeom>
            <a:avLst/>
            <a:gdLst>
              <a:gd name="T0" fmla="*/ 20 w 1337"/>
              <a:gd name="T1" fmla="*/ 57 h 1249"/>
              <a:gd name="T2" fmla="*/ 51 w 1337"/>
              <a:gd name="T3" fmla="*/ 0 h 1249"/>
              <a:gd name="T4" fmla="*/ 884 w 1337"/>
              <a:gd name="T5" fmla="*/ 0 h 1249"/>
              <a:gd name="T6" fmla="*/ 989 w 1337"/>
              <a:gd name="T7" fmla="*/ 57 h 1249"/>
              <a:gd name="T8" fmla="*/ 1317 w 1337"/>
              <a:gd name="T9" fmla="*/ 567 h 1249"/>
              <a:gd name="T10" fmla="*/ 1317 w 1337"/>
              <a:gd name="T11" fmla="*/ 682 h 1249"/>
              <a:gd name="T12" fmla="*/ 989 w 1337"/>
              <a:gd name="T13" fmla="*/ 1192 h 1249"/>
              <a:gd name="T14" fmla="*/ 884 w 1337"/>
              <a:gd name="T15" fmla="*/ 1249 h 1249"/>
              <a:gd name="T16" fmla="*/ 51 w 1337"/>
              <a:gd name="T17" fmla="*/ 1249 h 1249"/>
              <a:gd name="T18" fmla="*/ 20 w 1337"/>
              <a:gd name="T19" fmla="*/ 1192 h 1249"/>
              <a:gd name="T20" fmla="*/ 348 w 1337"/>
              <a:gd name="T21" fmla="*/ 682 h 1249"/>
              <a:gd name="T22" fmla="*/ 348 w 1337"/>
              <a:gd name="T23" fmla="*/ 567 h 1249"/>
              <a:gd name="T24" fmla="*/ 20 w 1337"/>
              <a:gd name="T25" fmla="*/ 5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1249">
                <a:moveTo>
                  <a:pt x="20" y="57"/>
                </a:moveTo>
                <a:cubicBezTo>
                  <a:pt x="0" y="26"/>
                  <a:pt x="14" y="0"/>
                  <a:pt x="51" y="0"/>
                </a:cubicBezTo>
                <a:cubicBezTo>
                  <a:pt x="884" y="0"/>
                  <a:pt x="884" y="0"/>
                  <a:pt x="884" y="0"/>
                </a:cubicBezTo>
                <a:cubicBezTo>
                  <a:pt x="921" y="0"/>
                  <a:pt x="968" y="26"/>
                  <a:pt x="989" y="57"/>
                </a:cubicBezTo>
                <a:cubicBezTo>
                  <a:pt x="1317" y="567"/>
                  <a:pt x="1317" y="567"/>
                  <a:pt x="1317" y="567"/>
                </a:cubicBezTo>
                <a:cubicBezTo>
                  <a:pt x="1337" y="599"/>
                  <a:pt x="1337" y="650"/>
                  <a:pt x="1317" y="682"/>
                </a:cubicBezTo>
                <a:cubicBezTo>
                  <a:pt x="989" y="1192"/>
                  <a:pt x="989" y="1192"/>
                  <a:pt x="989" y="1192"/>
                </a:cubicBezTo>
                <a:cubicBezTo>
                  <a:pt x="968" y="1223"/>
                  <a:pt x="921" y="1249"/>
                  <a:pt x="884" y="1249"/>
                </a:cubicBezTo>
                <a:cubicBezTo>
                  <a:pt x="51" y="1249"/>
                  <a:pt x="51" y="1249"/>
                  <a:pt x="51" y="1249"/>
                </a:cubicBezTo>
                <a:cubicBezTo>
                  <a:pt x="14" y="1249"/>
                  <a:pt x="0" y="1223"/>
                  <a:pt x="20" y="1192"/>
                </a:cubicBezTo>
                <a:cubicBezTo>
                  <a:pt x="348" y="682"/>
                  <a:pt x="348" y="682"/>
                  <a:pt x="348" y="682"/>
                </a:cubicBezTo>
                <a:cubicBezTo>
                  <a:pt x="368" y="650"/>
                  <a:pt x="368" y="599"/>
                  <a:pt x="348" y="567"/>
                </a:cubicBezTo>
                <a:lnTo>
                  <a:pt x="20" y="57"/>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cxnSp>
        <p:nvCxnSpPr>
          <p:cNvPr id="10" name="Straight Connector 18">
            <a:extLst>
              <a:ext uri="{FF2B5EF4-FFF2-40B4-BE49-F238E27FC236}">
                <a16:creationId xmlns:a16="http://schemas.microsoft.com/office/drawing/2014/main" id="{394696D8-55C3-4F5E-A230-6B61F76D9DA2}"/>
              </a:ext>
            </a:extLst>
          </p:cNvPr>
          <p:cNvCxnSpPr>
            <a:cxnSpLocks/>
          </p:cNvCxnSpPr>
          <p:nvPr/>
        </p:nvCxnSpPr>
        <p:spPr>
          <a:xfrm flipV="1">
            <a:off x="1736219" y="2777010"/>
            <a:ext cx="0" cy="2238079"/>
          </a:xfrm>
          <a:prstGeom prst="line">
            <a:avLst/>
          </a:prstGeom>
          <a:ln>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Freeform 540">
            <a:extLst>
              <a:ext uri="{FF2B5EF4-FFF2-40B4-BE49-F238E27FC236}">
                <a16:creationId xmlns:a16="http://schemas.microsoft.com/office/drawing/2014/main" id="{2C647F76-D421-4DE1-B5EB-D76B64845CEC}"/>
              </a:ext>
            </a:extLst>
          </p:cNvPr>
          <p:cNvSpPr>
            <a:spLocks noEditPoints="1"/>
          </p:cNvSpPr>
          <p:nvPr/>
        </p:nvSpPr>
        <p:spPr bwMode="auto">
          <a:xfrm>
            <a:off x="5583832" y="3554738"/>
            <a:ext cx="473401" cy="577571"/>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cxnSp>
        <p:nvCxnSpPr>
          <p:cNvPr id="11" name="Straight Connector 20">
            <a:extLst>
              <a:ext uri="{FF2B5EF4-FFF2-40B4-BE49-F238E27FC236}">
                <a16:creationId xmlns:a16="http://schemas.microsoft.com/office/drawing/2014/main" id="{BC76F245-3D70-4882-9F42-F084C53EF4EA}"/>
              </a:ext>
            </a:extLst>
          </p:cNvPr>
          <p:cNvCxnSpPr>
            <a:cxnSpLocks/>
          </p:cNvCxnSpPr>
          <p:nvPr/>
        </p:nvCxnSpPr>
        <p:spPr>
          <a:xfrm flipV="1">
            <a:off x="7972171" y="2642133"/>
            <a:ext cx="0" cy="2484936"/>
          </a:xfrm>
          <a:prstGeom prst="line">
            <a:avLst/>
          </a:prstGeom>
          <a:ln>
            <a:solidFill>
              <a:schemeClr val="tx1">
                <a:lumMod val="75000"/>
                <a:lumOff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22">
            <a:extLst>
              <a:ext uri="{FF2B5EF4-FFF2-40B4-BE49-F238E27FC236}">
                <a16:creationId xmlns:a16="http://schemas.microsoft.com/office/drawing/2014/main" id="{1A24CBD0-DD09-461E-BA98-38F3B438B422}"/>
              </a:ext>
            </a:extLst>
          </p:cNvPr>
          <p:cNvCxnSpPr>
            <a:cxnSpLocks/>
          </p:cNvCxnSpPr>
          <p:nvPr/>
        </p:nvCxnSpPr>
        <p:spPr>
          <a:xfrm flipV="1">
            <a:off x="3799653" y="2777010"/>
            <a:ext cx="21799" cy="2060653"/>
          </a:xfrm>
          <a:prstGeom prst="line">
            <a:avLst/>
          </a:prstGeom>
          <a:ln>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732A6A-8BBA-E347-B219-FE20FC534D95}"/>
              </a:ext>
            </a:extLst>
          </p:cNvPr>
          <p:cNvSpPr txBox="1"/>
          <p:nvPr/>
        </p:nvSpPr>
        <p:spPr>
          <a:xfrm>
            <a:off x="2082800" y="651617"/>
            <a:ext cx="8026400" cy="646331"/>
          </a:xfrm>
          <a:prstGeom prst="rect">
            <a:avLst/>
          </a:prstGeom>
          <a:noFill/>
        </p:spPr>
        <p:txBody>
          <a:bodyPr wrap="square" rtlCol="0">
            <a:spAutoFit/>
          </a:bodyPr>
          <a:lstStyle>
            <a:defPPr>
              <a:defRPr lang="zh-CN"/>
            </a:defPPr>
            <a:lvl1pPr>
              <a:defRPr sz="4800" spc="300">
                <a:solidFill>
                  <a:schemeClr val="tx1">
                    <a:lumMod val="85000"/>
                    <a:lumOff val="15000"/>
                  </a:schemeClr>
                </a:solidFill>
                <a:latin typeface="Montserrat ExtraBold" panose="00000900000000000000" pitchFamily="50" charset="0"/>
              </a:defRPr>
            </a:lvl1pPr>
          </a:lstStyle>
          <a:p>
            <a:pPr algn="ctr"/>
            <a:r>
              <a:rPr lang="en-US" altLang="zh-CN" sz="3600" b="1" spc="400" dirty="0">
                <a:solidFill>
                  <a:srgbClr val="002060"/>
                </a:solidFill>
                <a:latin typeface="Arial" panose="020B0604020202020204" pitchFamily="34" charset="0"/>
                <a:cs typeface="Arial" panose="020B0604020202020204" pitchFamily="34" charset="0"/>
              </a:rPr>
              <a:t>SAQA</a:t>
            </a:r>
            <a:r>
              <a:rPr lang="en-US" altLang="zh-CN" sz="3600" spc="400" dirty="0">
                <a:solidFill>
                  <a:srgbClr val="002060"/>
                </a:solidFill>
                <a:latin typeface="Arial" panose="020B0604020202020204" pitchFamily="34" charset="0"/>
                <a:cs typeface="Arial" panose="020B0604020202020204" pitchFamily="34" charset="0"/>
              </a:rPr>
              <a:t> RESPONSIBILITIES</a:t>
            </a:r>
          </a:p>
        </p:txBody>
      </p:sp>
      <p:pic>
        <p:nvPicPr>
          <p:cNvPr id="18" name="Picture 17">
            <a:extLst>
              <a:ext uri="{FF2B5EF4-FFF2-40B4-BE49-F238E27FC236}">
                <a16:creationId xmlns:a16="http://schemas.microsoft.com/office/drawing/2014/main" id="{9EA0F2D0-DAF3-9841-AFBF-747F899296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2156" y="3573819"/>
            <a:ext cx="575007" cy="572703"/>
          </a:xfrm>
          <a:prstGeom prst="rect">
            <a:avLst/>
          </a:prstGeom>
        </p:spPr>
      </p:pic>
      <p:sp>
        <p:nvSpPr>
          <p:cNvPr id="28" name="Freeform 50">
            <a:extLst>
              <a:ext uri="{FF2B5EF4-FFF2-40B4-BE49-F238E27FC236}">
                <a16:creationId xmlns:a16="http://schemas.microsoft.com/office/drawing/2014/main" id="{734AEE13-D389-5F47-9ABD-1D9EBAA991FC}"/>
              </a:ext>
            </a:extLst>
          </p:cNvPr>
          <p:cNvSpPr>
            <a:spLocks noEditPoints="1"/>
          </p:cNvSpPr>
          <p:nvPr/>
        </p:nvSpPr>
        <p:spPr bwMode="auto">
          <a:xfrm>
            <a:off x="3544596" y="3562501"/>
            <a:ext cx="599647" cy="595340"/>
          </a:xfrm>
          <a:custGeom>
            <a:avLst/>
            <a:gdLst>
              <a:gd name="T0" fmla="*/ 234 w 236"/>
              <a:gd name="T1" fmla="*/ 35 h 234"/>
              <a:gd name="T2" fmla="*/ 192 w 236"/>
              <a:gd name="T3" fmla="*/ 77 h 234"/>
              <a:gd name="T4" fmla="*/ 209 w 236"/>
              <a:gd name="T5" fmla="*/ 177 h 234"/>
              <a:gd name="T6" fmla="*/ 123 w 236"/>
              <a:gd name="T7" fmla="*/ 181 h 234"/>
              <a:gd name="T8" fmla="*/ 47 w 236"/>
              <a:gd name="T9" fmla="*/ 224 h 234"/>
              <a:gd name="T10" fmla="*/ 9 w 236"/>
              <a:gd name="T11" fmla="*/ 176 h 234"/>
              <a:gd name="T12" fmla="*/ 56 w 236"/>
              <a:gd name="T13" fmla="*/ 113 h 234"/>
              <a:gd name="T14" fmla="*/ 2 w 236"/>
              <a:gd name="T15" fmla="*/ 89 h 234"/>
              <a:gd name="T16" fmla="*/ 1 w 236"/>
              <a:gd name="T17" fmla="*/ 86 h 234"/>
              <a:gd name="T18" fmla="*/ 47 w 236"/>
              <a:gd name="T19" fmla="*/ 70 h 234"/>
              <a:gd name="T20" fmla="*/ 40 w 236"/>
              <a:gd name="T21" fmla="*/ 37 h 234"/>
              <a:gd name="T22" fmla="*/ 3 w 236"/>
              <a:gd name="T23" fmla="*/ 36 h 234"/>
              <a:gd name="T24" fmla="*/ 5 w 236"/>
              <a:gd name="T25" fmla="*/ 25 h 234"/>
              <a:gd name="T26" fmla="*/ 99 w 236"/>
              <a:gd name="T27" fmla="*/ 44 h 234"/>
              <a:gd name="T28" fmla="*/ 130 w 236"/>
              <a:gd name="T29" fmla="*/ 98 h 234"/>
              <a:gd name="T30" fmla="*/ 163 w 236"/>
              <a:gd name="T31" fmla="*/ 40 h 234"/>
              <a:gd name="T32" fmla="*/ 212 w 236"/>
              <a:gd name="T33" fmla="*/ 7 h 234"/>
              <a:gd name="T34" fmla="*/ 170 w 236"/>
              <a:gd name="T35" fmla="*/ 152 h 234"/>
              <a:gd name="T36" fmla="*/ 147 w 236"/>
              <a:gd name="T37" fmla="*/ 170 h 234"/>
              <a:gd name="T38" fmla="*/ 172 w 236"/>
              <a:gd name="T39" fmla="*/ 214 h 234"/>
              <a:gd name="T40" fmla="*/ 170 w 236"/>
              <a:gd name="T41" fmla="*/ 152 h 234"/>
              <a:gd name="T42" fmla="*/ 73 w 236"/>
              <a:gd name="T43" fmla="*/ 103 h 234"/>
              <a:gd name="T44" fmla="*/ 82 w 236"/>
              <a:gd name="T45" fmla="*/ 74 h 234"/>
              <a:gd name="T46" fmla="*/ 89 w 236"/>
              <a:gd name="T47" fmla="*/ 47 h 234"/>
              <a:gd name="T48" fmla="*/ 43 w 236"/>
              <a:gd name="T49" fmla="*/ 27 h 234"/>
              <a:gd name="T50" fmla="*/ 64 w 236"/>
              <a:gd name="T51" fmla="*/ 56 h 234"/>
              <a:gd name="T52" fmla="*/ 48 w 236"/>
              <a:gd name="T53" fmla="*/ 89 h 234"/>
              <a:gd name="T54" fmla="*/ 18 w 236"/>
              <a:gd name="T55" fmla="*/ 92 h 234"/>
              <a:gd name="T56" fmla="*/ 61 w 236"/>
              <a:gd name="T57" fmla="*/ 103 h 234"/>
              <a:gd name="T58" fmla="*/ 173 w 236"/>
              <a:gd name="T59" fmla="*/ 186 h 234"/>
              <a:gd name="T60" fmla="*/ 198 w 236"/>
              <a:gd name="T61" fmla="*/ 186 h 234"/>
              <a:gd name="T62" fmla="*/ 181 w 236"/>
              <a:gd name="T63" fmla="*/ 193 h 234"/>
              <a:gd name="T64" fmla="*/ 181 w 236"/>
              <a:gd name="T65" fmla="*/ 202 h 234"/>
              <a:gd name="T66" fmla="*/ 94 w 236"/>
              <a:gd name="T67" fmla="*/ 119 h 234"/>
              <a:gd name="T68" fmla="*/ 46 w 236"/>
              <a:gd name="T69" fmla="*/ 182 h 234"/>
              <a:gd name="T70" fmla="*/ 94 w 236"/>
              <a:gd name="T71" fmla="*/ 119 h 234"/>
              <a:gd name="T72" fmla="*/ 122 w 236"/>
              <a:gd name="T73" fmla="*/ 139 h 234"/>
              <a:gd name="T74" fmla="*/ 58 w 236"/>
              <a:gd name="T75" fmla="*/ 202 h 234"/>
              <a:gd name="T76" fmla="*/ 153 w 236"/>
              <a:gd name="T77" fmla="*/ 146 h 234"/>
              <a:gd name="T78" fmla="*/ 88 w 236"/>
              <a:gd name="T79" fmla="*/ 93 h 234"/>
              <a:gd name="T80" fmla="*/ 29 w 236"/>
              <a:gd name="T81" fmla="*/ 173 h 234"/>
              <a:gd name="T82" fmla="*/ 60 w 236"/>
              <a:gd name="T83" fmla="*/ 211 h 234"/>
              <a:gd name="T84" fmla="*/ 131 w 236"/>
              <a:gd name="T85" fmla="*/ 148 h 234"/>
              <a:gd name="T86" fmla="*/ 153 w 236"/>
              <a:gd name="T87" fmla="*/ 146 h 234"/>
              <a:gd name="T88" fmla="*/ 208 w 236"/>
              <a:gd name="T89" fmla="*/ 17 h 234"/>
              <a:gd name="T90" fmla="*/ 223 w 236"/>
              <a:gd name="T9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234">
                <a:moveTo>
                  <a:pt x="212" y="7"/>
                </a:moveTo>
                <a:cubicBezTo>
                  <a:pt x="234" y="28"/>
                  <a:pt x="234" y="28"/>
                  <a:pt x="234" y="28"/>
                </a:cubicBezTo>
                <a:cubicBezTo>
                  <a:pt x="236" y="30"/>
                  <a:pt x="236" y="33"/>
                  <a:pt x="234" y="35"/>
                </a:cubicBezTo>
                <a:cubicBezTo>
                  <a:pt x="200" y="77"/>
                  <a:pt x="200" y="77"/>
                  <a:pt x="200" y="77"/>
                </a:cubicBezTo>
                <a:cubicBezTo>
                  <a:pt x="198" y="79"/>
                  <a:pt x="195" y="79"/>
                  <a:pt x="193" y="77"/>
                </a:cubicBezTo>
                <a:cubicBezTo>
                  <a:pt x="193" y="77"/>
                  <a:pt x="193" y="77"/>
                  <a:pt x="192" y="77"/>
                </a:cubicBezTo>
                <a:cubicBezTo>
                  <a:pt x="184" y="69"/>
                  <a:pt x="184" y="69"/>
                  <a:pt x="184" y="69"/>
                </a:cubicBezTo>
                <a:cubicBezTo>
                  <a:pt x="143" y="110"/>
                  <a:pt x="143" y="110"/>
                  <a:pt x="143" y="110"/>
                </a:cubicBezTo>
                <a:cubicBezTo>
                  <a:pt x="209" y="177"/>
                  <a:pt x="209" y="177"/>
                  <a:pt x="209" y="177"/>
                </a:cubicBezTo>
                <a:cubicBezTo>
                  <a:pt x="222" y="189"/>
                  <a:pt x="222" y="209"/>
                  <a:pt x="209" y="222"/>
                </a:cubicBezTo>
                <a:cubicBezTo>
                  <a:pt x="197" y="234"/>
                  <a:pt x="177" y="234"/>
                  <a:pt x="164" y="222"/>
                </a:cubicBezTo>
                <a:cubicBezTo>
                  <a:pt x="123" y="181"/>
                  <a:pt x="123" y="181"/>
                  <a:pt x="123" y="181"/>
                </a:cubicBezTo>
                <a:cubicBezTo>
                  <a:pt x="80" y="224"/>
                  <a:pt x="80" y="224"/>
                  <a:pt x="80" y="224"/>
                </a:cubicBezTo>
                <a:cubicBezTo>
                  <a:pt x="76" y="229"/>
                  <a:pt x="70" y="231"/>
                  <a:pt x="64" y="231"/>
                </a:cubicBezTo>
                <a:cubicBezTo>
                  <a:pt x="58" y="231"/>
                  <a:pt x="52" y="229"/>
                  <a:pt x="47" y="224"/>
                </a:cubicBezTo>
                <a:cubicBezTo>
                  <a:pt x="16" y="193"/>
                  <a:pt x="16" y="193"/>
                  <a:pt x="16" y="193"/>
                </a:cubicBezTo>
                <a:cubicBezTo>
                  <a:pt x="12" y="189"/>
                  <a:pt x="9" y="183"/>
                  <a:pt x="9" y="177"/>
                </a:cubicBezTo>
                <a:cubicBezTo>
                  <a:pt x="9" y="176"/>
                  <a:pt x="9" y="176"/>
                  <a:pt x="9" y="176"/>
                </a:cubicBezTo>
                <a:cubicBezTo>
                  <a:pt x="9" y="171"/>
                  <a:pt x="12" y="165"/>
                  <a:pt x="16" y="160"/>
                </a:cubicBezTo>
                <a:cubicBezTo>
                  <a:pt x="60" y="117"/>
                  <a:pt x="60" y="117"/>
                  <a:pt x="60" y="117"/>
                </a:cubicBezTo>
                <a:cubicBezTo>
                  <a:pt x="56" y="113"/>
                  <a:pt x="56" y="113"/>
                  <a:pt x="56" y="113"/>
                </a:cubicBezTo>
                <a:cubicBezTo>
                  <a:pt x="48" y="114"/>
                  <a:pt x="39" y="113"/>
                  <a:pt x="32" y="111"/>
                </a:cubicBezTo>
                <a:cubicBezTo>
                  <a:pt x="23" y="109"/>
                  <a:pt x="15" y="104"/>
                  <a:pt x="9" y="97"/>
                </a:cubicBezTo>
                <a:cubicBezTo>
                  <a:pt x="6" y="95"/>
                  <a:pt x="4" y="92"/>
                  <a:pt x="2" y="89"/>
                </a:cubicBezTo>
                <a:cubicBezTo>
                  <a:pt x="2" y="89"/>
                  <a:pt x="2" y="89"/>
                  <a:pt x="2" y="89"/>
                </a:cubicBezTo>
                <a:cubicBezTo>
                  <a:pt x="2" y="89"/>
                  <a:pt x="2" y="89"/>
                  <a:pt x="2" y="89"/>
                </a:cubicBezTo>
                <a:cubicBezTo>
                  <a:pt x="1" y="88"/>
                  <a:pt x="1" y="87"/>
                  <a:pt x="1" y="86"/>
                </a:cubicBezTo>
                <a:cubicBezTo>
                  <a:pt x="1" y="83"/>
                  <a:pt x="3" y="81"/>
                  <a:pt x="6" y="81"/>
                </a:cubicBezTo>
                <a:cubicBezTo>
                  <a:pt x="40" y="81"/>
                  <a:pt x="40" y="81"/>
                  <a:pt x="40" y="81"/>
                </a:cubicBezTo>
                <a:cubicBezTo>
                  <a:pt x="47" y="70"/>
                  <a:pt x="47" y="70"/>
                  <a:pt x="47" y="70"/>
                </a:cubicBezTo>
                <a:cubicBezTo>
                  <a:pt x="53" y="59"/>
                  <a:pt x="53" y="59"/>
                  <a:pt x="53" y="59"/>
                </a:cubicBezTo>
                <a:cubicBezTo>
                  <a:pt x="47" y="48"/>
                  <a:pt x="47" y="48"/>
                  <a:pt x="47" y="48"/>
                </a:cubicBezTo>
                <a:cubicBezTo>
                  <a:pt x="40" y="37"/>
                  <a:pt x="40" y="37"/>
                  <a:pt x="40" y="37"/>
                </a:cubicBezTo>
                <a:cubicBezTo>
                  <a:pt x="6" y="37"/>
                  <a:pt x="6" y="37"/>
                  <a:pt x="6" y="37"/>
                </a:cubicBezTo>
                <a:cubicBezTo>
                  <a:pt x="6" y="37"/>
                  <a:pt x="6" y="37"/>
                  <a:pt x="6" y="37"/>
                </a:cubicBezTo>
                <a:cubicBezTo>
                  <a:pt x="5" y="37"/>
                  <a:pt x="4" y="37"/>
                  <a:pt x="3" y="36"/>
                </a:cubicBezTo>
                <a:cubicBezTo>
                  <a:pt x="1" y="35"/>
                  <a:pt x="0" y="31"/>
                  <a:pt x="2" y="29"/>
                </a:cubicBezTo>
                <a:cubicBezTo>
                  <a:pt x="3" y="28"/>
                  <a:pt x="4" y="26"/>
                  <a:pt x="5" y="25"/>
                </a:cubicBezTo>
                <a:cubicBezTo>
                  <a:pt x="5" y="25"/>
                  <a:pt x="5" y="25"/>
                  <a:pt x="5" y="25"/>
                </a:cubicBezTo>
                <a:cubicBezTo>
                  <a:pt x="6" y="23"/>
                  <a:pt x="7" y="22"/>
                  <a:pt x="9" y="21"/>
                </a:cubicBezTo>
                <a:cubicBezTo>
                  <a:pt x="30" y="0"/>
                  <a:pt x="64" y="0"/>
                  <a:pt x="85" y="21"/>
                </a:cubicBezTo>
                <a:cubicBezTo>
                  <a:pt x="92" y="28"/>
                  <a:pt x="96" y="35"/>
                  <a:pt x="99" y="44"/>
                </a:cubicBezTo>
                <a:cubicBezTo>
                  <a:pt x="101" y="52"/>
                  <a:pt x="102" y="60"/>
                  <a:pt x="100" y="68"/>
                </a:cubicBezTo>
                <a:cubicBezTo>
                  <a:pt x="118" y="85"/>
                  <a:pt x="118" y="85"/>
                  <a:pt x="118" y="85"/>
                </a:cubicBezTo>
                <a:cubicBezTo>
                  <a:pt x="130" y="98"/>
                  <a:pt x="130" y="98"/>
                  <a:pt x="130" y="98"/>
                </a:cubicBezTo>
                <a:cubicBezTo>
                  <a:pt x="172" y="56"/>
                  <a:pt x="172" y="56"/>
                  <a:pt x="172" y="56"/>
                </a:cubicBezTo>
                <a:cubicBezTo>
                  <a:pt x="163" y="48"/>
                  <a:pt x="163" y="48"/>
                  <a:pt x="163" y="48"/>
                </a:cubicBezTo>
                <a:cubicBezTo>
                  <a:pt x="161" y="46"/>
                  <a:pt x="161" y="42"/>
                  <a:pt x="163" y="40"/>
                </a:cubicBezTo>
                <a:cubicBezTo>
                  <a:pt x="164" y="40"/>
                  <a:pt x="164" y="40"/>
                  <a:pt x="164" y="40"/>
                </a:cubicBezTo>
                <a:cubicBezTo>
                  <a:pt x="205" y="6"/>
                  <a:pt x="205" y="6"/>
                  <a:pt x="205" y="6"/>
                </a:cubicBezTo>
                <a:cubicBezTo>
                  <a:pt x="208" y="4"/>
                  <a:pt x="211" y="5"/>
                  <a:pt x="212" y="7"/>
                </a:cubicBezTo>
                <a:cubicBezTo>
                  <a:pt x="212" y="7"/>
                  <a:pt x="212" y="7"/>
                  <a:pt x="212" y="7"/>
                </a:cubicBezTo>
                <a:close/>
                <a:moveTo>
                  <a:pt x="170" y="152"/>
                </a:moveTo>
                <a:cubicBezTo>
                  <a:pt x="170" y="152"/>
                  <a:pt x="170" y="152"/>
                  <a:pt x="170" y="152"/>
                </a:cubicBezTo>
                <a:cubicBezTo>
                  <a:pt x="169" y="154"/>
                  <a:pt x="168" y="156"/>
                  <a:pt x="166" y="158"/>
                </a:cubicBezTo>
                <a:cubicBezTo>
                  <a:pt x="159" y="165"/>
                  <a:pt x="159" y="165"/>
                  <a:pt x="159" y="165"/>
                </a:cubicBezTo>
                <a:cubicBezTo>
                  <a:pt x="156" y="168"/>
                  <a:pt x="151" y="170"/>
                  <a:pt x="147" y="170"/>
                </a:cubicBezTo>
                <a:cubicBezTo>
                  <a:pt x="144" y="170"/>
                  <a:pt x="140" y="169"/>
                  <a:pt x="137" y="167"/>
                </a:cubicBezTo>
                <a:cubicBezTo>
                  <a:pt x="131" y="173"/>
                  <a:pt x="131" y="173"/>
                  <a:pt x="131" y="173"/>
                </a:cubicBezTo>
                <a:cubicBezTo>
                  <a:pt x="172" y="214"/>
                  <a:pt x="172" y="214"/>
                  <a:pt x="172" y="214"/>
                </a:cubicBezTo>
                <a:cubicBezTo>
                  <a:pt x="180" y="222"/>
                  <a:pt x="194" y="222"/>
                  <a:pt x="202" y="214"/>
                </a:cubicBezTo>
                <a:cubicBezTo>
                  <a:pt x="210" y="206"/>
                  <a:pt x="210" y="192"/>
                  <a:pt x="202" y="184"/>
                </a:cubicBezTo>
                <a:cubicBezTo>
                  <a:pt x="170" y="152"/>
                  <a:pt x="170" y="152"/>
                  <a:pt x="170" y="152"/>
                </a:cubicBezTo>
                <a:close/>
                <a:moveTo>
                  <a:pt x="67" y="109"/>
                </a:moveTo>
                <a:cubicBezTo>
                  <a:pt x="67" y="109"/>
                  <a:pt x="67" y="109"/>
                  <a:pt x="67" y="109"/>
                </a:cubicBezTo>
                <a:cubicBezTo>
                  <a:pt x="73" y="103"/>
                  <a:pt x="73" y="103"/>
                  <a:pt x="73" y="103"/>
                </a:cubicBezTo>
                <a:cubicBezTo>
                  <a:pt x="71" y="100"/>
                  <a:pt x="70" y="97"/>
                  <a:pt x="70" y="93"/>
                </a:cubicBezTo>
                <a:cubicBezTo>
                  <a:pt x="70" y="89"/>
                  <a:pt x="72" y="84"/>
                  <a:pt x="75" y="81"/>
                </a:cubicBezTo>
                <a:cubicBezTo>
                  <a:pt x="82" y="74"/>
                  <a:pt x="82" y="74"/>
                  <a:pt x="82" y="74"/>
                </a:cubicBezTo>
                <a:cubicBezTo>
                  <a:pt x="84" y="72"/>
                  <a:pt x="87" y="71"/>
                  <a:pt x="89" y="70"/>
                </a:cubicBezTo>
                <a:cubicBezTo>
                  <a:pt x="89" y="69"/>
                  <a:pt x="89" y="69"/>
                  <a:pt x="90" y="68"/>
                </a:cubicBezTo>
                <a:cubicBezTo>
                  <a:pt x="91" y="61"/>
                  <a:pt x="91" y="54"/>
                  <a:pt x="89" y="47"/>
                </a:cubicBezTo>
                <a:cubicBezTo>
                  <a:pt x="87" y="40"/>
                  <a:pt x="83" y="34"/>
                  <a:pt x="78" y="28"/>
                </a:cubicBezTo>
                <a:cubicBezTo>
                  <a:pt x="61" y="12"/>
                  <a:pt x="35" y="11"/>
                  <a:pt x="18" y="27"/>
                </a:cubicBezTo>
                <a:cubicBezTo>
                  <a:pt x="43" y="27"/>
                  <a:pt x="43" y="27"/>
                  <a:pt x="43" y="27"/>
                </a:cubicBezTo>
                <a:cubicBezTo>
                  <a:pt x="45" y="27"/>
                  <a:pt x="47" y="28"/>
                  <a:pt x="48" y="29"/>
                </a:cubicBezTo>
                <a:cubicBezTo>
                  <a:pt x="56" y="43"/>
                  <a:pt x="56" y="43"/>
                  <a:pt x="56" y="43"/>
                </a:cubicBezTo>
                <a:cubicBezTo>
                  <a:pt x="64" y="56"/>
                  <a:pt x="64" y="56"/>
                  <a:pt x="64" y="56"/>
                </a:cubicBezTo>
                <a:cubicBezTo>
                  <a:pt x="65" y="58"/>
                  <a:pt x="65" y="60"/>
                  <a:pt x="64" y="62"/>
                </a:cubicBezTo>
                <a:cubicBezTo>
                  <a:pt x="56" y="75"/>
                  <a:pt x="56" y="75"/>
                  <a:pt x="56" y="75"/>
                </a:cubicBezTo>
                <a:cubicBezTo>
                  <a:pt x="48" y="89"/>
                  <a:pt x="48" y="89"/>
                  <a:pt x="48" y="89"/>
                </a:cubicBezTo>
                <a:cubicBezTo>
                  <a:pt x="47" y="91"/>
                  <a:pt x="45" y="92"/>
                  <a:pt x="43" y="92"/>
                </a:cubicBezTo>
                <a:cubicBezTo>
                  <a:pt x="43" y="92"/>
                  <a:pt x="43" y="92"/>
                  <a:pt x="43" y="92"/>
                </a:cubicBezTo>
                <a:cubicBezTo>
                  <a:pt x="18" y="92"/>
                  <a:pt x="18" y="92"/>
                  <a:pt x="18" y="92"/>
                </a:cubicBezTo>
                <a:cubicBezTo>
                  <a:pt x="23" y="96"/>
                  <a:pt x="29" y="99"/>
                  <a:pt x="35" y="101"/>
                </a:cubicBezTo>
                <a:cubicBezTo>
                  <a:pt x="42" y="103"/>
                  <a:pt x="49" y="103"/>
                  <a:pt x="56" y="102"/>
                </a:cubicBezTo>
                <a:cubicBezTo>
                  <a:pt x="58" y="101"/>
                  <a:pt x="60" y="102"/>
                  <a:pt x="61" y="103"/>
                </a:cubicBezTo>
                <a:cubicBezTo>
                  <a:pt x="67" y="109"/>
                  <a:pt x="67" y="109"/>
                  <a:pt x="67" y="109"/>
                </a:cubicBezTo>
                <a:close/>
                <a:moveTo>
                  <a:pt x="173" y="186"/>
                </a:moveTo>
                <a:cubicBezTo>
                  <a:pt x="173" y="186"/>
                  <a:pt x="173" y="186"/>
                  <a:pt x="173" y="186"/>
                </a:cubicBezTo>
                <a:cubicBezTo>
                  <a:pt x="167" y="192"/>
                  <a:pt x="167" y="203"/>
                  <a:pt x="173" y="210"/>
                </a:cubicBezTo>
                <a:cubicBezTo>
                  <a:pt x="180" y="216"/>
                  <a:pt x="191" y="216"/>
                  <a:pt x="198" y="210"/>
                </a:cubicBezTo>
                <a:cubicBezTo>
                  <a:pt x="204" y="203"/>
                  <a:pt x="204" y="192"/>
                  <a:pt x="198" y="186"/>
                </a:cubicBezTo>
                <a:cubicBezTo>
                  <a:pt x="191" y="179"/>
                  <a:pt x="180" y="179"/>
                  <a:pt x="173" y="186"/>
                </a:cubicBezTo>
                <a:close/>
                <a:moveTo>
                  <a:pt x="181" y="193"/>
                </a:moveTo>
                <a:cubicBezTo>
                  <a:pt x="181" y="193"/>
                  <a:pt x="181" y="193"/>
                  <a:pt x="181" y="193"/>
                </a:cubicBezTo>
                <a:cubicBezTo>
                  <a:pt x="184" y="191"/>
                  <a:pt x="188" y="191"/>
                  <a:pt x="190" y="193"/>
                </a:cubicBezTo>
                <a:cubicBezTo>
                  <a:pt x="193" y="196"/>
                  <a:pt x="193" y="200"/>
                  <a:pt x="190" y="202"/>
                </a:cubicBezTo>
                <a:cubicBezTo>
                  <a:pt x="188" y="205"/>
                  <a:pt x="183" y="205"/>
                  <a:pt x="181" y="202"/>
                </a:cubicBezTo>
                <a:cubicBezTo>
                  <a:pt x="178" y="200"/>
                  <a:pt x="178" y="196"/>
                  <a:pt x="181" y="193"/>
                </a:cubicBezTo>
                <a:close/>
                <a:moveTo>
                  <a:pt x="94" y="119"/>
                </a:moveTo>
                <a:cubicBezTo>
                  <a:pt x="94" y="119"/>
                  <a:pt x="94" y="119"/>
                  <a:pt x="94" y="119"/>
                </a:cubicBezTo>
                <a:cubicBezTo>
                  <a:pt x="96" y="117"/>
                  <a:pt x="99" y="117"/>
                  <a:pt x="102" y="119"/>
                </a:cubicBezTo>
                <a:cubicBezTo>
                  <a:pt x="104" y="121"/>
                  <a:pt x="104" y="124"/>
                  <a:pt x="102" y="126"/>
                </a:cubicBezTo>
                <a:cubicBezTo>
                  <a:pt x="46" y="182"/>
                  <a:pt x="46" y="182"/>
                  <a:pt x="46" y="182"/>
                </a:cubicBezTo>
                <a:cubicBezTo>
                  <a:pt x="44" y="184"/>
                  <a:pt x="40" y="184"/>
                  <a:pt x="38" y="182"/>
                </a:cubicBezTo>
                <a:cubicBezTo>
                  <a:pt x="36" y="180"/>
                  <a:pt x="36" y="176"/>
                  <a:pt x="38" y="174"/>
                </a:cubicBezTo>
                <a:cubicBezTo>
                  <a:pt x="94" y="119"/>
                  <a:pt x="94" y="119"/>
                  <a:pt x="94" y="119"/>
                </a:cubicBezTo>
                <a:close/>
                <a:moveTo>
                  <a:pt x="114" y="139"/>
                </a:moveTo>
                <a:cubicBezTo>
                  <a:pt x="114" y="139"/>
                  <a:pt x="114" y="139"/>
                  <a:pt x="114" y="139"/>
                </a:cubicBezTo>
                <a:cubicBezTo>
                  <a:pt x="116" y="137"/>
                  <a:pt x="119" y="137"/>
                  <a:pt x="122" y="139"/>
                </a:cubicBezTo>
                <a:cubicBezTo>
                  <a:pt x="124" y="141"/>
                  <a:pt x="124" y="144"/>
                  <a:pt x="122" y="146"/>
                </a:cubicBezTo>
                <a:cubicBezTo>
                  <a:pt x="66" y="202"/>
                  <a:pt x="66" y="202"/>
                  <a:pt x="66" y="202"/>
                </a:cubicBezTo>
                <a:cubicBezTo>
                  <a:pt x="64" y="204"/>
                  <a:pt x="60" y="204"/>
                  <a:pt x="58" y="202"/>
                </a:cubicBezTo>
                <a:cubicBezTo>
                  <a:pt x="56" y="200"/>
                  <a:pt x="56" y="196"/>
                  <a:pt x="58" y="194"/>
                </a:cubicBezTo>
                <a:cubicBezTo>
                  <a:pt x="114" y="139"/>
                  <a:pt x="114" y="139"/>
                  <a:pt x="114" y="139"/>
                </a:cubicBezTo>
                <a:close/>
                <a:moveTo>
                  <a:pt x="153" y="146"/>
                </a:moveTo>
                <a:cubicBezTo>
                  <a:pt x="153" y="146"/>
                  <a:pt x="153" y="146"/>
                  <a:pt x="153" y="146"/>
                </a:cubicBezTo>
                <a:cubicBezTo>
                  <a:pt x="94" y="87"/>
                  <a:pt x="94" y="87"/>
                  <a:pt x="94" y="87"/>
                </a:cubicBezTo>
                <a:cubicBezTo>
                  <a:pt x="88" y="93"/>
                  <a:pt x="88" y="93"/>
                  <a:pt x="88" y="93"/>
                </a:cubicBezTo>
                <a:cubicBezTo>
                  <a:pt x="89" y="94"/>
                  <a:pt x="91" y="96"/>
                  <a:pt x="92" y="97"/>
                </a:cubicBezTo>
                <a:cubicBezTo>
                  <a:pt x="95" y="100"/>
                  <a:pt x="95" y="106"/>
                  <a:pt x="92" y="109"/>
                </a:cubicBezTo>
                <a:cubicBezTo>
                  <a:pt x="71" y="130"/>
                  <a:pt x="50" y="152"/>
                  <a:pt x="29" y="173"/>
                </a:cubicBezTo>
                <a:cubicBezTo>
                  <a:pt x="28" y="174"/>
                  <a:pt x="27" y="175"/>
                  <a:pt x="27" y="177"/>
                </a:cubicBezTo>
                <a:cubicBezTo>
                  <a:pt x="27" y="178"/>
                  <a:pt x="28" y="180"/>
                  <a:pt x="29" y="181"/>
                </a:cubicBezTo>
                <a:cubicBezTo>
                  <a:pt x="60" y="211"/>
                  <a:pt x="60" y="211"/>
                  <a:pt x="60" y="211"/>
                </a:cubicBezTo>
                <a:cubicBezTo>
                  <a:pt x="61" y="213"/>
                  <a:pt x="62" y="213"/>
                  <a:pt x="64" y="213"/>
                </a:cubicBezTo>
                <a:cubicBezTo>
                  <a:pt x="65" y="213"/>
                  <a:pt x="66" y="213"/>
                  <a:pt x="68" y="211"/>
                </a:cubicBezTo>
                <a:cubicBezTo>
                  <a:pt x="89" y="190"/>
                  <a:pt x="110" y="169"/>
                  <a:pt x="131" y="148"/>
                </a:cubicBezTo>
                <a:cubicBezTo>
                  <a:pt x="134" y="145"/>
                  <a:pt x="140" y="145"/>
                  <a:pt x="143" y="148"/>
                </a:cubicBezTo>
                <a:cubicBezTo>
                  <a:pt x="145" y="150"/>
                  <a:pt x="146" y="151"/>
                  <a:pt x="147" y="152"/>
                </a:cubicBezTo>
                <a:cubicBezTo>
                  <a:pt x="153" y="146"/>
                  <a:pt x="153" y="146"/>
                  <a:pt x="153" y="146"/>
                </a:cubicBezTo>
                <a:close/>
                <a:moveTo>
                  <a:pt x="223" y="32"/>
                </a:moveTo>
                <a:cubicBezTo>
                  <a:pt x="223" y="32"/>
                  <a:pt x="223" y="32"/>
                  <a:pt x="223" y="32"/>
                </a:cubicBezTo>
                <a:cubicBezTo>
                  <a:pt x="208" y="17"/>
                  <a:pt x="208" y="17"/>
                  <a:pt x="208" y="17"/>
                </a:cubicBezTo>
                <a:cubicBezTo>
                  <a:pt x="175" y="44"/>
                  <a:pt x="175" y="44"/>
                  <a:pt x="175" y="44"/>
                </a:cubicBezTo>
                <a:cubicBezTo>
                  <a:pt x="196" y="65"/>
                  <a:pt x="196" y="65"/>
                  <a:pt x="196" y="65"/>
                </a:cubicBezTo>
                <a:cubicBezTo>
                  <a:pt x="223" y="32"/>
                  <a:pt x="223" y="32"/>
                  <a:pt x="223" y="32"/>
                </a:cubicBez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C920555B-D2FB-DA48-9709-537898D72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0863" y="6948469"/>
            <a:ext cx="507764" cy="507764"/>
          </a:xfrm>
          <a:prstGeom prst="rect">
            <a:avLst/>
          </a:prstGeom>
        </p:spPr>
      </p:pic>
      <p:sp>
        <p:nvSpPr>
          <p:cNvPr id="53" name="Freeform 8">
            <a:extLst>
              <a:ext uri="{FF2B5EF4-FFF2-40B4-BE49-F238E27FC236}">
                <a16:creationId xmlns:a16="http://schemas.microsoft.com/office/drawing/2014/main" id="{501558AF-1493-C84A-B1AC-026B36A49B5C}"/>
              </a:ext>
            </a:extLst>
          </p:cNvPr>
          <p:cNvSpPr>
            <a:spLocks noEditPoints="1"/>
          </p:cNvSpPr>
          <p:nvPr/>
        </p:nvSpPr>
        <p:spPr bwMode="auto">
          <a:xfrm>
            <a:off x="7760294" y="3554738"/>
            <a:ext cx="517542" cy="602512"/>
          </a:xfrm>
          <a:custGeom>
            <a:avLst/>
            <a:gdLst>
              <a:gd name="T0" fmla="*/ 40 w 170"/>
              <a:gd name="T1" fmla="*/ 110 h 198"/>
              <a:gd name="T2" fmla="*/ 32 w 170"/>
              <a:gd name="T3" fmla="*/ 111 h 198"/>
              <a:gd name="T4" fmla="*/ 24 w 170"/>
              <a:gd name="T5" fmla="*/ 114 h 198"/>
              <a:gd name="T6" fmla="*/ 32 w 170"/>
              <a:gd name="T7" fmla="*/ 124 h 198"/>
              <a:gd name="T8" fmla="*/ 45 w 170"/>
              <a:gd name="T9" fmla="*/ 118 h 198"/>
              <a:gd name="T10" fmla="*/ 51 w 170"/>
              <a:gd name="T11" fmla="*/ 105 h 198"/>
              <a:gd name="T12" fmla="*/ 48 w 170"/>
              <a:gd name="T13" fmla="*/ 135 h 198"/>
              <a:gd name="T14" fmla="*/ 35 w 170"/>
              <a:gd name="T15" fmla="*/ 146 h 198"/>
              <a:gd name="T16" fmla="*/ 29 w 170"/>
              <a:gd name="T17" fmla="*/ 142 h 198"/>
              <a:gd name="T18" fmla="*/ 26 w 170"/>
              <a:gd name="T19" fmla="*/ 149 h 198"/>
              <a:gd name="T20" fmla="*/ 35 w 170"/>
              <a:gd name="T21" fmla="*/ 157 h 198"/>
              <a:gd name="T22" fmla="*/ 51 w 170"/>
              <a:gd name="T23" fmla="*/ 143 h 198"/>
              <a:gd name="T24" fmla="*/ 48 w 170"/>
              <a:gd name="T25" fmla="*/ 135 h 198"/>
              <a:gd name="T26" fmla="*/ 64 w 170"/>
              <a:gd name="T27" fmla="*/ 81 h 198"/>
              <a:gd name="T28" fmla="*/ 128 w 170"/>
              <a:gd name="T29" fmla="*/ 89 h 198"/>
              <a:gd name="T30" fmla="*/ 162 w 170"/>
              <a:gd name="T31" fmla="*/ 30 h 198"/>
              <a:gd name="T32" fmla="*/ 142 w 170"/>
              <a:gd name="T33" fmla="*/ 26 h 198"/>
              <a:gd name="T34" fmla="*/ 106 w 170"/>
              <a:gd name="T35" fmla="*/ 8 h 198"/>
              <a:gd name="T36" fmla="*/ 57 w 170"/>
              <a:gd name="T37" fmla="*/ 22 h 198"/>
              <a:gd name="T38" fmla="*/ 28 w 170"/>
              <a:gd name="T39" fmla="*/ 30 h 198"/>
              <a:gd name="T40" fmla="*/ 0 w 170"/>
              <a:gd name="T41" fmla="*/ 190 h 198"/>
              <a:gd name="T42" fmla="*/ 170 w 170"/>
              <a:gd name="T43" fmla="*/ 190 h 198"/>
              <a:gd name="T44" fmla="*/ 71 w 170"/>
              <a:gd name="T45" fmla="*/ 15 h 198"/>
              <a:gd name="T46" fmla="*/ 100 w 170"/>
              <a:gd name="T47" fmla="*/ 15 h 198"/>
              <a:gd name="T48" fmla="*/ 71 w 170"/>
              <a:gd name="T49" fmla="*/ 15 h 198"/>
              <a:gd name="T50" fmla="*/ 133 w 170"/>
              <a:gd name="T51" fmla="*/ 31 h 198"/>
              <a:gd name="T52" fmla="*/ 37 w 170"/>
              <a:gd name="T53" fmla="*/ 31 h 198"/>
              <a:gd name="T54" fmla="*/ 15 w 170"/>
              <a:gd name="T55" fmla="*/ 183 h 198"/>
              <a:gd name="T56" fmla="*/ 28 w 170"/>
              <a:gd name="T57" fmla="*/ 49 h 198"/>
              <a:gd name="T58" fmla="*/ 142 w 170"/>
              <a:gd name="T59" fmla="*/ 49 h 198"/>
              <a:gd name="T60" fmla="*/ 155 w 170"/>
              <a:gd name="T61" fmla="*/ 183 h 198"/>
              <a:gd name="T62" fmla="*/ 45 w 170"/>
              <a:gd name="T63" fmla="*/ 74 h 198"/>
              <a:gd name="T64" fmla="*/ 34 w 170"/>
              <a:gd name="T65" fmla="*/ 81 h 198"/>
              <a:gd name="T66" fmla="*/ 26 w 170"/>
              <a:gd name="T67" fmla="*/ 80 h 198"/>
              <a:gd name="T68" fmla="*/ 29 w 170"/>
              <a:gd name="T69" fmla="*/ 89 h 198"/>
              <a:gd name="T70" fmla="*/ 38 w 170"/>
              <a:gd name="T71" fmla="*/ 93 h 198"/>
              <a:gd name="T72" fmla="*/ 52 w 170"/>
              <a:gd name="T73" fmla="*/ 77 h 198"/>
              <a:gd name="T74" fmla="*/ 128 w 170"/>
              <a:gd name="T75" fmla="*/ 143 h 198"/>
              <a:gd name="T76" fmla="*/ 59 w 170"/>
              <a:gd name="T77" fmla="*/ 148 h 198"/>
              <a:gd name="T78" fmla="*/ 133 w 170"/>
              <a:gd name="T79" fmla="*/ 148 h 198"/>
              <a:gd name="T80" fmla="*/ 128 w 170"/>
              <a:gd name="T81" fmla="*/ 112 h 198"/>
              <a:gd name="T82" fmla="*/ 64 w 170"/>
              <a:gd name="T83" fmla="*/ 121 h 198"/>
              <a:gd name="T84" fmla="*/ 128 w 170"/>
              <a:gd name="T85"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98">
                <a:moveTo>
                  <a:pt x="48" y="104"/>
                </a:moveTo>
                <a:cubicBezTo>
                  <a:pt x="47" y="104"/>
                  <a:pt x="46" y="104"/>
                  <a:pt x="45" y="105"/>
                </a:cubicBezTo>
                <a:cubicBezTo>
                  <a:pt x="40" y="110"/>
                  <a:pt x="40" y="110"/>
                  <a:pt x="40" y="110"/>
                </a:cubicBezTo>
                <a:cubicBezTo>
                  <a:pt x="35" y="114"/>
                  <a:pt x="35" y="114"/>
                  <a:pt x="35" y="114"/>
                </a:cubicBezTo>
                <a:cubicBezTo>
                  <a:pt x="34" y="113"/>
                  <a:pt x="34" y="113"/>
                  <a:pt x="34" y="113"/>
                </a:cubicBezTo>
                <a:cubicBezTo>
                  <a:pt x="32" y="111"/>
                  <a:pt x="32" y="111"/>
                  <a:pt x="32" y="111"/>
                </a:cubicBezTo>
                <a:cubicBezTo>
                  <a:pt x="31" y="110"/>
                  <a:pt x="30" y="110"/>
                  <a:pt x="29" y="110"/>
                </a:cubicBezTo>
                <a:cubicBezTo>
                  <a:pt x="28" y="110"/>
                  <a:pt x="27" y="110"/>
                  <a:pt x="26" y="111"/>
                </a:cubicBezTo>
                <a:cubicBezTo>
                  <a:pt x="25" y="112"/>
                  <a:pt x="24" y="113"/>
                  <a:pt x="24" y="114"/>
                </a:cubicBezTo>
                <a:cubicBezTo>
                  <a:pt x="24" y="116"/>
                  <a:pt x="25" y="117"/>
                  <a:pt x="26" y="118"/>
                </a:cubicBezTo>
                <a:cubicBezTo>
                  <a:pt x="29" y="121"/>
                  <a:pt x="29" y="121"/>
                  <a:pt x="29" y="121"/>
                </a:cubicBezTo>
                <a:cubicBezTo>
                  <a:pt x="32" y="124"/>
                  <a:pt x="32" y="124"/>
                  <a:pt x="32" y="124"/>
                </a:cubicBezTo>
                <a:cubicBezTo>
                  <a:pt x="33" y="125"/>
                  <a:pt x="34" y="125"/>
                  <a:pt x="35" y="125"/>
                </a:cubicBezTo>
                <a:cubicBezTo>
                  <a:pt x="36" y="125"/>
                  <a:pt x="37" y="125"/>
                  <a:pt x="38" y="124"/>
                </a:cubicBezTo>
                <a:cubicBezTo>
                  <a:pt x="45" y="118"/>
                  <a:pt x="45" y="118"/>
                  <a:pt x="45" y="118"/>
                </a:cubicBezTo>
                <a:cubicBezTo>
                  <a:pt x="51" y="111"/>
                  <a:pt x="51" y="111"/>
                  <a:pt x="51" y="111"/>
                </a:cubicBezTo>
                <a:cubicBezTo>
                  <a:pt x="52" y="110"/>
                  <a:pt x="52" y="109"/>
                  <a:pt x="52" y="108"/>
                </a:cubicBezTo>
                <a:cubicBezTo>
                  <a:pt x="52" y="107"/>
                  <a:pt x="52" y="106"/>
                  <a:pt x="51" y="105"/>
                </a:cubicBezTo>
                <a:cubicBezTo>
                  <a:pt x="50" y="104"/>
                  <a:pt x="49" y="104"/>
                  <a:pt x="48" y="104"/>
                </a:cubicBezTo>
                <a:close/>
                <a:moveTo>
                  <a:pt x="48" y="135"/>
                </a:moveTo>
                <a:cubicBezTo>
                  <a:pt x="48" y="135"/>
                  <a:pt x="48" y="135"/>
                  <a:pt x="48" y="135"/>
                </a:cubicBezTo>
                <a:cubicBezTo>
                  <a:pt x="47" y="135"/>
                  <a:pt x="46" y="136"/>
                  <a:pt x="45" y="136"/>
                </a:cubicBezTo>
                <a:cubicBezTo>
                  <a:pt x="40" y="141"/>
                  <a:pt x="40" y="141"/>
                  <a:pt x="40" y="141"/>
                </a:cubicBezTo>
                <a:cubicBezTo>
                  <a:pt x="35" y="146"/>
                  <a:pt x="35" y="146"/>
                  <a:pt x="35" y="146"/>
                </a:cubicBezTo>
                <a:cubicBezTo>
                  <a:pt x="34" y="144"/>
                  <a:pt x="34" y="144"/>
                  <a:pt x="34" y="144"/>
                </a:cubicBezTo>
                <a:cubicBezTo>
                  <a:pt x="32" y="143"/>
                  <a:pt x="32" y="143"/>
                  <a:pt x="32" y="143"/>
                </a:cubicBezTo>
                <a:cubicBezTo>
                  <a:pt x="31" y="142"/>
                  <a:pt x="30" y="142"/>
                  <a:pt x="29" y="142"/>
                </a:cubicBezTo>
                <a:cubicBezTo>
                  <a:pt x="28" y="142"/>
                  <a:pt x="27" y="142"/>
                  <a:pt x="26" y="143"/>
                </a:cubicBezTo>
                <a:cubicBezTo>
                  <a:pt x="25" y="144"/>
                  <a:pt x="24" y="145"/>
                  <a:pt x="24" y="146"/>
                </a:cubicBezTo>
                <a:cubicBezTo>
                  <a:pt x="24" y="147"/>
                  <a:pt x="25" y="148"/>
                  <a:pt x="26" y="149"/>
                </a:cubicBezTo>
                <a:cubicBezTo>
                  <a:pt x="29" y="152"/>
                  <a:pt x="29" y="152"/>
                  <a:pt x="29" y="152"/>
                </a:cubicBezTo>
                <a:cubicBezTo>
                  <a:pt x="32" y="156"/>
                  <a:pt x="32" y="156"/>
                  <a:pt x="32" y="156"/>
                </a:cubicBezTo>
                <a:cubicBezTo>
                  <a:pt x="33" y="156"/>
                  <a:pt x="34" y="157"/>
                  <a:pt x="35" y="157"/>
                </a:cubicBezTo>
                <a:cubicBezTo>
                  <a:pt x="36" y="157"/>
                  <a:pt x="37" y="156"/>
                  <a:pt x="38" y="156"/>
                </a:cubicBezTo>
                <a:cubicBezTo>
                  <a:pt x="45" y="149"/>
                  <a:pt x="45" y="149"/>
                  <a:pt x="45" y="149"/>
                </a:cubicBezTo>
                <a:cubicBezTo>
                  <a:pt x="51" y="143"/>
                  <a:pt x="51" y="143"/>
                  <a:pt x="51" y="143"/>
                </a:cubicBezTo>
                <a:cubicBezTo>
                  <a:pt x="52" y="142"/>
                  <a:pt x="52" y="141"/>
                  <a:pt x="52" y="140"/>
                </a:cubicBezTo>
                <a:cubicBezTo>
                  <a:pt x="52" y="138"/>
                  <a:pt x="52" y="137"/>
                  <a:pt x="51" y="136"/>
                </a:cubicBezTo>
                <a:cubicBezTo>
                  <a:pt x="50" y="136"/>
                  <a:pt x="49" y="135"/>
                  <a:pt x="48" y="135"/>
                </a:cubicBezTo>
                <a:close/>
                <a:moveTo>
                  <a:pt x="128" y="81"/>
                </a:moveTo>
                <a:cubicBezTo>
                  <a:pt x="128" y="81"/>
                  <a:pt x="128" y="81"/>
                  <a:pt x="128" y="81"/>
                </a:cubicBezTo>
                <a:cubicBezTo>
                  <a:pt x="64" y="81"/>
                  <a:pt x="64" y="81"/>
                  <a:pt x="64" y="81"/>
                </a:cubicBezTo>
                <a:cubicBezTo>
                  <a:pt x="61" y="81"/>
                  <a:pt x="59" y="83"/>
                  <a:pt x="59" y="85"/>
                </a:cubicBezTo>
                <a:cubicBezTo>
                  <a:pt x="59" y="87"/>
                  <a:pt x="61" y="89"/>
                  <a:pt x="64" y="89"/>
                </a:cubicBezTo>
                <a:cubicBezTo>
                  <a:pt x="128" y="89"/>
                  <a:pt x="128" y="89"/>
                  <a:pt x="128" y="89"/>
                </a:cubicBezTo>
                <a:cubicBezTo>
                  <a:pt x="131" y="89"/>
                  <a:pt x="133" y="87"/>
                  <a:pt x="133" y="85"/>
                </a:cubicBezTo>
                <a:cubicBezTo>
                  <a:pt x="133" y="83"/>
                  <a:pt x="131" y="81"/>
                  <a:pt x="128" y="81"/>
                </a:cubicBezTo>
                <a:close/>
                <a:moveTo>
                  <a:pt x="162" y="30"/>
                </a:moveTo>
                <a:cubicBezTo>
                  <a:pt x="162" y="30"/>
                  <a:pt x="162" y="30"/>
                  <a:pt x="162" y="30"/>
                </a:cubicBezTo>
                <a:cubicBezTo>
                  <a:pt x="142" y="30"/>
                  <a:pt x="142" y="30"/>
                  <a:pt x="142" y="30"/>
                </a:cubicBezTo>
                <a:cubicBezTo>
                  <a:pt x="142" y="26"/>
                  <a:pt x="142" y="26"/>
                  <a:pt x="142" y="26"/>
                </a:cubicBezTo>
                <a:cubicBezTo>
                  <a:pt x="142" y="24"/>
                  <a:pt x="140" y="22"/>
                  <a:pt x="137" y="22"/>
                </a:cubicBezTo>
                <a:cubicBezTo>
                  <a:pt x="114" y="22"/>
                  <a:pt x="114" y="22"/>
                  <a:pt x="114" y="22"/>
                </a:cubicBezTo>
                <a:cubicBezTo>
                  <a:pt x="112" y="17"/>
                  <a:pt x="110" y="12"/>
                  <a:pt x="106" y="8"/>
                </a:cubicBezTo>
                <a:cubicBezTo>
                  <a:pt x="100" y="3"/>
                  <a:pt x="93" y="0"/>
                  <a:pt x="85" y="0"/>
                </a:cubicBezTo>
                <a:cubicBezTo>
                  <a:pt x="77" y="0"/>
                  <a:pt x="70" y="3"/>
                  <a:pt x="64" y="8"/>
                </a:cubicBezTo>
                <a:cubicBezTo>
                  <a:pt x="61" y="12"/>
                  <a:pt x="58" y="17"/>
                  <a:pt x="57" y="22"/>
                </a:cubicBezTo>
                <a:cubicBezTo>
                  <a:pt x="33" y="22"/>
                  <a:pt x="33" y="22"/>
                  <a:pt x="33" y="22"/>
                </a:cubicBezTo>
                <a:cubicBezTo>
                  <a:pt x="30" y="22"/>
                  <a:pt x="28" y="24"/>
                  <a:pt x="28" y="26"/>
                </a:cubicBezTo>
                <a:cubicBezTo>
                  <a:pt x="28" y="30"/>
                  <a:pt x="28" y="30"/>
                  <a:pt x="28" y="30"/>
                </a:cubicBezTo>
                <a:cubicBezTo>
                  <a:pt x="8" y="30"/>
                  <a:pt x="8" y="30"/>
                  <a:pt x="8" y="30"/>
                </a:cubicBezTo>
                <a:cubicBezTo>
                  <a:pt x="4" y="30"/>
                  <a:pt x="0" y="34"/>
                  <a:pt x="0" y="38"/>
                </a:cubicBezTo>
                <a:cubicBezTo>
                  <a:pt x="0" y="190"/>
                  <a:pt x="0" y="190"/>
                  <a:pt x="0" y="190"/>
                </a:cubicBezTo>
                <a:cubicBezTo>
                  <a:pt x="0" y="194"/>
                  <a:pt x="4" y="198"/>
                  <a:pt x="8" y="198"/>
                </a:cubicBezTo>
                <a:cubicBezTo>
                  <a:pt x="162" y="198"/>
                  <a:pt x="162" y="198"/>
                  <a:pt x="162" y="198"/>
                </a:cubicBezTo>
                <a:cubicBezTo>
                  <a:pt x="166" y="198"/>
                  <a:pt x="170" y="194"/>
                  <a:pt x="170" y="190"/>
                </a:cubicBezTo>
                <a:cubicBezTo>
                  <a:pt x="170" y="38"/>
                  <a:pt x="170" y="38"/>
                  <a:pt x="170" y="38"/>
                </a:cubicBezTo>
                <a:cubicBezTo>
                  <a:pt x="170" y="34"/>
                  <a:pt x="166" y="30"/>
                  <a:pt x="162" y="30"/>
                </a:cubicBezTo>
                <a:close/>
                <a:moveTo>
                  <a:pt x="71" y="15"/>
                </a:moveTo>
                <a:cubicBezTo>
                  <a:pt x="71" y="15"/>
                  <a:pt x="71" y="15"/>
                  <a:pt x="71" y="15"/>
                </a:cubicBezTo>
                <a:cubicBezTo>
                  <a:pt x="74" y="11"/>
                  <a:pt x="79" y="8"/>
                  <a:pt x="85" y="8"/>
                </a:cubicBezTo>
                <a:cubicBezTo>
                  <a:pt x="91" y="8"/>
                  <a:pt x="96" y="11"/>
                  <a:pt x="100" y="15"/>
                </a:cubicBezTo>
                <a:cubicBezTo>
                  <a:pt x="102" y="17"/>
                  <a:pt x="103" y="19"/>
                  <a:pt x="104" y="22"/>
                </a:cubicBezTo>
                <a:cubicBezTo>
                  <a:pt x="66" y="22"/>
                  <a:pt x="66" y="22"/>
                  <a:pt x="66" y="22"/>
                </a:cubicBezTo>
                <a:cubicBezTo>
                  <a:pt x="67" y="19"/>
                  <a:pt x="69" y="17"/>
                  <a:pt x="71" y="15"/>
                </a:cubicBezTo>
                <a:close/>
                <a:moveTo>
                  <a:pt x="37" y="31"/>
                </a:moveTo>
                <a:cubicBezTo>
                  <a:pt x="37" y="31"/>
                  <a:pt x="37" y="31"/>
                  <a:pt x="37" y="31"/>
                </a:cubicBezTo>
                <a:cubicBezTo>
                  <a:pt x="133" y="31"/>
                  <a:pt x="133" y="31"/>
                  <a:pt x="133" y="31"/>
                </a:cubicBezTo>
                <a:cubicBezTo>
                  <a:pt x="133" y="45"/>
                  <a:pt x="133" y="45"/>
                  <a:pt x="133" y="45"/>
                </a:cubicBezTo>
                <a:cubicBezTo>
                  <a:pt x="37" y="45"/>
                  <a:pt x="37" y="45"/>
                  <a:pt x="37" y="45"/>
                </a:cubicBezTo>
                <a:cubicBezTo>
                  <a:pt x="37" y="31"/>
                  <a:pt x="37" y="31"/>
                  <a:pt x="37" y="31"/>
                </a:cubicBezTo>
                <a:close/>
                <a:moveTo>
                  <a:pt x="155" y="183"/>
                </a:moveTo>
                <a:cubicBezTo>
                  <a:pt x="155" y="183"/>
                  <a:pt x="155" y="183"/>
                  <a:pt x="155" y="183"/>
                </a:cubicBezTo>
                <a:cubicBezTo>
                  <a:pt x="15" y="183"/>
                  <a:pt x="15" y="183"/>
                  <a:pt x="15" y="183"/>
                </a:cubicBezTo>
                <a:cubicBezTo>
                  <a:pt x="15" y="45"/>
                  <a:pt x="15" y="45"/>
                  <a:pt x="15" y="45"/>
                </a:cubicBezTo>
                <a:cubicBezTo>
                  <a:pt x="28" y="45"/>
                  <a:pt x="28" y="45"/>
                  <a:pt x="28" y="45"/>
                </a:cubicBezTo>
                <a:cubicBezTo>
                  <a:pt x="28" y="49"/>
                  <a:pt x="28" y="49"/>
                  <a:pt x="28" y="49"/>
                </a:cubicBezTo>
                <a:cubicBezTo>
                  <a:pt x="28" y="52"/>
                  <a:pt x="30" y="54"/>
                  <a:pt x="33" y="54"/>
                </a:cubicBezTo>
                <a:cubicBezTo>
                  <a:pt x="137" y="54"/>
                  <a:pt x="137" y="54"/>
                  <a:pt x="137" y="54"/>
                </a:cubicBezTo>
                <a:cubicBezTo>
                  <a:pt x="140" y="54"/>
                  <a:pt x="142" y="52"/>
                  <a:pt x="142" y="49"/>
                </a:cubicBezTo>
                <a:cubicBezTo>
                  <a:pt x="142" y="45"/>
                  <a:pt x="142" y="45"/>
                  <a:pt x="142" y="45"/>
                </a:cubicBezTo>
                <a:cubicBezTo>
                  <a:pt x="155" y="45"/>
                  <a:pt x="155" y="45"/>
                  <a:pt x="155" y="45"/>
                </a:cubicBezTo>
                <a:cubicBezTo>
                  <a:pt x="155" y="183"/>
                  <a:pt x="155" y="183"/>
                  <a:pt x="155" y="183"/>
                </a:cubicBezTo>
                <a:close/>
                <a:moveTo>
                  <a:pt x="48" y="72"/>
                </a:moveTo>
                <a:cubicBezTo>
                  <a:pt x="48" y="72"/>
                  <a:pt x="48" y="72"/>
                  <a:pt x="48" y="72"/>
                </a:cubicBezTo>
                <a:cubicBezTo>
                  <a:pt x="47" y="72"/>
                  <a:pt x="46" y="73"/>
                  <a:pt x="45" y="74"/>
                </a:cubicBezTo>
                <a:cubicBezTo>
                  <a:pt x="40" y="78"/>
                  <a:pt x="40" y="78"/>
                  <a:pt x="40" y="78"/>
                </a:cubicBezTo>
                <a:cubicBezTo>
                  <a:pt x="35" y="83"/>
                  <a:pt x="35" y="83"/>
                  <a:pt x="35" y="83"/>
                </a:cubicBezTo>
                <a:cubicBezTo>
                  <a:pt x="34" y="81"/>
                  <a:pt x="34" y="81"/>
                  <a:pt x="34" y="81"/>
                </a:cubicBezTo>
                <a:cubicBezTo>
                  <a:pt x="32" y="80"/>
                  <a:pt x="32" y="80"/>
                  <a:pt x="32" y="80"/>
                </a:cubicBezTo>
                <a:cubicBezTo>
                  <a:pt x="31" y="79"/>
                  <a:pt x="30" y="79"/>
                  <a:pt x="29" y="79"/>
                </a:cubicBezTo>
                <a:cubicBezTo>
                  <a:pt x="28" y="79"/>
                  <a:pt x="27" y="79"/>
                  <a:pt x="26" y="80"/>
                </a:cubicBezTo>
                <a:cubicBezTo>
                  <a:pt x="25" y="81"/>
                  <a:pt x="24" y="82"/>
                  <a:pt x="24" y="83"/>
                </a:cubicBezTo>
                <a:cubicBezTo>
                  <a:pt x="24" y="84"/>
                  <a:pt x="25" y="85"/>
                  <a:pt x="26" y="86"/>
                </a:cubicBezTo>
                <a:cubicBezTo>
                  <a:pt x="29" y="89"/>
                  <a:pt x="29" y="89"/>
                  <a:pt x="29" y="89"/>
                </a:cubicBezTo>
                <a:cubicBezTo>
                  <a:pt x="32" y="93"/>
                  <a:pt x="32" y="93"/>
                  <a:pt x="32" y="93"/>
                </a:cubicBezTo>
                <a:cubicBezTo>
                  <a:pt x="33" y="93"/>
                  <a:pt x="34" y="94"/>
                  <a:pt x="35" y="94"/>
                </a:cubicBezTo>
                <a:cubicBezTo>
                  <a:pt x="36" y="94"/>
                  <a:pt x="37" y="93"/>
                  <a:pt x="38" y="93"/>
                </a:cubicBezTo>
                <a:cubicBezTo>
                  <a:pt x="45" y="86"/>
                  <a:pt x="45" y="86"/>
                  <a:pt x="45" y="86"/>
                </a:cubicBezTo>
                <a:cubicBezTo>
                  <a:pt x="51" y="80"/>
                  <a:pt x="51" y="80"/>
                  <a:pt x="51" y="80"/>
                </a:cubicBezTo>
                <a:cubicBezTo>
                  <a:pt x="52" y="79"/>
                  <a:pt x="52" y="78"/>
                  <a:pt x="52" y="77"/>
                </a:cubicBezTo>
                <a:cubicBezTo>
                  <a:pt x="52" y="76"/>
                  <a:pt x="52" y="74"/>
                  <a:pt x="51" y="74"/>
                </a:cubicBezTo>
                <a:cubicBezTo>
                  <a:pt x="50" y="73"/>
                  <a:pt x="49" y="72"/>
                  <a:pt x="48" y="72"/>
                </a:cubicBezTo>
                <a:close/>
                <a:moveTo>
                  <a:pt x="128" y="143"/>
                </a:moveTo>
                <a:cubicBezTo>
                  <a:pt x="128" y="143"/>
                  <a:pt x="128" y="143"/>
                  <a:pt x="128" y="143"/>
                </a:cubicBezTo>
                <a:cubicBezTo>
                  <a:pt x="64" y="143"/>
                  <a:pt x="64" y="143"/>
                  <a:pt x="64" y="143"/>
                </a:cubicBezTo>
                <a:cubicBezTo>
                  <a:pt x="61" y="143"/>
                  <a:pt x="59" y="145"/>
                  <a:pt x="59" y="148"/>
                </a:cubicBezTo>
                <a:cubicBezTo>
                  <a:pt x="59" y="150"/>
                  <a:pt x="61" y="152"/>
                  <a:pt x="64" y="152"/>
                </a:cubicBezTo>
                <a:cubicBezTo>
                  <a:pt x="128" y="152"/>
                  <a:pt x="128" y="152"/>
                  <a:pt x="128" y="152"/>
                </a:cubicBezTo>
                <a:cubicBezTo>
                  <a:pt x="131" y="152"/>
                  <a:pt x="133" y="150"/>
                  <a:pt x="133" y="148"/>
                </a:cubicBezTo>
                <a:cubicBezTo>
                  <a:pt x="133" y="145"/>
                  <a:pt x="131" y="143"/>
                  <a:pt x="128" y="143"/>
                </a:cubicBezTo>
                <a:close/>
                <a:moveTo>
                  <a:pt x="128" y="112"/>
                </a:moveTo>
                <a:cubicBezTo>
                  <a:pt x="128" y="112"/>
                  <a:pt x="128" y="112"/>
                  <a:pt x="128" y="112"/>
                </a:cubicBezTo>
                <a:cubicBezTo>
                  <a:pt x="64" y="112"/>
                  <a:pt x="64" y="112"/>
                  <a:pt x="64" y="112"/>
                </a:cubicBezTo>
                <a:cubicBezTo>
                  <a:pt x="61" y="112"/>
                  <a:pt x="59" y="114"/>
                  <a:pt x="59" y="116"/>
                </a:cubicBezTo>
                <a:cubicBezTo>
                  <a:pt x="59" y="119"/>
                  <a:pt x="61" y="121"/>
                  <a:pt x="64" y="121"/>
                </a:cubicBezTo>
                <a:cubicBezTo>
                  <a:pt x="128" y="121"/>
                  <a:pt x="128" y="121"/>
                  <a:pt x="128" y="121"/>
                </a:cubicBezTo>
                <a:cubicBezTo>
                  <a:pt x="131" y="121"/>
                  <a:pt x="133" y="119"/>
                  <a:pt x="133" y="116"/>
                </a:cubicBezTo>
                <a:cubicBezTo>
                  <a:pt x="133" y="114"/>
                  <a:pt x="131" y="112"/>
                  <a:pt x="128" y="112"/>
                </a:cubicBez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endParaRPr>
          </a:p>
        </p:txBody>
      </p:sp>
      <p:sp>
        <p:nvSpPr>
          <p:cNvPr id="41"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3F35D45-4AE9-6241-B1F4-CEC5E1C61691}"/>
              </a:ext>
            </a:extLst>
          </p:cNvPr>
          <p:cNvSpPr/>
          <p:nvPr/>
        </p:nvSpPr>
        <p:spPr>
          <a:xfrm>
            <a:off x="734907" y="1989278"/>
            <a:ext cx="2002625" cy="738664"/>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NQF implementation</a:t>
            </a:r>
            <a:br>
              <a:rPr lang="en-US" altLang="zh-CN" sz="1400" dirty="0">
                <a:latin typeface="Arial" panose="020B0604020202020204" pitchFamily="34" charset="0"/>
                <a:ea typeface="Lato Light" panose="020F0502020204030203" pitchFamily="34" charset="0"/>
                <a:cs typeface="Arial" panose="020B0604020202020204" pitchFamily="34" charset="0"/>
              </a:rPr>
            </a:br>
            <a:r>
              <a:rPr lang="en-US" altLang="zh-CN" sz="1400" dirty="0">
                <a:latin typeface="Arial" panose="020B0604020202020204" pitchFamily="34" charset="0"/>
                <a:ea typeface="Lato Light" panose="020F0502020204030203" pitchFamily="34" charset="0"/>
                <a:cs typeface="Arial" panose="020B0604020202020204" pitchFamily="34" charset="0"/>
              </a:rPr>
              <a:t>and co-ordinate NQF Sub-Frameworks</a:t>
            </a:r>
          </a:p>
        </p:txBody>
      </p:sp>
      <p:sp>
        <p:nvSpPr>
          <p:cNvPr id="42"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2E48C85-352C-C043-B93D-17DB18FF1ECE}"/>
              </a:ext>
            </a:extLst>
          </p:cNvPr>
          <p:cNvSpPr/>
          <p:nvPr/>
        </p:nvSpPr>
        <p:spPr>
          <a:xfrm>
            <a:off x="734910" y="1722537"/>
            <a:ext cx="2002621" cy="338554"/>
          </a:xfrm>
          <a:prstGeom prst="rect">
            <a:avLst/>
          </a:prstGeom>
        </p:spPr>
        <p:txBody>
          <a:bodyPr wrap="square">
            <a:spAutoFit/>
          </a:bodyPr>
          <a:lstStyle/>
          <a:p>
            <a:pPr algn="ctr">
              <a:spcBef>
                <a:spcPts val="800"/>
              </a:spcBef>
            </a:pPr>
            <a:r>
              <a:rPr lang="en-US" altLang="zh-CN" sz="1600" b="1" spc="200" dirty="0">
                <a:solidFill>
                  <a:srgbClr val="002060"/>
                </a:solidFill>
                <a:latin typeface="Arial" panose="020B0604020202020204" pitchFamily="34" charset="0"/>
                <a:ea typeface="Lato Light" panose="020F0502020204030203" pitchFamily="34" charset="0"/>
                <a:cs typeface="Arial" panose="020B0604020202020204" pitchFamily="34" charset="0"/>
              </a:rPr>
              <a:t>OVERSEE</a:t>
            </a:r>
            <a:endParaRPr lang="en-US" altLang="zh-CN" sz="1600" b="1" dirty="0">
              <a:solidFill>
                <a:srgbClr val="002060"/>
              </a:solidFill>
              <a:latin typeface="Arial" panose="020B0604020202020204" pitchFamily="34" charset="0"/>
              <a:ea typeface="Lato Light" panose="020F0502020204030203" pitchFamily="34" charset="0"/>
              <a:cs typeface="Arial" panose="020B0604020202020204" pitchFamily="34" charset="0"/>
            </a:endParaRPr>
          </a:p>
        </p:txBody>
      </p:sp>
      <p:sp>
        <p:nvSpPr>
          <p:cNvPr id="43"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FCEBFD15-B3DA-434C-B53F-42641F056B2E}"/>
              </a:ext>
            </a:extLst>
          </p:cNvPr>
          <p:cNvSpPr/>
          <p:nvPr/>
        </p:nvSpPr>
        <p:spPr>
          <a:xfrm>
            <a:off x="734907" y="5393809"/>
            <a:ext cx="2002625" cy="954107"/>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the Minister of </a:t>
            </a:r>
            <a:br>
              <a:rPr lang="en-US" altLang="zh-CN" sz="1400" dirty="0">
                <a:latin typeface="Arial" panose="020B0604020202020204" pitchFamily="34" charset="0"/>
                <a:ea typeface="Lato Light" panose="020F0502020204030203" pitchFamily="34" charset="0"/>
                <a:cs typeface="Arial" panose="020B0604020202020204" pitchFamily="34" charset="0"/>
              </a:rPr>
            </a:br>
            <a:r>
              <a:rPr lang="en-US" altLang="zh-CN" sz="1400" dirty="0">
                <a:latin typeface="Arial" panose="020B0604020202020204" pitchFamily="34" charset="0"/>
                <a:ea typeface="Lato Light" panose="020F0502020204030203" pitchFamily="34" charset="0"/>
                <a:cs typeface="Arial" panose="020B0604020202020204" pitchFamily="34" charset="0"/>
              </a:rPr>
              <a:t>Higher Education and Training on NQF matters</a:t>
            </a:r>
          </a:p>
        </p:txBody>
      </p:sp>
      <p:sp>
        <p:nvSpPr>
          <p:cNvPr id="62"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9B5DB0A-377E-7548-8E41-6CFE14A7762D}"/>
              </a:ext>
            </a:extLst>
          </p:cNvPr>
          <p:cNvSpPr/>
          <p:nvPr/>
        </p:nvSpPr>
        <p:spPr>
          <a:xfrm>
            <a:off x="866210" y="5127069"/>
            <a:ext cx="1740021" cy="338554"/>
          </a:xfrm>
          <a:prstGeom prst="rect">
            <a:avLst/>
          </a:prstGeom>
        </p:spPr>
        <p:txBody>
          <a:bodyPr wrap="square">
            <a:spAutoFit/>
          </a:bodyPr>
          <a:lstStyle/>
          <a:p>
            <a:pPr algn="ctr">
              <a:spcBef>
                <a:spcPts val="800"/>
              </a:spcBef>
            </a:pPr>
            <a:r>
              <a:rPr lang="en-US" altLang="zh-CN" sz="1600" b="1" spc="200" dirty="0">
                <a:solidFill>
                  <a:schemeClr val="tx2"/>
                </a:solidFill>
                <a:latin typeface="Arial" panose="020B0604020202020204" pitchFamily="34" charset="0"/>
                <a:ea typeface="Lato Light" panose="020F0502020204030203" pitchFamily="34" charset="0"/>
                <a:cs typeface="Arial" panose="020B0604020202020204" pitchFamily="34" charset="0"/>
              </a:rPr>
              <a:t>ADVISE</a:t>
            </a:r>
            <a:endParaRPr lang="en-US" altLang="zh-CN" sz="1600" b="1" dirty="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63"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DCA4C0C-9ED0-CB4C-9CB5-88CD8F9F39C2}"/>
              </a:ext>
            </a:extLst>
          </p:cNvPr>
          <p:cNvSpPr/>
          <p:nvPr/>
        </p:nvSpPr>
        <p:spPr>
          <a:xfrm>
            <a:off x="2809240" y="2163330"/>
            <a:ext cx="2002625" cy="523220"/>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and implement NQF policies and criteria</a:t>
            </a:r>
          </a:p>
        </p:txBody>
      </p:sp>
      <p:sp>
        <p:nvSpPr>
          <p:cNvPr id="6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69A4240-9A73-794D-BA6A-D470C3A5D5DA}"/>
              </a:ext>
            </a:extLst>
          </p:cNvPr>
          <p:cNvSpPr/>
          <p:nvPr/>
        </p:nvSpPr>
        <p:spPr>
          <a:xfrm>
            <a:off x="2809243" y="1896590"/>
            <a:ext cx="2002621" cy="338554"/>
          </a:xfrm>
          <a:prstGeom prst="rect">
            <a:avLst/>
          </a:prstGeom>
        </p:spPr>
        <p:txBody>
          <a:bodyPr wrap="square">
            <a:spAutoFit/>
          </a:bodyPr>
          <a:lstStyle/>
          <a:p>
            <a:pPr algn="ctr">
              <a:spcBef>
                <a:spcPts val="800"/>
              </a:spcBef>
            </a:pPr>
            <a:r>
              <a:rPr lang="en-US" altLang="zh-CN" sz="1600" b="1" spc="200" dirty="0">
                <a:solidFill>
                  <a:schemeClr val="accent1"/>
                </a:solidFill>
                <a:latin typeface="Arial" panose="020B0604020202020204" pitchFamily="34" charset="0"/>
                <a:ea typeface="Lato Light" panose="020F0502020204030203" pitchFamily="34" charset="0"/>
                <a:cs typeface="Arial" panose="020B0604020202020204" pitchFamily="34" charset="0"/>
              </a:rPr>
              <a:t>DEVELOP</a:t>
            </a:r>
            <a:endParaRPr lang="en-US" altLang="zh-CN" sz="1600" b="1" dirty="0">
              <a:solidFill>
                <a:schemeClr val="accent1"/>
              </a:solidFill>
              <a:latin typeface="Arial" panose="020B0604020202020204" pitchFamily="34" charset="0"/>
              <a:ea typeface="Lato Light" panose="020F0502020204030203" pitchFamily="34" charset="0"/>
              <a:cs typeface="Arial" panose="020B0604020202020204" pitchFamily="34" charset="0"/>
            </a:endParaRPr>
          </a:p>
        </p:txBody>
      </p:sp>
      <p:sp>
        <p:nvSpPr>
          <p:cNvPr id="65"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40FBA4F-2FE4-3A43-8FD0-5D8FC14D69AD}"/>
              </a:ext>
            </a:extLst>
          </p:cNvPr>
          <p:cNvSpPr/>
          <p:nvPr/>
        </p:nvSpPr>
        <p:spPr>
          <a:xfrm>
            <a:off x="2809240" y="5286564"/>
            <a:ext cx="2002625" cy="523220"/>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a National Learners’ Records Database</a:t>
            </a:r>
          </a:p>
        </p:txBody>
      </p:sp>
      <p:sp>
        <p:nvSpPr>
          <p:cNvPr id="66"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EAED4CC1-4774-604F-8D60-581B6D61D144}"/>
              </a:ext>
            </a:extLst>
          </p:cNvPr>
          <p:cNvSpPr/>
          <p:nvPr/>
        </p:nvSpPr>
        <p:spPr>
          <a:xfrm>
            <a:off x="2940543" y="5019824"/>
            <a:ext cx="1740021" cy="338554"/>
          </a:xfrm>
          <a:prstGeom prst="rect">
            <a:avLst/>
          </a:prstGeom>
        </p:spPr>
        <p:txBody>
          <a:bodyPr wrap="square">
            <a:spAutoFit/>
          </a:bodyPr>
          <a:lstStyle/>
          <a:p>
            <a:pPr algn="ctr">
              <a:spcBef>
                <a:spcPts val="800"/>
              </a:spcBef>
            </a:pPr>
            <a:r>
              <a:rPr lang="en-US" altLang="zh-CN" sz="1600" b="1" spc="200" dirty="0">
                <a:solidFill>
                  <a:schemeClr val="accent1"/>
                </a:solidFill>
                <a:latin typeface="Arial" panose="020B0604020202020204" pitchFamily="34" charset="0"/>
                <a:ea typeface="Lato Light" panose="020F0502020204030203" pitchFamily="34" charset="0"/>
                <a:cs typeface="Arial" panose="020B0604020202020204" pitchFamily="34" charset="0"/>
              </a:rPr>
              <a:t>MAINTAIN</a:t>
            </a:r>
            <a:endParaRPr lang="en-US" altLang="zh-CN" sz="1600" b="1" dirty="0">
              <a:solidFill>
                <a:schemeClr val="accent1"/>
              </a:solidFill>
              <a:latin typeface="Arial" panose="020B0604020202020204" pitchFamily="34" charset="0"/>
              <a:ea typeface="Lato Light" panose="020F0502020204030203" pitchFamily="34" charset="0"/>
              <a:cs typeface="Arial" panose="020B0604020202020204" pitchFamily="34" charset="0"/>
            </a:endParaRPr>
          </a:p>
        </p:txBody>
      </p:sp>
      <p:sp>
        <p:nvSpPr>
          <p:cNvPr id="71"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983711E3-26A5-3D4E-B2E8-384B221D8E91}"/>
              </a:ext>
            </a:extLst>
          </p:cNvPr>
          <p:cNvSpPr/>
          <p:nvPr/>
        </p:nvSpPr>
        <p:spPr>
          <a:xfrm>
            <a:off x="4910371" y="1672760"/>
            <a:ext cx="1745827" cy="954107"/>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qualifications and professional designations on the NQF</a:t>
            </a:r>
          </a:p>
        </p:txBody>
      </p:sp>
      <p:sp>
        <p:nvSpPr>
          <p:cNvPr id="72"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F1F9696E-6360-124F-8F6C-AC29D2108C41}"/>
              </a:ext>
            </a:extLst>
          </p:cNvPr>
          <p:cNvSpPr/>
          <p:nvPr/>
        </p:nvSpPr>
        <p:spPr>
          <a:xfrm>
            <a:off x="4781975" y="1406020"/>
            <a:ext cx="2002621" cy="338554"/>
          </a:xfrm>
          <a:prstGeom prst="rect">
            <a:avLst/>
          </a:prstGeom>
        </p:spPr>
        <p:txBody>
          <a:bodyPr wrap="square">
            <a:spAutoFit/>
          </a:bodyPr>
          <a:lstStyle/>
          <a:p>
            <a:pPr algn="ctr">
              <a:spcBef>
                <a:spcPts val="800"/>
              </a:spcBef>
            </a:pPr>
            <a:r>
              <a:rPr lang="en-US" altLang="zh-CN" sz="1600" b="1" spc="200" dirty="0">
                <a:solidFill>
                  <a:schemeClr val="accent2"/>
                </a:solidFill>
                <a:latin typeface="Arial" panose="020B0604020202020204" pitchFamily="34" charset="0"/>
                <a:ea typeface="Lato Light" panose="020F0502020204030203" pitchFamily="34" charset="0"/>
                <a:cs typeface="Arial" panose="020B0604020202020204" pitchFamily="34" charset="0"/>
              </a:rPr>
              <a:t>REGISTER</a:t>
            </a:r>
            <a:endParaRPr lang="en-US" altLang="zh-CN" sz="1600" b="1" dirty="0">
              <a:solidFill>
                <a:schemeClr val="accent2"/>
              </a:solidFill>
              <a:latin typeface="Arial" panose="020B0604020202020204" pitchFamily="34" charset="0"/>
              <a:ea typeface="Lato Light" panose="020F0502020204030203" pitchFamily="34" charset="0"/>
              <a:cs typeface="Arial" panose="020B0604020202020204" pitchFamily="34" charset="0"/>
            </a:endParaRPr>
          </a:p>
        </p:txBody>
      </p:sp>
      <p:sp>
        <p:nvSpPr>
          <p:cNvPr id="73"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99AECF7A-E772-764C-B51B-B554A143AA2C}"/>
              </a:ext>
            </a:extLst>
          </p:cNvPr>
          <p:cNvSpPr/>
          <p:nvPr/>
        </p:nvSpPr>
        <p:spPr>
          <a:xfrm>
            <a:off x="4922918" y="5393809"/>
            <a:ext cx="1720733" cy="523220"/>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professional </a:t>
            </a:r>
            <a:br>
              <a:rPr lang="en-US" altLang="zh-CN" sz="1400" dirty="0">
                <a:latin typeface="Arial" panose="020B0604020202020204" pitchFamily="34" charset="0"/>
                <a:ea typeface="Lato Light" panose="020F0502020204030203" pitchFamily="34" charset="0"/>
                <a:cs typeface="Arial" panose="020B0604020202020204" pitchFamily="34" charset="0"/>
              </a:rPr>
            </a:br>
            <a:r>
              <a:rPr lang="en-US" altLang="zh-CN" sz="1400" dirty="0">
                <a:latin typeface="Arial" panose="020B0604020202020204" pitchFamily="34" charset="0"/>
                <a:ea typeface="Lato Light" panose="020F0502020204030203" pitchFamily="34" charset="0"/>
                <a:cs typeface="Arial" panose="020B0604020202020204" pitchFamily="34" charset="0"/>
              </a:rPr>
              <a:t>bodies</a:t>
            </a:r>
          </a:p>
        </p:txBody>
      </p:sp>
      <p:sp>
        <p:nvSpPr>
          <p:cNvPr id="7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18FC02B9-2EB1-7845-B053-C2AEA0C1759C}"/>
              </a:ext>
            </a:extLst>
          </p:cNvPr>
          <p:cNvSpPr/>
          <p:nvPr/>
        </p:nvSpPr>
        <p:spPr>
          <a:xfrm>
            <a:off x="4913275" y="5127069"/>
            <a:ext cx="1740021" cy="338554"/>
          </a:xfrm>
          <a:prstGeom prst="rect">
            <a:avLst/>
          </a:prstGeom>
        </p:spPr>
        <p:txBody>
          <a:bodyPr wrap="square">
            <a:spAutoFit/>
          </a:bodyPr>
          <a:lstStyle/>
          <a:p>
            <a:pPr algn="ctr">
              <a:spcBef>
                <a:spcPts val="800"/>
              </a:spcBef>
            </a:pPr>
            <a:r>
              <a:rPr lang="en-US" altLang="zh-CN" sz="1600" b="1" spc="200" dirty="0">
                <a:solidFill>
                  <a:schemeClr val="accent2"/>
                </a:solidFill>
                <a:latin typeface="Arial" panose="020B0604020202020204" pitchFamily="34" charset="0"/>
                <a:ea typeface="Lato Light" panose="020F0502020204030203" pitchFamily="34" charset="0"/>
                <a:cs typeface="Arial" panose="020B0604020202020204" pitchFamily="34" charset="0"/>
              </a:rPr>
              <a:t>RECOGNISE</a:t>
            </a:r>
            <a:endParaRPr lang="en-US" altLang="zh-CN" sz="1600" b="1" dirty="0">
              <a:solidFill>
                <a:schemeClr val="accent2"/>
              </a:solidFill>
              <a:latin typeface="Arial" panose="020B0604020202020204" pitchFamily="34" charset="0"/>
              <a:ea typeface="Lato Light" panose="020F0502020204030203" pitchFamily="34" charset="0"/>
              <a:cs typeface="Arial" panose="020B0604020202020204" pitchFamily="34" charset="0"/>
            </a:endParaRPr>
          </a:p>
        </p:txBody>
      </p:sp>
      <p:sp>
        <p:nvSpPr>
          <p:cNvPr id="79"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0E62289-73BD-8C47-BF06-21057B1B9DB3}"/>
              </a:ext>
            </a:extLst>
          </p:cNvPr>
          <p:cNvSpPr/>
          <p:nvPr/>
        </p:nvSpPr>
        <p:spPr>
          <a:xfrm>
            <a:off x="6984703" y="1896895"/>
            <a:ext cx="1860381" cy="738664"/>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evaluation and advisory services for foreign qualifications</a:t>
            </a:r>
          </a:p>
        </p:txBody>
      </p:sp>
      <p:sp>
        <p:nvSpPr>
          <p:cNvPr id="80"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7A15D1E-430E-0945-BB06-B1A7372A2879}"/>
              </a:ext>
            </a:extLst>
          </p:cNvPr>
          <p:cNvSpPr/>
          <p:nvPr/>
        </p:nvSpPr>
        <p:spPr>
          <a:xfrm>
            <a:off x="6970861" y="1630155"/>
            <a:ext cx="2002621" cy="338554"/>
          </a:xfrm>
          <a:prstGeom prst="rect">
            <a:avLst/>
          </a:prstGeom>
        </p:spPr>
        <p:txBody>
          <a:bodyPr wrap="square">
            <a:spAutoFit/>
          </a:bodyPr>
          <a:lstStyle/>
          <a:p>
            <a:pPr algn="ctr">
              <a:spcBef>
                <a:spcPts val="800"/>
              </a:spcBef>
            </a:pPr>
            <a:r>
              <a:rPr lang="en-US" altLang="zh-CN" sz="1600" b="1" spc="200" dirty="0">
                <a:solidFill>
                  <a:schemeClr val="tx1">
                    <a:lumMod val="75000"/>
                    <a:lumOff val="25000"/>
                  </a:schemeClr>
                </a:solidFill>
                <a:latin typeface="Arial" panose="020B0604020202020204" pitchFamily="34" charset="0"/>
                <a:ea typeface="Lato Light" panose="020F0502020204030203" pitchFamily="34" charset="0"/>
                <a:cs typeface="Arial" panose="020B0604020202020204" pitchFamily="34" charset="0"/>
              </a:rPr>
              <a:t>PROVIDE</a:t>
            </a:r>
            <a:endParaRPr lang="en-US" altLang="zh-CN" sz="1600" b="1" dirty="0">
              <a:solidFill>
                <a:schemeClr val="tx1">
                  <a:lumMod val="75000"/>
                  <a:lumOff val="25000"/>
                </a:schemeClr>
              </a:solidFill>
              <a:latin typeface="Arial" panose="020B0604020202020204" pitchFamily="34" charset="0"/>
              <a:ea typeface="Lato Light" panose="020F0502020204030203" pitchFamily="34" charset="0"/>
              <a:cs typeface="Arial" panose="020B0604020202020204" pitchFamily="34" charset="0"/>
            </a:endParaRPr>
          </a:p>
        </p:txBody>
      </p:sp>
      <p:sp>
        <p:nvSpPr>
          <p:cNvPr id="81"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8F631A55-8582-344D-86B0-11640EC67450}"/>
              </a:ext>
            </a:extLst>
          </p:cNvPr>
          <p:cNvSpPr/>
          <p:nvPr/>
        </p:nvSpPr>
        <p:spPr>
          <a:xfrm>
            <a:off x="6997252" y="5393809"/>
            <a:ext cx="1835286" cy="738664"/>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verification services for national qualifications</a:t>
            </a:r>
          </a:p>
        </p:txBody>
      </p:sp>
      <p:sp>
        <p:nvSpPr>
          <p:cNvPr id="82"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39A71DF-DC60-FF49-A671-728061E356F6}"/>
              </a:ext>
            </a:extLst>
          </p:cNvPr>
          <p:cNvSpPr/>
          <p:nvPr/>
        </p:nvSpPr>
        <p:spPr>
          <a:xfrm>
            <a:off x="7102161" y="5127069"/>
            <a:ext cx="1740021" cy="338554"/>
          </a:xfrm>
          <a:prstGeom prst="rect">
            <a:avLst/>
          </a:prstGeom>
        </p:spPr>
        <p:txBody>
          <a:bodyPr wrap="square">
            <a:spAutoFit/>
          </a:bodyPr>
          <a:lstStyle/>
          <a:p>
            <a:pPr algn="ctr">
              <a:spcBef>
                <a:spcPts val="800"/>
              </a:spcBef>
            </a:pPr>
            <a:r>
              <a:rPr lang="en-US" altLang="zh-CN" sz="1600" b="1" spc="200" dirty="0">
                <a:solidFill>
                  <a:schemeClr val="tx1">
                    <a:lumMod val="75000"/>
                    <a:lumOff val="25000"/>
                  </a:schemeClr>
                </a:solidFill>
                <a:latin typeface="Arial" panose="020B0604020202020204" pitchFamily="34" charset="0"/>
                <a:ea typeface="Lato Light" panose="020F0502020204030203" pitchFamily="34" charset="0"/>
                <a:cs typeface="Arial" panose="020B0604020202020204" pitchFamily="34" charset="0"/>
              </a:rPr>
              <a:t>PROVIDE</a:t>
            </a:r>
            <a:endParaRPr lang="en-US" altLang="zh-CN" sz="1600" b="1" dirty="0">
              <a:solidFill>
                <a:schemeClr val="tx1">
                  <a:lumMod val="75000"/>
                  <a:lumOff val="25000"/>
                </a:schemeClr>
              </a:solidFill>
              <a:latin typeface="Arial" panose="020B0604020202020204" pitchFamily="34" charset="0"/>
              <a:ea typeface="Lato Light" panose="020F0502020204030203" pitchFamily="34" charset="0"/>
              <a:cs typeface="Arial" panose="020B0604020202020204" pitchFamily="34" charset="0"/>
            </a:endParaRPr>
          </a:p>
        </p:txBody>
      </p:sp>
      <p:sp>
        <p:nvSpPr>
          <p:cNvPr id="87" name="Freeform 5">
            <a:extLst>
              <a:ext uri="{FF2B5EF4-FFF2-40B4-BE49-F238E27FC236}">
                <a16:creationId xmlns:a16="http://schemas.microsoft.com/office/drawing/2014/main" id="{AB9E7E2F-8326-224C-877D-03D961FBD7A9}"/>
              </a:ext>
            </a:extLst>
          </p:cNvPr>
          <p:cNvSpPr>
            <a:spLocks/>
          </p:cNvSpPr>
          <p:nvPr/>
        </p:nvSpPr>
        <p:spPr bwMode="auto">
          <a:xfrm>
            <a:off x="9435641" y="3134153"/>
            <a:ext cx="1509592" cy="1410415"/>
          </a:xfrm>
          <a:custGeom>
            <a:avLst/>
            <a:gdLst>
              <a:gd name="T0" fmla="*/ 20 w 1337"/>
              <a:gd name="T1" fmla="*/ 57 h 1249"/>
              <a:gd name="T2" fmla="*/ 51 w 1337"/>
              <a:gd name="T3" fmla="*/ 0 h 1249"/>
              <a:gd name="T4" fmla="*/ 884 w 1337"/>
              <a:gd name="T5" fmla="*/ 0 h 1249"/>
              <a:gd name="T6" fmla="*/ 989 w 1337"/>
              <a:gd name="T7" fmla="*/ 57 h 1249"/>
              <a:gd name="T8" fmla="*/ 1317 w 1337"/>
              <a:gd name="T9" fmla="*/ 567 h 1249"/>
              <a:gd name="T10" fmla="*/ 1317 w 1337"/>
              <a:gd name="T11" fmla="*/ 682 h 1249"/>
              <a:gd name="T12" fmla="*/ 989 w 1337"/>
              <a:gd name="T13" fmla="*/ 1192 h 1249"/>
              <a:gd name="T14" fmla="*/ 884 w 1337"/>
              <a:gd name="T15" fmla="*/ 1249 h 1249"/>
              <a:gd name="T16" fmla="*/ 51 w 1337"/>
              <a:gd name="T17" fmla="*/ 1249 h 1249"/>
              <a:gd name="T18" fmla="*/ 20 w 1337"/>
              <a:gd name="T19" fmla="*/ 1192 h 1249"/>
              <a:gd name="T20" fmla="*/ 348 w 1337"/>
              <a:gd name="T21" fmla="*/ 682 h 1249"/>
              <a:gd name="T22" fmla="*/ 348 w 1337"/>
              <a:gd name="T23" fmla="*/ 567 h 1249"/>
              <a:gd name="T24" fmla="*/ 20 w 1337"/>
              <a:gd name="T25" fmla="*/ 5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1249">
                <a:moveTo>
                  <a:pt x="20" y="57"/>
                </a:moveTo>
                <a:cubicBezTo>
                  <a:pt x="0" y="26"/>
                  <a:pt x="14" y="0"/>
                  <a:pt x="51" y="0"/>
                </a:cubicBezTo>
                <a:cubicBezTo>
                  <a:pt x="884" y="0"/>
                  <a:pt x="884" y="0"/>
                  <a:pt x="884" y="0"/>
                </a:cubicBezTo>
                <a:cubicBezTo>
                  <a:pt x="921" y="0"/>
                  <a:pt x="968" y="26"/>
                  <a:pt x="989" y="57"/>
                </a:cubicBezTo>
                <a:cubicBezTo>
                  <a:pt x="1317" y="567"/>
                  <a:pt x="1317" y="567"/>
                  <a:pt x="1317" y="567"/>
                </a:cubicBezTo>
                <a:cubicBezTo>
                  <a:pt x="1337" y="599"/>
                  <a:pt x="1337" y="650"/>
                  <a:pt x="1317" y="682"/>
                </a:cubicBezTo>
                <a:cubicBezTo>
                  <a:pt x="989" y="1192"/>
                  <a:pt x="989" y="1192"/>
                  <a:pt x="989" y="1192"/>
                </a:cubicBezTo>
                <a:cubicBezTo>
                  <a:pt x="968" y="1223"/>
                  <a:pt x="921" y="1249"/>
                  <a:pt x="884" y="1249"/>
                </a:cubicBezTo>
                <a:cubicBezTo>
                  <a:pt x="51" y="1249"/>
                  <a:pt x="51" y="1249"/>
                  <a:pt x="51" y="1249"/>
                </a:cubicBezTo>
                <a:cubicBezTo>
                  <a:pt x="14" y="1249"/>
                  <a:pt x="0" y="1223"/>
                  <a:pt x="20" y="1192"/>
                </a:cubicBezTo>
                <a:cubicBezTo>
                  <a:pt x="348" y="682"/>
                  <a:pt x="348" y="682"/>
                  <a:pt x="348" y="682"/>
                </a:cubicBezTo>
                <a:cubicBezTo>
                  <a:pt x="368" y="650"/>
                  <a:pt x="368" y="599"/>
                  <a:pt x="348" y="567"/>
                </a:cubicBezTo>
                <a:lnTo>
                  <a:pt x="20" y="5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700">
              <a:latin typeface="Arial" panose="020B0604020202020204" pitchFamily="34" charset="0"/>
              <a:cs typeface="Arial" panose="020B0604020202020204" pitchFamily="34" charset="0"/>
            </a:endParaRPr>
          </a:p>
        </p:txBody>
      </p:sp>
      <p:cxnSp>
        <p:nvCxnSpPr>
          <p:cNvPr id="88" name="Straight Connector 20">
            <a:extLst>
              <a:ext uri="{FF2B5EF4-FFF2-40B4-BE49-F238E27FC236}">
                <a16:creationId xmlns:a16="http://schemas.microsoft.com/office/drawing/2014/main" id="{64C7441C-3415-2840-A505-52E222A1DA0F}"/>
              </a:ext>
            </a:extLst>
          </p:cNvPr>
          <p:cNvCxnSpPr>
            <a:cxnSpLocks/>
          </p:cNvCxnSpPr>
          <p:nvPr/>
        </p:nvCxnSpPr>
        <p:spPr>
          <a:xfrm flipV="1">
            <a:off x="10190437" y="2642133"/>
            <a:ext cx="0" cy="2484936"/>
          </a:xfrm>
          <a:prstGeom prst="line">
            <a:avLst/>
          </a:prstGeom>
          <a:ln>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BD9AE4B-6FD0-2241-A0C1-4C4250D96F53}"/>
              </a:ext>
            </a:extLst>
          </p:cNvPr>
          <p:cNvSpPr/>
          <p:nvPr/>
        </p:nvSpPr>
        <p:spPr>
          <a:xfrm>
            <a:off x="9056961" y="1896895"/>
            <a:ext cx="2206815" cy="738664"/>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research and collaborate with international counterparts</a:t>
            </a:r>
          </a:p>
        </p:txBody>
      </p:sp>
      <p:sp>
        <p:nvSpPr>
          <p:cNvPr id="91"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EB27FE7-7481-6947-B3DC-6379A7A4D333}"/>
              </a:ext>
            </a:extLst>
          </p:cNvPr>
          <p:cNvSpPr/>
          <p:nvPr/>
        </p:nvSpPr>
        <p:spPr>
          <a:xfrm>
            <a:off x="9189128" y="1630155"/>
            <a:ext cx="2002621" cy="338554"/>
          </a:xfrm>
          <a:prstGeom prst="rect">
            <a:avLst/>
          </a:prstGeom>
        </p:spPr>
        <p:txBody>
          <a:bodyPr wrap="square">
            <a:spAutoFit/>
          </a:bodyPr>
          <a:lstStyle/>
          <a:p>
            <a:pPr algn="ctr">
              <a:spcBef>
                <a:spcPts val="800"/>
              </a:spcBef>
            </a:pPr>
            <a:r>
              <a:rPr lang="en-US" altLang="zh-CN" sz="1600" b="1" dirty="0">
                <a:solidFill>
                  <a:schemeClr val="tx2"/>
                </a:solidFill>
                <a:latin typeface="Arial" panose="020B0604020202020204" pitchFamily="34" charset="0"/>
                <a:ea typeface="Lato Light" panose="020F0502020204030203" pitchFamily="34" charset="0"/>
                <a:cs typeface="Arial" panose="020B0604020202020204" pitchFamily="34" charset="0"/>
              </a:rPr>
              <a:t>CONDUCT</a:t>
            </a:r>
          </a:p>
        </p:txBody>
      </p:sp>
      <p:sp>
        <p:nvSpPr>
          <p:cNvPr id="92"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27243D64-8E51-2C41-B74E-E404084714D1}"/>
              </a:ext>
            </a:extLst>
          </p:cNvPr>
          <p:cNvSpPr/>
          <p:nvPr/>
        </p:nvSpPr>
        <p:spPr>
          <a:xfrm>
            <a:off x="9330071" y="5393809"/>
            <a:ext cx="1720733" cy="841256"/>
          </a:xfrm>
          <a:prstGeom prst="rect">
            <a:avLst/>
          </a:prstGeom>
        </p:spPr>
        <p:txBody>
          <a:bodyPr wrap="square">
            <a:spAutoFit/>
          </a:bodyPr>
          <a:lstStyle/>
          <a:p>
            <a:pPr algn="ctr">
              <a:spcBef>
                <a:spcPts val="800"/>
              </a:spcBef>
            </a:pPr>
            <a:r>
              <a:rPr lang="en-US" altLang="zh-CN" sz="1400" dirty="0">
                <a:latin typeface="Arial" panose="020B0604020202020204" pitchFamily="34" charset="0"/>
                <a:ea typeface="Lato Light" panose="020F0502020204030203" pitchFamily="34" charset="0"/>
                <a:cs typeface="Arial" panose="020B0604020202020204" pitchFamily="34" charset="0"/>
              </a:rPr>
              <a:t>the public about</a:t>
            </a:r>
            <a:br>
              <a:rPr lang="en-US" altLang="zh-CN" sz="1400" dirty="0">
                <a:latin typeface="Arial" panose="020B0604020202020204" pitchFamily="34" charset="0"/>
                <a:ea typeface="Lato Light" panose="020F0502020204030203" pitchFamily="34" charset="0"/>
                <a:cs typeface="Arial" panose="020B0604020202020204" pitchFamily="34" charset="0"/>
              </a:rPr>
            </a:br>
            <a:r>
              <a:rPr lang="en-US" altLang="zh-CN" sz="1400" dirty="0">
                <a:latin typeface="Arial" panose="020B0604020202020204" pitchFamily="34" charset="0"/>
                <a:ea typeface="Lato Light" panose="020F0502020204030203" pitchFamily="34" charset="0"/>
                <a:cs typeface="Arial" panose="020B0604020202020204" pitchFamily="34" charset="0"/>
              </a:rPr>
              <a:t>the NQF</a:t>
            </a:r>
          </a:p>
          <a:p>
            <a:pPr algn="ctr">
              <a:spcBef>
                <a:spcPts val="800"/>
              </a:spcBef>
            </a:pPr>
            <a:endParaRPr lang="en-US" altLang="zh-CN" sz="1400" dirty="0">
              <a:latin typeface="Arial" panose="020B0604020202020204" pitchFamily="34" charset="0"/>
              <a:ea typeface="Lato Light" panose="020F0502020204030203" pitchFamily="34" charset="0"/>
              <a:cs typeface="Arial" panose="020B0604020202020204" pitchFamily="34" charset="0"/>
            </a:endParaRPr>
          </a:p>
        </p:txBody>
      </p:sp>
      <p:sp>
        <p:nvSpPr>
          <p:cNvPr id="93"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EF37628F-C68E-A146-8700-DA39B2DB4EE2}"/>
              </a:ext>
            </a:extLst>
          </p:cNvPr>
          <p:cNvSpPr/>
          <p:nvPr/>
        </p:nvSpPr>
        <p:spPr>
          <a:xfrm>
            <a:off x="9320428" y="5127069"/>
            <a:ext cx="1740021" cy="338554"/>
          </a:xfrm>
          <a:prstGeom prst="rect">
            <a:avLst/>
          </a:prstGeom>
        </p:spPr>
        <p:txBody>
          <a:bodyPr wrap="square">
            <a:spAutoFit/>
          </a:bodyPr>
          <a:lstStyle/>
          <a:p>
            <a:pPr algn="ctr">
              <a:spcBef>
                <a:spcPts val="800"/>
              </a:spcBef>
            </a:pPr>
            <a:r>
              <a:rPr lang="en-US" altLang="zh-CN" sz="1600" b="1" spc="200" dirty="0">
                <a:solidFill>
                  <a:schemeClr val="tx2"/>
                </a:solidFill>
                <a:latin typeface="Arial" panose="020B0604020202020204" pitchFamily="34" charset="0"/>
                <a:ea typeface="Lato Light" panose="020F0502020204030203" pitchFamily="34" charset="0"/>
                <a:cs typeface="Arial" panose="020B0604020202020204" pitchFamily="34" charset="0"/>
              </a:rPr>
              <a:t>INFORM</a:t>
            </a:r>
            <a:endParaRPr lang="en-US" altLang="zh-CN" sz="1600" b="1" dirty="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47" name="Freeform 84">
            <a:extLst>
              <a:ext uri="{FF2B5EF4-FFF2-40B4-BE49-F238E27FC236}">
                <a16:creationId xmlns:a16="http://schemas.microsoft.com/office/drawing/2014/main" id="{79272B6E-59DB-4D4C-85C9-4D431D108DAA}"/>
              </a:ext>
            </a:extLst>
          </p:cNvPr>
          <p:cNvSpPr>
            <a:spLocks noEditPoints="1"/>
          </p:cNvSpPr>
          <p:nvPr/>
        </p:nvSpPr>
        <p:spPr bwMode="auto">
          <a:xfrm>
            <a:off x="9992461" y="3583334"/>
            <a:ext cx="540923" cy="473801"/>
          </a:xfrm>
          <a:custGeom>
            <a:avLst/>
            <a:gdLst>
              <a:gd name="T0" fmla="*/ 205 w 232"/>
              <a:gd name="T1" fmla="*/ 194 h 203"/>
              <a:gd name="T2" fmla="*/ 196 w 232"/>
              <a:gd name="T3" fmla="*/ 203 h 203"/>
              <a:gd name="T4" fmla="*/ 0 w 232"/>
              <a:gd name="T5" fmla="*/ 194 h 203"/>
              <a:gd name="T6" fmla="*/ 0 w 232"/>
              <a:gd name="T7" fmla="*/ 9 h 203"/>
              <a:gd name="T8" fmla="*/ 9 w 232"/>
              <a:gd name="T9" fmla="*/ 0 h 203"/>
              <a:gd name="T10" fmla="*/ 75 w 232"/>
              <a:gd name="T11" fmla="*/ 3 h 203"/>
              <a:gd name="T12" fmla="*/ 196 w 232"/>
              <a:gd name="T13" fmla="*/ 36 h 203"/>
              <a:gd name="T14" fmla="*/ 205 w 232"/>
              <a:gd name="T15" fmla="*/ 45 h 203"/>
              <a:gd name="T16" fmla="*/ 230 w 232"/>
              <a:gd name="T17" fmla="*/ 121 h 203"/>
              <a:gd name="T18" fmla="*/ 228 w 232"/>
              <a:gd name="T19" fmla="*/ 166 h 203"/>
              <a:gd name="T20" fmla="*/ 216 w 232"/>
              <a:gd name="T21" fmla="*/ 179 h 203"/>
              <a:gd name="T22" fmla="*/ 205 w 232"/>
              <a:gd name="T23" fmla="*/ 169 h 203"/>
              <a:gd name="T24" fmla="*/ 171 w 232"/>
              <a:gd name="T25" fmla="*/ 155 h 203"/>
              <a:gd name="T26" fmla="*/ 171 w 232"/>
              <a:gd name="T27" fmla="*/ 145 h 203"/>
              <a:gd name="T28" fmla="*/ 194 w 232"/>
              <a:gd name="T29" fmla="*/ 126 h 203"/>
              <a:gd name="T30" fmla="*/ 199 w 232"/>
              <a:gd name="T31" fmla="*/ 116 h 203"/>
              <a:gd name="T32" fmla="*/ 204 w 232"/>
              <a:gd name="T33" fmla="*/ 128 h 203"/>
              <a:gd name="T34" fmla="*/ 202 w 232"/>
              <a:gd name="T35" fmla="*/ 135 h 203"/>
              <a:gd name="T36" fmla="*/ 171 w 232"/>
              <a:gd name="T37" fmla="*/ 155 h 203"/>
              <a:gd name="T38" fmla="*/ 158 w 232"/>
              <a:gd name="T39" fmla="*/ 90 h 203"/>
              <a:gd name="T40" fmla="*/ 162 w 232"/>
              <a:gd name="T41" fmla="*/ 100 h 203"/>
              <a:gd name="T42" fmla="*/ 154 w 232"/>
              <a:gd name="T43" fmla="*/ 105 h 203"/>
              <a:gd name="T44" fmla="*/ 149 w 232"/>
              <a:gd name="T45" fmla="*/ 112 h 203"/>
              <a:gd name="T46" fmla="*/ 140 w 232"/>
              <a:gd name="T47" fmla="*/ 108 h 203"/>
              <a:gd name="T48" fmla="*/ 147 w 232"/>
              <a:gd name="T49" fmla="*/ 97 h 203"/>
              <a:gd name="T50" fmla="*/ 158 w 232"/>
              <a:gd name="T51" fmla="*/ 90 h 203"/>
              <a:gd name="T52" fmla="*/ 171 w 232"/>
              <a:gd name="T53" fmla="*/ 80 h 203"/>
              <a:gd name="T54" fmla="*/ 130 w 232"/>
              <a:gd name="T55" fmla="*/ 121 h 203"/>
              <a:gd name="T56" fmla="*/ 171 w 232"/>
              <a:gd name="T57" fmla="*/ 162 h 203"/>
              <a:gd name="T58" fmla="*/ 200 w 232"/>
              <a:gd name="T59" fmla="*/ 150 h 203"/>
              <a:gd name="T60" fmla="*/ 171 w 232"/>
              <a:gd name="T61" fmla="*/ 80 h 203"/>
              <a:gd name="T62" fmla="*/ 187 w 232"/>
              <a:gd name="T63" fmla="*/ 65 h 203"/>
              <a:gd name="T64" fmla="*/ 102 w 232"/>
              <a:gd name="T65" fmla="*/ 54 h 203"/>
              <a:gd name="T66" fmla="*/ 64 w 232"/>
              <a:gd name="T67" fmla="*/ 17 h 203"/>
              <a:gd name="T68" fmla="*/ 17 w 232"/>
              <a:gd name="T69" fmla="*/ 185 h 203"/>
              <a:gd name="T70" fmla="*/ 187 w 232"/>
              <a:gd name="T71" fmla="*/ 178 h 203"/>
              <a:gd name="T72" fmla="*/ 129 w 232"/>
              <a:gd name="T73" fmla="*/ 163 h 203"/>
              <a:gd name="T74" fmla="*/ 129 w 232"/>
              <a:gd name="T75" fmla="*/ 163 h 203"/>
              <a:gd name="T76" fmla="*/ 112 w 232"/>
              <a:gd name="T77" fmla="*/ 121 h 203"/>
              <a:gd name="T78" fmla="*/ 129 w 232"/>
              <a:gd name="T79" fmla="*/ 80 h 203"/>
              <a:gd name="T80" fmla="*/ 171 w 232"/>
              <a:gd name="T81" fmla="*/ 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3">
                <a:moveTo>
                  <a:pt x="205" y="169"/>
                </a:moveTo>
                <a:cubicBezTo>
                  <a:pt x="205" y="194"/>
                  <a:pt x="205" y="194"/>
                  <a:pt x="205" y="194"/>
                </a:cubicBezTo>
                <a:cubicBezTo>
                  <a:pt x="205" y="199"/>
                  <a:pt x="201" y="203"/>
                  <a:pt x="196" y="203"/>
                </a:cubicBezTo>
                <a:cubicBezTo>
                  <a:pt x="196" y="203"/>
                  <a:pt x="196" y="203"/>
                  <a:pt x="196" y="203"/>
                </a:cubicBezTo>
                <a:cubicBezTo>
                  <a:pt x="9" y="203"/>
                  <a:pt x="9" y="203"/>
                  <a:pt x="9" y="203"/>
                </a:cubicBezTo>
                <a:cubicBezTo>
                  <a:pt x="4" y="203"/>
                  <a:pt x="0" y="199"/>
                  <a:pt x="0" y="194"/>
                </a:cubicBezTo>
                <a:cubicBezTo>
                  <a:pt x="0" y="194"/>
                  <a:pt x="0" y="194"/>
                  <a:pt x="0" y="194"/>
                </a:cubicBezTo>
                <a:cubicBezTo>
                  <a:pt x="0" y="9"/>
                  <a:pt x="0" y="9"/>
                  <a:pt x="0" y="9"/>
                </a:cubicBezTo>
                <a:cubicBezTo>
                  <a:pt x="0" y="4"/>
                  <a:pt x="4" y="0"/>
                  <a:pt x="9" y="0"/>
                </a:cubicBezTo>
                <a:cubicBezTo>
                  <a:pt x="9" y="0"/>
                  <a:pt x="9" y="0"/>
                  <a:pt x="9" y="0"/>
                </a:cubicBezTo>
                <a:cubicBezTo>
                  <a:pt x="68" y="0"/>
                  <a:pt x="68" y="0"/>
                  <a:pt x="68" y="0"/>
                </a:cubicBezTo>
                <a:cubicBezTo>
                  <a:pt x="71" y="0"/>
                  <a:pt x="73" y="1"/>
                  <a:pt x="75" y="3"/>
                </a:cubicBezTo>
                <a:cubicBezTo>
                  <a:pt x="106" y="36"/>
                  <a:pt x="106" y="36"/>
                  <a:pt x="106" y="36"/>
                </a:cubicBezTo>
                <a:cubicBezTo>
                  <a:pt x="196" y="36"/>
                  <a:pt x="196" y="36"/>
                  <a:pt x="196" y="36"/>
                </a:cubicBezTo>
                <a:cubicBezTo>
                  <a:pt x="201" y="36"/>
                  <a:pt x="205" y="40"/>
                  <a:pt x="205" y="45"/>
                </a:cubicBezTo>
                <a:cubicBezTo>
                  <a:pt x="205" y="45"/>
                  <a:pt x="205" y="45"/>
                  <a:pt x="205" y="45"/>
                </a:cubicBezTo>
                <a:cubicBezTo>
                  <a:pt x="205" y="73"/>
                  <a:pt x="205" y="73"/>
                  <a:pt x="205" y="73"/>
                </a:cubicBezTo>
                <a:cubicBezTo>
                  <a:pt x="220" y="84"/>
                  <a:pt x="230" y="102"/>
                  <a:pt x="230" y="121"/>
                </a:cubicBezTo>
                <a:cubicBezTo>
                  <a:pt x="230" y="133"/>
                  <a:pt x="226" y="146"/>
                  <a:pt x="218" y="156"/>
                </a:cubicBezTo>
                <a:cubicBezTo>
                  <a:pt x="228" y="166"/>
                  <a:pt x="228" y="166"/>
                  <a:pt x="228" y="166"/>
                </a:cubicBezTo>
                <a:cubicBezTo>
                  <a:pt x="232" y="170"/>
                  <a:pt x="232" y="175"/>
                  <a:pt x="228" y="179"/>
                </a:cubicBezTo>
                <a:cubicBezTo>
                  <a:pt x="225" y="182"/>
                  <a:pt x="219" y="182"/>
                  <a:pt x="216" y="179"/>
                </a:cubicBezTo>
                <a:cubicBezTo>
                  <a:pt x="206" y="169"/>
                  <a:pt x="206" y="169"/>
                  <a:pt x="206" y="169"/>
                </a:cubicBezTo>
                <a:cubicBezTo>
                  <a:pt x="205" y="169"/>
                  <a:pt x="205" y="169"/>
                  <a:pt x="205" y="169"/>
                </a:cubicBezTo>
                <a:close/>
                <a:moveTo>
                  <a:pt x="171" y="155"/>
                </a:moveTo>
                <a:cubicBezTo>
                  <a:pt x="171" y="155"/>
                  <a:pt x="171" y="155"/>
                  <a:pt x="171" y="155"/>
                </a:cubicBezTo>
                <a:cubicBezTo>
                  <a:pt x="168" y="155"/>
                  <a:pt x="165" y="153"/>
                  <a:pt x="165" y="150"/>
                </a:cubicBezTo>
                <a:cubicBezTo>
                  <a:pt x="165" y="147"/>
                  <a:pt x="168" y="145"/>
                  <a:pt x="171" y="145"/>
                </a:cubicBezTo>
                <a:cubicBezTo>
                  <a:pt x="182" y="145"/>
                  <a:pt x="191" y="137"/>
                  <a:pt x="194" y="126"/>
                </a:cubicBezTo>
                <a:cubicBezTo>
                  <a:pt x="194" y="126"/>
                  <a:pt x="194" y="126"/>
                  <a:pt x="194" y="126"/>
                </a:cubicBezTo>
                <a:cubicBezTo>
                  <a:pt x="194" y="124"/>
                  <a:pt x="194" y="123"/>
                  <a:pt x="194" y="121"/>
                </a:cubicBezTo>
                <a:cubicBezTo>
                  <a:pt x="194" y="118"/>
                  <a:pt x="196" y="116"/>
                  <a:pt x="199" y="116"/>
                </a:cubicBezTo>
                <a:cubicBezTo>
                  <a:pt x="202" y="116"/>
                  <a:pt x="205" y="118"/>
                  <a:pt x="205" y="121"/>
                </a:cubicBezTo>
                <a:cubicBezTo>
                  <a:pt x="205" y="123"/>
                  <a:pt x="205" y="126"/>
                  <a:pt x="204" y="128"/>
                </a:cubicBezTo>
                <a:cubicBezTo>
                  <a:pt x="204" y="128"/>
                  <a:pt x="204" y="128"/>
                  <a:pt x="204" y="128"/>
                </a:cubicBezTo>
                <a:cubicBezTo>
                  <a:pt x="204" y="130"/>
                  <a:pt x="203" y="132"/>
                  <a:pt x="202" y="135"/>
                </a:cubicBezTo>
                <a:cubicBezTo>
                  <a:pt x="198" y="145"/>
                  <a:pt x="188" y="152"/>
                  <a:pt x="177" y="155"/>
                </a:cubicBezTo>
                <a:cubicBezTo>
                  <a:pt x="175" y="155"/>
                  <a:pt x="173" y="155"/>
                  <a:pt x="171" y="155"/>
                </a:cubicBezTo>
                <a:close/>
                <a:moveTo>
                  <a:pt x="158" y="90"/>
                </a:moveTo>
                <a:cubicBezTo>
                  <a:pt x="158" y="90"/>
                  <a:pt x="158" y="90"/>
                  <a:pt x="158" y="90"/>
                </a:cubicBezTo>
                <a:cubicBezTo>
                  <a:pt x="160" y="89"/>
                  <a:pt x="163" y="90"/>
                  <a:pt x="164" y="93"/>
                </a:cubicBezTo>
                <a:cubicBezTo>
                  <a:pt x="166" y="95"/>
                  <a:pt x="164" y="99"/>
                  <a:pt x="162" y="100"/>
                </a:cubicBezTo>
                <a:cubicBezTo>
                  <a:pt x="160" y="100"/>
                  <a:pt x="159" y="101"/>
                  <a:pt x="158" y="102"/>
                </a:cubicBezTo>
                <a:cubicBezTo>
                  <a:pt x="157" y="103"/>
                  <a:pt x="155" y="104"/>
                  <a:pt x="154" y="105"/>
                </a:cubicBezTo>
                <a:cubicBezTo>
                  <a:pt x="153" y="106"/>
                  <a:pt x="152" y="107"/>
                  <a:pt x="151" y="108"/>
                </a:cubicBezTo>
                <a:cubicBezTo>
                  <a:pt x="151" y="109"/>
                  <a:pt x="150" y="111"/>
                  <a:pt x="149" y="112"/>
                </a:cubicBezTo>
                <a:cubicBezTo>
                  <a:pt x="148" y="115"/>
                  <a:pt x="145" y="116"/>
                  <a:pt x="142" y="115"/>
                </a:cubicBezTo>
                <a:cubicBezTo>
                  <a:pt x="140" y="114"/>
                  <a:pt x="138" y="111"/>
                  <a:pt x="140" y="108"/>
                </a:cubicBezTo>
                <a:cubicBezTo>
                  <a:pt x="140" y="106"/>
                  <a:pt x="141" y="104"/>
                  <a:pt x="143" y="102"/>
                </a:cubicBezTo>
                <a:cubicBezTo>
                  <a:pt x="144" y="100"/>
                  <a:pt x="145" y="99"/>
                  <a:pt x="147" y="97"/>
                </a:cubicBezTo>
                <a:cubicBezTo>
                  <a:pt x="148" y="96"/>
                  <a:pt x="150" y="94"/>
                  <a:pt x="152" y="93"/>
                </a:cubicBezTo>
                <a:cubicBezTo>
                  <a:pt x="154" y="92"/>
                  <a:pt x="156" y="91"/>
                  <a:pt x="158" y="90"/>
                </a:cubicBezTo>
                <a:close/>
                <a:moveTo>
                  <a:pt x="171" y="80"/>
                </a:moveTo>
                <a:cubicBezTo>
                  <a:pt x="171" y="80"/>
                  <a:pt x="171" y="80"/>
                  <a:pt x="171" y="80"/>
                </a:cubicBezTo>
                <a:cubicBezTo>
                  <a:pt x="160" y="80"/>
                  <a:pt x="150" y="84"/>
                  <a:pt x="142" y="92"/>
                </a:cubicBezTo>
                <a:cubicBezTo>
                  <a:pt x="134" y="100"/>
                  <a:pt x="130" y="111"/>
                  <a:pt x="130" y="121"/>
                </a:cubicBezTo>
                <a:cubicBezTo>
                  <a:pt x="130" y="132"/>
                  <a:pt x="134" y="142"/>
                  <a:pt x="142" y="150"/>
                </a:cubicBezTo>
                <a:cubicBezTo>
                  <a:pt x="150" y="158"/>
                  <a:pt x="160" y="162"/>
                  <a:pt x="171" y="162"/>
                </a:cubicBezTo>
                <a:cubicBezTo>
                  <a:pt x="182" y="162"/>
                  <a:pt x="192" y="158"/>
                  <a:pt x="200" y="150"/>
                </a:cubicBezTo>
                <a:cubicBezTo>
                  <a:pt x="200" y="150"/>
                  <a:pt x="200" y="150"/>
                  <a:pt x="200" y="150"/>
                </a:cubicBezTo>
                <a:cubicBezTo>
                  <a:pt x="208" y="142"/>
                  <a:pt x="212" y="132"/>
                  <a:pt x="212" y="121"/>
                </a:cubicBezTo>
                <a:cubicBezTo>
                  <a:pt x="212" y="98"/>
                  <a:pt x="193" y="80"/>
                  <a:pt x="171" y="80"/>
                </a:cubicBezTo>
                <a:close/>
                <a:moveTo>
                  <a:pt x="187" y="65"/>
                </a:moveTo>
                <a:cubicBezTo>
                  <a:pt x="187" y="65"/>
                  <a:pt x="187" y="65"/>
                  <a:pt x="187" y="65"/>
                </a:cubicBezTo>
                <a:cubicBezTo>
                  <a:pt x="187" y="54"/>
                  <a:pt x="187" y="54"/>
                  <a:pt x="187" y="54"/>
                </a:cubicBezTo>
                <a:cubicBezTo>
                  <a:pt x="102" y="54"/>
                  <a:pt x="102" y="54"/>
                  <a:pt x="102" y="54"/>
                </a:cubicBezTo>
                <a:cubicBezTo>
                  <a:pt x="100" y="54"/>
                  <a:pt x="97" y="53"/>
                  <a:pt x="96" y="51"/>
                </a:cubicBezTo>
                <a:cubicBezTo>
                  <a:pt x="64" y="17"/>
                  <a:pt x="64" y="17"/>
                  <a:pt x="64" y="17"/>
                </a:cubicBezTo>
                <a:cubicBezTo>
                  <a:pt x="17" y="17"/>
                  <a:pt x="17" y="17"/>
                  <a:pt x="17" y="17"/>
                </a:cubicBezTo>
                <a:cubicBezTo>
                  <a:pt x="17" y="185"/>
                  <a:pt x="17" y="185"/>
                  <a:pt x="17" y="185"/>
                </a:cubicBezTo>
                <a:cubicBezTo>
                  <a:pt x="187" y="185"/>
                  <a:pt x="187" y="185"/>
                  <a:pt x="187" y="185"/>
                </a:cubicBezTo>
                <a:cubicBezTo>
                  <a:pt x="187" y="178"/>
                  <a:pt x="187" y="178"/>
                  <a:pt x="187" y="178"/>
                </a:cubicBezTo>
                <a:cubicBezTo>
                  <a:pt x="182" y="179"/>
                  <a:pt x="176" y="180"/>
                  <a:pt x="171" y="180"/>
                </a:cubicBezTo>
                <a:cubicBezTo>
                  <a:pt x="156" y="180"/>
                  <a:pt x="141" y="174"/>
                  <a:pt x="129" y="163"/>
                </a:cubicBezTo>
                <a:cubicBezTo>
                  <a:pt x="129" y="163"/>
                  <a:pt x="129" y="163"/>
                  <a:pt x="129" y="163"/>
                </a:cubicBezTo>
                <a:cubicBezTo>
                  <a:pt x="129" y="163"/>
                  <a:pt x="129" y="163"/>
                  <a:pt x="129" y="163"/>
                </a:cubicBezTo>
                <a:cubicBezTo>
                  <a:pt x="129" y="163"/>
                  <a:pt x="129" y="163"/>
                  <a:pt x="129" y="163"/>
                </a:cubicBezTo>
                <a:cubicBezTo>
                  <a:pt x="118" y="151"/>
                  <a:pt x="112" y="136"/>
                  <a:pt x="112" y="121"/>
                </a:cubicBezTo>
                <a:cubicBezTo>
                  <a:pt x="112" y="106"/>
                  <a:pt x="118" y="91"/>
                  <a:pt x="129" y="80"/>
                </a:cubicBezTo>
                <a:cubicBezTo>
                  <a:pt x="129" y="80"/>
                  <a:pt x="129" y="80"/>
                  <a:pt x="129" y="80"/>
                </a:cubicBezTo>
                <a:cubicBezTo>
                  <a:pt x="129" y="80"/>
                  <a:pt x="129" y="80"/>
                  <a:pt x="129" y="80"/>
                </a:cubicBezTo>
                <a:cubicBezTo>
                  <a:pt x="141" y="68"/>
                  <a:pt x="156" y="62"/>
                  <a:pt x="171" y="62"/>
                </a:cubicBezTo>
                <a:cubicBezTo>
                  <a:pt x="176" y="62"/>
                  <a:pt x="182" y="63"/>
                  <a:pt x="187" y="65"/>
                </a:cubicBez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zh-CN" altLang="en-US" sz="1200">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D1423073-FB51-DF0C-A0D8-1F03AF7EEA46}"/>
              </a:ext>
            </a:extLst>
          </p:cNvPr>
          <p:cNvSpPr/>
          <p:nvPr/>
        </p:nvSpPr>
        <p:spPr>
          <a:xfrm>
            <a:off x="4716076" y="4908898"/>
            <a:ext cx="2115928" cy="1228509"/>
          </a:xfrm>
          <a:custGeom>
            <a:avLst/>
            <a:gdLst>
              <a:gd name="connsiteX0" fmla="*/ 0 w 2115928"/>
              <a:gd name="connsiteY0" fmla="*/ 614255 h 1228509"/>
              <a:gd name="connsiteX1" fmla="*/ 1057964 w 2115928"/>
              <a:gd name="connsiteY1" fmla="*/ 0 h 1228509"/>
              <a:gd name="connsiteX2" fmla="*/ 2115928 w 2115928"/>
              <a:gd name="connsiteY2" fmla="*/ 614255 h 1228509"/>
              <a:gd name="connsiteX3" fmla="*/ 1057964 w 2115928"/>
              <a:gd name="connsiteY3" fmla="*/ 1228510 h 1228509"/>
              <a:gd name="connsiteX4" fmla="*/ 0 w 2115928"/>
              <a:gd name="connsiteY4" fmla="*/ 614255 h 122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928" h="1228509" extrusionOk="0">
                <a:moveTo>
                  <a:pt x="0" y="614255"/>
                </a:moveTo>
                <a:cubicBezTo>
                  <a:pt x="-8834" y="290510"/>
                  <a:pt x="420471" y="-21967"/>
                  <a:pt x="1057964" y="0"/>
                </a:cubicBezTo>
                <a:cubicBezTo>
                  <a:pt x="1699226" y="-8410"/>
                  <a:pt x="2093948" y="315043"/>
                  <a:pt x="2115928" y="614255"/>
                </a:cubicBezTo>
                <a:cubicBezTo>
                  <a:pt x="2016266" y="986809"/>
                  <a:pt x="1620034" y="1254794"/>
                  <a:pt x="1057964" y="1228510"/>
                </a:cubicBezTo>
                <a:cubicBezTo>
                  <a:pt x="557030" y="1174562"/>
                  <a:pt x="-89059" y="973928"/>
                  <a:pt x="0" y="614255"/>
                </a:cubicBezTo>
                <a:close/>
              </a:path>
            </a:pathLst>
          </a:custGeom>
          <a:noFill/>
          <a:ln w="57150">
            <a:solidFill>
              <a:srgbClr val="FF0000"/>
            </a:solidFill>
            <a:extLst>
              <a:ext uri="{C807C97D-BFC1-408E-A445-0C87EB9F89A2}">
                <ask:lineSketchStyleProps xmlns:ask="http://schemas.microsoft.com/office/drawing/2018/sketchyshapes" sd="981765707">
                  <a:prstGeom prst="flowChartConnec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EE2C315F-87AF-0DA4-113A-F8D1A44109AB}"/>
              </a:ext>
            </a:extLst>
          </p:cNvPr>
          <p:cNvSpPr/>
          <p:nvPr/>
        </p:nvSpPr>
        <p:spPr>
          <a:xfrm>
            <a:off x="4753062" y="1385932"/>
            <a:ext cx="2115928" cy="1228509"/>
          </a:xfrm>
          <a:custGeom>
            <a:avLst/>
            <a:gdLst>
              <a:gd name="connsiteX0" fmla="*/ 0 w 2115928"/>
              <a:gd name="connsiteY0" fmla="*/ 614255 h 1228509"/>
              <a:gd name="connsiteX1" fmla="*/ 1057964 w 2115928"/>
              <a:gd name="connsiteY1" fmla="*/ 0 h 1228509"/>
              <a:gd name="connsiteX2" fmla="*/ 2115928 w 2115928"/>
              <a:gd name="connsiteY2" fmla="*/ 614255 h 1228509"/>
              <a:gd name="connsiteX3" fmla="*/ 1057964 w 2115928"/>
              <a:gd name="connsiteY3" fmla="*/ 1228510 h 1228509"/>
              <a:gd name="connsiteX4" fmla="*/ 0 w 2115928"/>
              <a:gd name="connsiteY4" fmla="*/ 614255 h 122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928" h="1228509" extrusionOk="0">
                <a:moveTo>
                  <a:pt x="0" y="614255"/>
                </a:moveTo>
                <a:cubicBezTo>
                  <a:pt x="-8834" y="290510"/>
                  <a:pt x="420471" y="-21967"/>
                  <a:pt x="1057964" y="0"/>
                </a:cubicBezTo>
                <a:cubicBezTo>
                  <a:pt x="1699226" y="-8410"/>
                  <a:pt x="2093948" y="315043"/>
                  <a:pt x="2115928" y="614255"/>
                </a:cubicBezTo>
                <a:cubicBezTo>
                  <a:pt x="2016266" y="986809"/>
                  <a:pt x="1620034" y="1254794"/>
                  <a:pt x="1057964" y="1228510"/>
                </a:cubicBezTo>
                <a:cubicBezTo>
                  <a:pt x="557030" y="1174562"/>
                  <a:pt x="-89059" y="973928"/>
                  <a:pt x="0" y="614255"/>
                </a:cubicBezTo>
                <a:close/>
              </a:path>
            </a:pathLst>
          </a:custGeom>
          <a:noFill/>
          <a:ln w="57150">
            <a:solidFill>
              <a:srgbClr val="FF0000"/>
            </a:solidFill>
            <a:extLst>
              <a:ext uri="{C807C97D-BFC1-408E-A445-0C87EB9F89A2}">
                <ask:lineSketchStyleProps xmlns:ask="http://schemas.microsoft.com/office/drawing/2018/sketchyshapes" sd="981765707">
                  <a:prstGeom prst="flowChartConnec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86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F53F6E7B-D156-1343-9C5D-FAD76EBB8802}"/>
              </a:ext>
            </a:extLst>
          </p:cNvPr>
          <p:cNvSpPr/>
          <p:nvPr/>
        </p:nvSpPr>
        <p:spPr>
          <a:xfrm>
            <a:off x="6282239" y="2082340"/>
            <a:ext cx="5146623" cy="4567597"/>
          </a:xfrm>
          <a:prstGeom prst="rect">
            <a:avLst/>
          </a:prstGeom>
        </p:spPr>
        <p:txBody>
          <a:bodyPr wrap="square">
            <a:spAutoFit/>
          </a:bodyPr>
          <a:lstStyle/>
          <a:p>
            <a:pPr algn="ctr" defTabSz="304815">
              <a:lnSpc>
                <a:spcPct val="150000"/>
              </a:lnSpc>
              <a:spcBef>
                <a:spcPts val="800"/>
              </a:spcBef>
            </a:pPr>
            <a:r>
              <a:rPr lang="en-US" sz="1333" i="1" spc="200" dirty="0">
                <a:solidFill>
                  <a:srgbClr val="000000"/>
                </a:solidFill>
                <a:latin typeface="Arial" panose="020B0604020202020204"/>
              </a:rPr>
              <a:t>The NQF is a comprehensive system approved by the Minister for the classification, registration, publication and articulation of quality assured national qualifications.</a:t>
            </a:r>
          </a:p>
          <a:p>
            <a:pPr algn="ctr" defTabSz="304815">
              <a:lnSpc>
                <a:spcPct val="150000"/>
              </a:lnSpc>
              <a:spcBef>
                <a:spcPts val="800"/>
              </a:spcBef>
            </a:pPr>
            <a:endParaRPr lang="en-US" sz="1333" i="1" spc="200" dirty="0">
              <a:solidFill>
                <a:srgbClr val="000000"/>
              </a:solidFill>
              <a:latin typeface="Arial" panose="020B0604020202020204"/>
            </a:endParaRPr>
          </a:p>
          <a:p>
            <a:pPr defTabSz="304815">
              <a:lnSpc>
                <a:spcPct val="150000"/>
              </a:lnSpc>
              <a:spcBef>
                <a:spcPts val="800"/>
              </a:spcBef>
            </a:pPr>
            <a:r>
              <a:rPr lang="en-US" sz="1333" spc="200" dirty="0">
                <a:solidFill>
                  <a:srgbClr val="000000"/>
                </a:solidFill>
                <a:latin typeface="Arial" panose="020B0604020202020204"/>
              </a:rPr>
              <a:t>The NQF is a conceptual ‘ladder’ of increasing cognitive complexity that enables evaluations of parity for registered qualifications across its three sub-frameworks and global frameworks</a:t>
            </a:r>
          </a:p>
          <a:p>
            <a:pPr defTabSz="304815">
              <a:lnSpc>
                <a:spcPct val="150000"/>
              </a:lnSpc>
              <a:spcBef>
                <a:spcPts val="800"/>
              </a:spcBef>
            </a:pPr>
            <a:endParaRPr lang="en-US" sz="1333" spc="200" dirty="0">
              <a:solidFill>
                <a:srgbClr val="000000"/>
              </a:solidFill>
              <a:latin typeface="Arial" panose="020B0604020202020204"/>
            </a:endParaRPr>
          </a:p>
          <a:p>
            <a:pPr defTabSz="304815">
              <a:lnSpc>
                <a:spcPct val="150000"/>
              </a:lnSpc>
              <a:spcBef>
                <a:spcPts val="800"/>
              </a:spcBef>
            </a:pPr>
            <a:r>
              <a:rPr lang="en-US" sz="1333" spc="200" dirty="0">
                <a:solidFill>
                  <a:srgbClr val="000000"/>
                </a:solidFill>
                <a:latin typeface="Arial" panose="020B0604020202020204"/>
              </a:rPr>
              <a:t>Professional bodies and designations are registered on a separate register of the MIS</a:t>
            </a:r>
          </a:p>
          <a:p>
            <a:pPr algn="ctr" defTabSz="304815">
              <a:lnSpc>
                <a:spcPct val="150000"/>
              </a:lnSpc>
              <a:spcBef>
                <a:spcPts val="800"/>
              </a:spcBef>
            </a:pPr>
            <a:endParaRPr lang="en-US" sz="1333" spc="200" dirty="0">
              <a:solidFill>
                <a:srgbClr val="000000"/>
              </a:solidFill>
              <a:latin typeface="Arial" panose="020B0604020202020204"/>
            </a:endParaRPr>
          </a:p>
        </p:txBody>
      </p:sp>
      <p:sp>
        <p:nvSpPr>
          <p:cNvPr id="74" name="Freeform: Shape 14">
            <a:extLst>
              <a:ext uri="{FF2B5EF4-FFF2-40B4-BE49-F238E27FC236}">
                <a16:creationId xmlns:a16="http://schemas.microsoft.com/office/drawing/2014/main" id="{350556A2-7AA4-554B-AF8E-D25B5F4EE0B8}"/>
              </a:ext>
            </a:extLst>
          </p:cNvPr>
          <p:cNvSpPr/>
          <p:nvPr/>
        </p:nvSpPr>
        <p:spPr>
          <a:xfrm>
            <a:off x="-1" y="1154"/>
            <a:ext cx="1526275" cy="2642777"/>
          </a:xfrm>
          <a:custGeom>
            <a:avLst/>
            <a:gdLst>
              <a:gd name="connsiteX0" fmla="*/ 1526520 w 1526520"/>
              <a:gd name="connsiteY0" fmla="*/ 0 h 2644013"/>
              <a:gd name="connsiteX1" fmla="*/ 0 w 1526520"/>
              <a:gd name="connsiteY1" fmla="*/ 2644013 h 2644013"/>
              <a:gd name="connsiteX2" fmla="*/ 0 w 1526520"/>
              <a:gd name="connsiteY2" fmla="*/ 0 h 2644013"/>
            </a:gdLst>
            <a:ahLst/>
            <a:cxnLst>
              <a:cxn ang="0">
                <a:pos x="connsiteX0" y="connsiteY0"/>
              </a:cxn>
              <a:cxn ang="0">
                <a:pos x="connsiteX1" y="connsiteY1"/>
              </a:cxn>
              <a:cxn ang="0">
                <a:pos x="connsiteX2" y="connsiteY2"/>
              </a:cxn>
            </a:cxnLst>
            <a:rect l="l" t="t" r="r" b="b"/>
            <a:pathLst>
              <a:path w="1526520" h="2644013">
                <a:moveTo>
                  <a:pt x="1526520" y="0"/>
                </a:moveTo>
                <a:lnTo>
                  <a:pt x="0" y="264401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US" sz="1200">
              <a:solidFill>
                <a:srgbClr val="FFFFFF"/>
              </a:solidFill>
              <a:latin typeface="Arial" panose="020B0604020202020204"/>
            </a:endParaRPr>
          </a:p>
        </p:txBody>
      </p:sp>
      <p:sp>
        <p:nvSpPr>
          <p:cNvPr id="75" name="Freeform: Shape 15">
            <a:extLst>
              <a:ext uri="{FF2B5EF4-FFF2-40B4-BE49-F238E27FC236}">
                <a16:creationId xmlns:a16="http://schemas.microsoft.com/office/drawing/2014/main" id="{2D581DBC-5E37-8D48-A5BC-C25068B0D3FD}"/>
              </a:ext>
            </a:extLst>
          </p:cNvPr>
          <p:cNvSpPr/>
          <p:nvPr/>
        </p:nvSpPr>
        <p:spPr>
          <a:xfrm>
            <a:off x="10665725" y="4215224"/>
            <a:ext cx="1526275" cy="2642776"/>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US" sz="1200" dirty="0">
              <a:solidFill>
                <a:srgbClr val="FFFFFF"/>
              </a:solidFill>
              <a:latin typeface="Arial" panose="020B0604020202020204"/>
            </a:endParaRPr>
          </a:p>
        </p:txBody>
      </p:sp>
      <p:pic>
        <p:nvPicPr>
          <p:cNvPr id="4" name="Picture 3">
            <a:extLst>
              <a:ext uri="{FF2B5EF4-FFF2-40B4-BE49-F238E27FC236}">
                <a16:creationId xmlns:a16="http://schemas.microsoft.com/office/drawing/2014/main" id="{9EE68D26-CC2C-A146-B31C-09CD1F619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942"/>
            <a:ext cx="5971862" cy="6881883"/>
          </a:xfrm>
          <a:prstGeom prst="rect">
            <a:avLst/>
          </a:prstGeom>
        </p:spPr>
      </p:pic>
      <p:sp>
        <p:nvSpPr>
          <p:cNvPr id="70" name="TextBox 69">
            <a:extLst>
              <a:ext uri="{FF2B5EF4-FFF2-40B4-BE49-F238E27FC236}">
                <a16:creationId xmlns:a16="http://schemas.microsoft.com/office/drawing/2014/main" id="{E3B74F24-1147-8943-8348-854706BD2432}"/>
              </a:ext>
            </a:extLst>
          </p:cNvPr>
          <p:cNvSpPr txBox="1"/>
          <p:nvPr/>
        </p:nvSpPr>
        <p:spPr>
          <a:xfrm>
            <a:off x="6096385" y="614656"/>
            <a:ext cx="4843967" cy="1077218"/>
          </a:xfrm>
          <a:prstGeom prst="rect">
            <a:avLst/>
          </a:prstGeom>
          <a:noFill/>
        </p:spPr>
        <p:txBody>
          <a:bodyPr wrap="square" rtlCol="0">
            <a:spAutoFit/>
          </a:bodyPr>
          <a:lstStyle>
            <a:defPPr>
              <a:defRPr lang="zh-CN"/>
            </a:defPPr>
            <a:lvl1pPr>
              <a:defRPr sz="4800" spc="300">
                <a:solidFill>
                  <a:schemeClr val="tx1">
                    <a:lumMod val="85000"/>
                    <a:lumOff val="15000"/>
                  </a:schemeClr>
                </a:solidFill>
                <a:latin typeface="Montserrat ExtraBold" panose="00000900000000000000" pitchFamily="50" charset="0"/>
              </a:defRPr>
            </a:lvl1pPr>
          </a:lstStyle>
          <a:p>
            <a:pPr algn="ctr" defTabSz="304815"/>
            <a:r>
              <a:rPr lang="en-US" altLang="zh-CN" sz="3200" spc="400" dirty="0">
                <a:solidFill>
                  <a:srgbClr val="002369"/>
                </a:solidFill>
                <a:latin typeface="Arial" panose="020B0604020202020204"/>
                <a:ea typeface="黑体" panose="02010609060101010101" pitchFamily="49" charset="-122"/>
              </a:rPr>
              <a:t>SOUTH AFRICAN</a:t>
            </a:r>
            <a:r>
              <a:rPr lang="en-US" altLang="zh-CN" sz="3200" b="1" spc="400" dirty="0">
                <a:solidFill>
                  <a:srgbClr val="002369"/>
                </a:solidFill>
                <a:latin typeface="Arial" panose="020B0604020202020204"/>
                <a:ea typeface="黑体" panose="02010609060101010101" pitchFamily="49" charset="-122"/>
              </a:rPr>
              <a:t> NQF </a:t>
            </a:r>
          </a:p>
        </p:txBody>
      </p:sp>
    </p:spTree>
    <p:extLst>
      <p:ext uri="{BB962C8B-B14F-4D97-AF65-F5344CB8AC3E}">
        <p14:creationId xmlns:p14="http://schemas.microsoft.com/office/powerpoint/2010/main" val="145351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shape&#10;&#10;Description automatically generated">
            <a:extLst>
              <a:ext uri="{FF2B5EF4-FFF2-40B4-BE49-F238E27FC236}">
                <a16:creationId xmlns:a16="http://schemas.microsoft.com/office/drawing/2014/main" id="{08F816B5-E6B7-B442-E4C5-180126B90B3B}"/>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4F112A8-204D-337A-3D62-3C62CA3CB4F6}"/>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7" name="Title 6">
            <a:extLst>
              <a:ext uri="{FF2B5EF4-FFF2-40B4-BE49-F238E27FC236}">
                <a16:creationId xmlns:a16="http://schemas.microsoft.com/office/drawing/2014/main" id="{C5722503-7F6F-AEF3-64C6-BEB1CDEA9987}"/>
              </a:ext>
            </a:extLst>
          </p:cNvPr>
          <p:cNvSpPr>
            <a:spLocks noGrp="1"/>
          </p:cNvSpPr>
          <p:nvPr>
            <p:ph type="title"/>
          </p:nvPr>
        </p:nvSpPr>
        <p:spPr/>
        <p:txBody>
          <a:bodyPr/>
          <a:lstStyle/>
          <a:p>
            <a:endParaRPr lang="en-US"/>
          </a:p>
        </p:txBody>
      </p:sp>
      <p:pic>
        <p:nvPicPr>
          <p:cNvPr id="10" name="Content Placeholder 9" descr="A screenshot of a computer">
            <a:extLst>
              <a:ext uri="{FF2B5EF4-FFF2-40B4-BE49-F238E27FC236}">
                <a16:creationId xmlns:a16="http://schemas.microsoft.com/office/drawing/2014/main" id="{89A208A9-6AFF-7373-859F-B107D5EBCD2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5814" y="138224"/>
            <a:ext cx="11819607" cy="6719776"/>
          </a:xfrm>
          <a:prstGeom prst="rect">
            <a:avLst/>
          </a:prstGeom>
        </p:spPr>
      </p:pic>
    </p:spTree>
    <p:extLst>
      <p:ext uri="{BB962C8B-B14F-4D97-AF65-F5344CB8AC3E}">
        <p14:creationId xmlns:p14="http://schemas.microsoft.com/office/powerpoint/2010/main" val="46298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bject 61"/>
          <p:cNvSpPr/>
          <p:nvPr/>
        </p:nvSpPr>
        <p:spPr>
          <a:xfrm>
            <a:off x="3475811" y="3759628"/>
            <a:ext cx="0" cy="264522"/>
          </a:xfrm>
          <a:custGeom>
            <a:avLst/>
            <a:gdLst/>
            <a:ahLst/>
            <a:cxnLst/>
            <a:rect l="l" t="t" r="r" b="b"/>
            <a:pathLst>
              <a:path h="388619">
                <a:moveTo>
                  <a:pt x="0" y="0"/>
                </a:moveTo>
                <a:lnTo>
                  <a:pt x="0" y="388619"/>
                </a:lnTo>
              </a:path>
            </a:pathLst>
          </a:custGeom>
          <a:ln w="13461">
            <a:solidFill>
              <a:srgbClr val="000000"/>
            </a:solidFill>
          </a:ln>
        </p:spPr>
        <p:txBody>
          <a:bodyPr wrap="square" lIns="0" tIns="0" rIns="0" bIns="0" rtlCol="0">
            <a:noAutofit/>
          </a:bodyPr>
          <a:lstStyle/>
          <a:p>
            <a:endParaRPr sz="1226"/>
          </a:p>
        </p:txBody>
      </p:sp>
      <p:sp>
        <p:nvSpPr>
          <p:cNvPr id="68" name="object 63"/>
          <p:cNvSpPr/>
          <p:nvPr/>
        </p:nvSpPr>
        <p:spPr>
          <a:xfrm>
            <a:off x="8897991" y="2463910"/>
            <a:ext cx="154851" cy="2100595"/>
          </a:xfrm>
          <a:custGeom>
            <a:avLst/>
            <a:gdLst/>
            <a:ahLst/>
            <a:cxnLst/>
            <a:rect l="l" t="t" r="r" b="b"/>
            <a:pathLst>
              <a:path h="614171">
                <a:moveTo>
                  <a:pt x="0" y="0"/>
                </a:moveTo>
                <a:lnTo>
                  <a:pt x="0" y="614171"/>
                </a:lnTo>
              </a:path>
            </a:pathLst>
          </a:custGeom>
          <a:ln w="13461">
            <a:solidFill>
              <a:srgbClr val="000000"/>
            </a:solidFill>
          </a:ln>
        </p:spPr>
        <p:txBody>
          <a:bodyPr wrap="square" lIns="0" tIns="0" rIns="0" bIns="0" rtlCol="0">
            <a:noAutofit/>
          </a:bodyPr>
          <a:lstStyle/>
          <a:p>
            <a:endParaRPr sz="1226"/>
          </a:p>
        </p:txBody>
      </p:sp>
      <p:sp>
        <p:nvSpPr>
          <p:cNvPr id="96" name="object 61"/>
          <p:cNvSpPr/>
          <p:nvPr/>
        </p:nvSpPr>
        <p:spPr>
          <a:xfrm>
            <a:off x="1658135" y="2507428"/>
            <a:ext cx="95636" cy="3028838"/>
          </a:xfrm>
          <a:custGeom>
            <a:avLst/>
            <a:gdLst/>
            <a:ahLst/>
            <a:cxnLst/>
            <a:rect l="l" t="t" r="r" b="b"/>
            <a:pathLst>
              <a:path h="388619">
                <a:moveTo>
                  <a:pt x="0" y="0"/>
                </a:moveTo>
                <a:lnTo>
                  <a:pt x="0" y="388619"/>
                </a:lnTo>
              </a:path>
            </a:pathLst>
          </a:custGeom>
          <a:ln w="13461">
            <a:solidFill>
              <a:srgbClr val="000000"/>
            </a:solidFill>
          </a:ln>
        </p:spPr>
        <p:txBody>
          <a:bodyPr wrap="square" lIns="0" tIns="0" rIns="0" bIns="0" rtlCol="0">
            <a:noAutofit/>
          </a:bodyPr>
          <a:lstStyle/>
          <a:p>
            <a:r>
              <a:rPr lang="en-US" sz="1226" dirty="0"/>
              <a:t> </a:t>
            </a:r>
            <a:endParaRPr sz="1226" dirty="0"/>
          </a:p>
        </p:txBody>
      </p:sp>
      <p:sp>
        <p:nvSpPr>
          <p:cNvPr id="6" name="object 6"/>
          <p:cNvSpPr/>
          <p:nvPr/>
        </p:nvSpPr>
        <p:spPr>
          <a:xfrm>
            <a:off x="1527131" y="2507258"/>
            <a:ext cx="9018270" cy="57682"/>
          </a:xfrm>
          <a:custGeom>
            <a:avLst/>
            <a:gdLst/>
            <a:ahLst/>
            <a:cxnLst/>
            <a:rect l="l" t="t" r="r" b="b"/>
            <a:pathLst>
              <a:path w="8854433" h="100583">
                <a:moveTo>
                  <a:pt x="8758421" y="62483"/>
                </a:moveTo>
                <a:lnTo>
                  <a:pt x="8758421" y="24383"/>
                </a:lnTo>
                <a:lnTo>
                  <a:pt x="0" y="0"/>
                </a:lnTo>
                <a:lnTo>
                  <a:pt x="0" y="38099"/>
                </a:lnTo>
                <a:lnTo>
                  <a:pt x="8758421" y="62483"/>
                </a:lnTo>
                <a:close/>
              </a:path>
              <a:path w="8854433" h="100583">
                <a:moveTo>
                  <a:pt x="8854433" y="44195"/>
                </a:moveTo>
                <a:lnTo>
                  <a:pt x="8740133" y="-13715"/>
                </a:lnTo>
                <a:lnTo>
                  <a:pt x="8740133" y="24333"/>
                </a:lnTo>
                <a:lnTo>
                  <a:pt x="8758421" y="24383"/>
                </a:lnTo>
                <a:lnTo>
                  <a:pt x="8758421" y="91561"/>
                </a:lnTo>
                <a:lnTo>
                  <a:pt x="8854433" y="44195"/>
                </a:lnTo>
                <a:close/>
              </a:path>
              <a:path w="8854433" h="100583">
                <a:moveTo>
                  <a:pt x="8758421" y="91561"/>
                </a:moveTo>
                <a:lnTo>
                  <a:pt x="8758421" y="62483"/>
                </a:lnTo>
                <a:lnTo>
                  <a:pt x="8740133" y="62433"/>
                </a:lnTo>
                <a:lnTo>
                  <a:pt x="8740133" y="100583"/>
                </a:lnTo>
                <a:lnTo>
                  <a:pt x="8758421" y="91561"/>
                </a:lnTo>
                <a:close/>
              </a:path>
            </a:pathLst>
          </a:custGeom>
          <a:solidFill>
            <a:srgbClr val="000000"/>
          </a:solidFill>
        </p:spPr>
        <p:txBody>
          <a:bodyPr wrap="square" lIns="0" tIns="0" rIns="0" bIns="0" rtlCol="0">
            <a:noAutofit/>
          </a:bodyPr>
          <a:lstStyle/>
          <a:p>
            <a:endParaRPr sz="1226"/>
          </a:p>
        </p:txBody>
      </p:sp>
      <p:sp>
        <p:nvSpPr>
          <p:cNvPr id="7" name="object 7"/>
          <p:cNvSpPr txBox="1"/>
          <p:nvPr/>
        </p:nvSpPr>
        <p:spPr>
          <a:xfrm>
            <a:off x="3260673" y="2307903"/>
            <a:ext cx="466070" cy="105963"/>
          </a:xfrm>
          <a:prstGeom prst="rect">
            <a:avLst/>
          </a:prstGeom>
        </p:spPr>
        <p:txBody>
          <a:bodyPr vert="horz" wrap="square" lIns="0" tIns="0" rIns="0" bIns="0" rtlCol="0">
            <a:noAutofit/>
          </a:bodyPr>
          <a:lstStyle/>
          <a:p>
            <a:pPr marL="8645"/>
            <a:r>
              <a:rPr sz="1200" b="1" spc="143" dirty="0">
                <a:solidFill>
                  <a:srgbClr val="00B050"/>
                </a:solidFill>
                <a:latin typeface="Arial"/>
                <a:cs typeface="Arial"/>
              </a:rPr>
              <a:t>199</a:t>
            </a:r>
            <a:r>
              <a:rPr sz="1200" b="1" spc="146" dirty="0">
                <a:solidFill>
                  <a:srgbClr val="00B050"/>
                </a:solidFill>
                <a:latin typeface="Arial"/>
                <a:cs typeface="Arial"/>
              </a:rPr>
              <a:t>5</a:t>
            </a:r>
            <a:endParaRPr sz="1200" b="1" dirty="0">
              <a:solidFill>
                <a:srgbClr val="00B050"/>
              </a:solidFill>
              <a:latin typeface="Arial"/>
              <a:cs typeface="Arial"/>
            </a:endParaRPr>
          </a:p>
        </p:txBody>
      </p:sp>
      <p:sp>
        <p:nvSpPr>
          <p:cNvPr id="8" name="object 8"/>
          <p:cNvSpPr/>
          <p:nvPr/>
        </p:nvSpPr>
        <p:spPr>
          <a:xfrm>
            <a:off x="3475811" y="2529592"/>
            <a:ext cx="0" cy="195020"/>
          </a:xfrm>
          <a:custGeom>
            <a:avLst/>
            <a:gdLst/>
            <a:ahLst/>
            <a:cxnLst/>
            <a:rect l="l" t="t" r="r" b="b"/>
            <a:pathLst>
              <a:path h="286511">
                <a:moveTo>
                  <a:pt x="0" y="0"/>
                </a:moveTo>
                <a:lnTo>
                  <a:pt x="0" y="286511"/>
                </a:lnTo>
              </a:path>
            </a:pathLst>
          </a:custGeom>
          <a:ln w="39369">
            <a:solidFill>
              <a:srgbClr val="000000"/>
            </a:solidFill>
          </a:ln>
        </p:spPr>
        <p:txBody>
          <a:bodyPr wrap="square" lIns="0" tIns="0" rIns="0" bIns="0" rtlCol="0">
            <a:noAutofit/>
          </a:bodyPr>
          <a:lstStyle/>
          <a:p>
            <a:endParaRPr sz="1226"/>
          </a:p>
        </p:txBody>
      </p:sp>
      <p:sp>
        <p:nvSpPr>
          <p:cNvPr id="9" name="object 9"/>
          <p:cNvSpPr/>
          <p:nvPr/>
        </p:nvSpPr>
        <p:spPr>
          <a:xfrm>
            <a:off x="3006753" y="2715986"/>
            <a:ext cx="902600" cy="1114610"/>
          </a:xfrm>
          <a:prstGeom prst="rect">
            <a:avLst/>
          </a:prstGeom>
          <a:blipFill>
            <a:blip r:embed="rId2" cstate="print"/>
            <a:stretch>
              <a:fillRect/>
            </a:stretch>
          </a:blipFill>
          <a:ln>
            <a:solidFill>
              <a:schemeClr val="tx1"/>
            </a:solidFill>
          </a:ln>
        </p:spPr>
        <p:txBody>
          <a:bodyPr wrap="square" lIns="0" tIns="0" rIns="0" bIns="0" rtlCol="0">
            <a:noAutofit/>
          </a:bodyPr>
          <a:lstStyle/>
          <a:p>
            <a:endParaRPr sz="1226"/>
          </a:p>
        </p:txBody>
      </p:sp>
      <p:sp>
        <p:nvSpPr>
          <p:cNvPr id="11" name="object 11"/>
          <p:cNvSpPr/>
          <p:nvPr/>
        </p:nvSpPr>
        <p:spPr>
          <a:xfrm>
            <a:off x="4308017" y="2519867"/>
            <a:ext cx="0" cy="196058"/>
          </a:xfrm>
          <a:custGeom>
            <a:avLst/>
            <a:gdLst/>
            <a:ahLst/>
            <a:cxnLst/>
            <a:rect l="l" t="t" r="r" b="b"/>
            <a:pathLst>
              <a:path h="288035">
                <a:moveTo>
                  <a:pt x="0" y="0"/>
                </a:moveTo>
                <a:lnTo>
                  <a:pt x="0" y="288035"/>
                </a:lnTo>
              </a:path>
            </a:pathLst>
          </a:custGeom>
          <a:ln w="39369">
            <a:solidFill>
              <a:srgbClr val="000000"/>
            </a:solidFill>
          </a:ln>
        </p:spPr>
        <p:txBody>
          <a:bodyPr wrap="square" lIns="0" tIns="0" rIns="0" bIns="0" rtlCol="0">
            <a:noAutofit/>
          </a:bodyPr>
          <a:lstStyle/>
          <a:p>
            <a:endParaRPr sz="1226"/>
          </a:p>
        </p:txBody>
      </p:sp>
      <p:sp>
        <p:nvSpPr>
          <p:cNvPr id="12" name="object 12"/>
          <p:cNvSpPr/>
          <p:nvPr/>
        </p:nvSpPr>
        <p:spPr>
          <a:xfrm>
            <a:off x="5308613" y="2529072"/>
            <a:ext cx="0" cy="196058"/>
          </a:xfrm>
          <a:custGeom>
            <a:avLst/>
            <a:gdLst/>
            <a:ahLst/>
            <a:cxnLst/>
            <a:rect l="l" t="t" r="r" b="b"/>
            <a:pathLst>
              <a:path h="288035">
                <a:moveTo>
                  <a:pt x="0" y="0"/>
                </a:moveTo>
                <a:lnTo>
                  <a:pt x="0" y="288035"/>
                </a:lnTo>
              </a:path>
            </a:pathLst>
          </a:custGeom>
          <a:ln w="39369">
            <a:solidFill>
              <a:srgbClr val="000000"/>
            </a:solidFill>
          </a:ln>
        </p:spPr>
        <p:txBody>
          <a:bodyPr wrap="square" lIns="0" tIns="0" rIns="0" bIns="0" rtlCol="0">
            <a:noAutofit/>
          </a:bodyPr>
          <a:lstStyle/>
          <a:p>
            <a:endParaRPr sz="1226"/>
          </a:p>
        </p:txBody>
      </p:sp>
      <p:sp>
        <p:nvSpPr>
          <p:cNvPr id="16" name="object 16"/>
          <p:cNvSpPr/>
          <p:nvPr/>
        </p:nvSpPr>
        <p:spPr>
          <a:xfrm>
            <a:off x="6635591" y="2542633"/>
            <a:ext cx="0" cy="196058"/>
          </a:xfrm>
          <a:custGeom>
            <a:avLst/>
            <a:gdLst/>
            <a:ahLst/>
            <a:cxnLst/>
            <a:rect l="l" t="t" r="r" b="b"/>
            <a:pathLst>
              <a:path h="288035">
                <a:moveTo>
                  <a:pt x="0" y="0"/>
                </a:moveTo>
                <a:lnTo>
                  <a:pt x="0" y="288035"/>
                </a:lnTo>
              </a:path>
            </a:pathLst>
          </a:custGeom>
          <a:ln w="39369">
            <a:solidFill>
              <a:srgbClr val="000000"/>
            </a:solidFill>
          </a:ln>
        </p:spPr>
        <p:txBody>
          <a:bodyPr wrap="square" lIns="0" tIns="0" rIns="0" bIns="0" rtlCol="0">
            <a:noAutofit/>
          </a:bodyPr>
          <a:lstStyle/>
          <a:p>
            <a:endParaRPr sz="1226"/>
          </a:p>
        </p:txBody>
      </p:sp>
      <p:sp>
        <p:nvSpPr>
          <p:cNvPr id="25" name="object 25"/>
          <p:cNvSpPr/>
          <p:nvPr/>
        </p:nvSpPr>
        <p:spPr>
          <a:xfrm>
            <a:off x="7727205" y="2554793"/>
            <a:ext cx="0" cy="195020"/>
          </a:xfrm>
          <a:custGeom>
            <a:avLst/>
            <a:gdLst/>
            <a:ahLst/>
            <a:cxnLst/>
            <a:rect l="l" t="t" r="r" b="b"/>
            <a:pathLst>
              <a:path h="286511">
                <a:moveTo>
                  <a:pt x="0" y="0"/>
                </a:moveTo>
                <a:lnTo>
                  <a:pt x="0" y="286511"/>
                </a:lnTo>
              </a:path>
            </a:pathLst>
          </a:custGeom>
          <a:ln w="39369">
            <a:solidFill>
              <a:srgbClr val="000000"/>
            </a:solidFill>
          </a:ln>
        </p:spPr>
        <p:txBody>
          <a:bodyPr wrap="square" lIns="0" tIns="0" rIns="0" bIns="0" rtlCol="0">
            <a:noAutofit/>
          </a:bodyPr>
          <a:lstStyle/>
          <a:p>
            <a:endParaRPr sz="1226"/>
          </a:p>
        </p:txBody>
      </p:sp>
      <p:sp>
        <p:nvSpPr>
          <p:cNvPr id="39" name="object 39"/>
          <p:cNvSpPr txBox="1"/>
          <p:nvPr/>
        </p:nvSpPr>
        <p:spPr>
          <a:xfrm>
            <a:off x="4049056" y="3615324"/>
            <a:ext cx="477179" cy="441304"/>
          </a:xfrm>
          <a:prstGeom prst="rect">
            <a:avLst/>
          </a:prstGeom>
        </p:spPr>
        <p:txBody>
          <a:bodyPr vert="horz" wrap="square" lIns="0" tIns="0" rIns="0" bIns="0" rtlCol="0">
            <a:noAutofit/>
          </a:bodyPr>
          <a:lstStyle/>
          <a:p>
            <a:pPr marL="8645" marR="8645" indent="-432" algn="ctr"/>
            <a:r>
              <a:rPr sz="900" spc="34" dirty="0">
                <a:latin typeface="Arial"/>
                <a:cs typeface="Arial"/>
              </a:rPr>
              <a:t>S</a:t>
            </a:r>
            <a:r>
              <a:rPr sz="900" spc="164" dirty="0">
                <a:latin typeface="Arial"/>
                <a:cs typeface="Arial"/>
              </a:rPr>
              <a:t>t</a:t>
            </a:r>
            <a:r>
              <a:rPr sz="900" spc="143" dirty="0">
                <a:latin typeface="Arial"/>
                <a:cs typeface="Arial"/>
              </a:rPr>
              <a:t>u</a:t>
            </a:r>
            <a:r>
              <a:rPr sz="900" spc="137" dirty="0">
                <a:latin typeface="Arial"/>
                <a:cs typeface="Arial"/>
              </a:rPr>
              <a:t>d</a:t>
            </a:r>
            <a:r>
              <a:rPr sz="900" spc="143" dirty="0">
                <a:latin typeface="Arial"/>
                <a:cs typeface="Arial"/>
              </a:rPr>
              <a:t>y</a:t>
            </a:r>
            <a:r>
              <a:rPr sz="900" spc="77" dirty="0">
                <a:latin typeface="Arial"/>
                <a:cs typeface="Arial"/>
              </a:rPr>
              <a:t> </a:t>
            </a:r>
            <a:r>
              <a:rPr sz="900" spc="62" dirty="0">
                <a:latin typeface="Arial"/>
                <a:cs typeface="Arial"/>
              </a:rPr>
              <a:t>T</a:t>
            </a:r>
            <a:r>
              <a:rPr sz="900" spc="99" dirty="0">
                <a:latin typeface="Arial"/>
                <a:cs typeface="Arial"/>
              </a:rPr>
              <a:t>e</a:t>
            </a:r>
            <a:r>
              <a:rPr sz="900" spc="102" dirty="0">
                <a:latin typeface="Arial"/>
                <a:cs typeface="Arial"/>
              </a:rPr>
              <a:t>a</a:t>
            </a:r>
            <a:r>
              <a:rPr sz="900" spc="211" dirty="0">
                <a:latin typeface="Arial"/>
                <a:cs typeface="Arial"/>
              </a:rPr>
              <a:t>m</a:t>
            </a:r>
            <a:r>
              <a:rPr sz="900" spc="71" dirty="0">
                <a:latin typeface="Arial"/>
                <a:cs typeface="Arial"/>
              </a:rPr>
              <a:t> </a:t>
            </a:r>
            <a:r>
              <a:rPr sz="900" spc="58" dirty="0">
                <a:latin typeface="Arial"/>
                <a:cs typeface="Arial"/>
              </a:rPr>
              <a:t>R</a:t>
            </a:r>
            <a:r>
              <a:rPr sz="900" spc="99" dirty="0">
                <a:latin typeface="Arial"/>
                <a:cs typeface="Arial"/>
              </a:rPr>
              <a:t>e</a:t>
            </a:r>
            <a:r>
              <a:rPr sz="900" spc="137" dirty="0">
                <a:latin typeface="Arial"/>
                <a:cs typeface="Arial"/>
              </a:rPr>
              <a:t>p</a:t>
            </a:r>
            <a:r>
              <a:rPr sz="900" spc="116" dirty="0">
                <a:latin typeface="Arial"/>
                <a:cs typeface="Arial"/>
              </a:rPr>
              <a:t>o</a:t>
            </a:r>
            <a:r>
              <a:rPr sz="900" spc="150" dirty="0">
                <a:latin typeface="Arial"/>
                <a:cs typeface="Arial"/>
              </a:rPr>
              <a:t>r</a:t>
            </a:r>
            <a:r>
              <a:rPr sz="900" spc="167" dirty="0">
                <a:latin typeface="Arial"/>
                <a:cs typeface="Arial"/>
              </a:rPr>
              <a:t>t</a:t>
            </a:r>
            <a:endParaRPr sz="900" dirty="0">
              <a:latin typeface="Arial"/>
              <a:cs typeface="Arial"/>
            </a:endParaRPr>
          </a:p>
        </p:txBody>
      </p:sp>
      <p:sp>
        <p:nvSpPr>
          <p:cNvPr id="40" name="object 40"/>
          <p:cNvSpPr txBox="1"/>
          <p:nvPr/>
        </p:nvSpPr>
        <p:spPr>
          <a:xfrm>
            <a:off x="4855567" y="4710128"/>
            <a:ext cx="992606" cy="523674"/>
          </a:xfrm>
          <a:prstGeom prst="rect">
            <a:avLst/>
          </a:prstGeom>
        </p:spPr>
        <p:txBody>
          <a:bodyPr vert="horz" wrap="square" lIns="0" tIns="0" rIns="0" bIns="0" rtlCol="0">
            <a:noAutofit/>
          </a:bodyPr>
          <a:lstStyle/>
          <a:p>
            <a:pPr marL="8645" marR="8645" algn="ctr"/>
            <a:r>
              <a:rPr sz="900" spc="51" dirty="0">
                <a:latin typeface="Arial"/>
                <a:cs typeface="Arial"/>
              </a:rPr>
              <a:t>J</a:t>
            </a:r>
            <a:r>
              <a:rPr sz="900" spc="116" dirty="0">
                <a:latin typeface="Arial"/>
                <a:cs typeface="Arial"/>
              </a:rPr>
              <a:t>o</a:t>
            </a:r>
            <a:r>
              <a:rPr sz="900" spc="113" dirty="0">
                <a:latin typeface="Arial"/>
                <a:cs typeface="Arial"/>
              </a:rPr>
              <a:t>i</a:t>
            </a:r>
            <a:r>
              <a:rPr sz="900" spc="143" dirty="0">
                <a:latin typeface="Arial"/>
                <a:cs typeface="Arial"/>
              </a:rPr>
              <a:t>n</a:t>
            </a:r>
            <a:r>
              <a:rPr sz="900" spc="167" dirty="0">
                <a:latin typeface="Arial"/>
                <a:cs typeface="Arial"/>
              </a:rPr>
              <a:t>t </a:t>
            </a:r>
            <a:r>
              <a:rPr sz="900" spc="62" dirty="0">
                <a:latin typeface="Arial"/>
                <a:cs typeface="Arial"/>
              </a:rPr>
              <a:t>P</a:t>
            </a:r>
            <a:r>
              <a:rPr sz="900" spc="116" dirty="0">
                <a:latin typeface="Arial"/>
                <a:cs typeface="Arial"/>
              </a:rPr>
              <a:t>o</a:t>
            </a:r>
            <a:r>
              <a:rPr sz="900" spc="113" dirty="0">
                <a:latin typeface="Arial"/>
                <a:cs typeface="Arial"/>
              </a:rPr>
              <a:t>li</a:t>
            </a:r>
            <a:r>
              <a:rPr sz="900" spc="85" dirty="0">
                <a:latin typeface="Arial"/>
                <a:cs typeface="Arial"/>
              </a:rPr>
              <a:t>c</a:t>
            </a:r>
            <a:r>
              <a:rPr sz="900" spc="143" dirty="0">
                <a:latin typeface="Arial"/>
                <a:cs typeface="Arial"/>
              </a:rPr>
              <a:t>y</a:t>
            </a:r>
            <a:r>
              <a:rPr sz="900" spc="77" dirty="0">
                <a:latin typeface="Arial"/>
                <a:cs typeface="Arial"/>
              </a:rPr>
              <a:t> </a:t>
            </a:r>
            <a:r>
              <a:rPr sz="900" spc="34" dirty="0">
                <a:latin typeface="Arial"/>
                <a:cs typeface="Arial"/>
              </a:rPr>
              <a:t>S</a:t>
            </a:r>
            <a:r>
              <a:rPr sz="900" spc="164" dirty="0">
                <a:latin typeface="Arial"/>
                <a:cs typeface="Arial"/>
              </a:rPr>
              <a:t>t</a:t>
            </a:r>
            <a:r>
              <a:rPr sz="900" spc="102" dirty="0">
                <a:latin typeface="Arial"/>
                <a:cs typeface="Arial"/>
              </a:rPr>
              <a:t>a</a:t>
            </a:r>
            <a:r>
              <a:rPr sz="900" spc="164" dirty="0">
                <a:latin typeface="Arial"/>
                <a:cs typeface="Arial"/>
              </a:rPr>
              <a:t>t</a:t>
            </a:r>
            <a:r>
              <a:rPr sz="900" spc="99" dirty="0">
                <a:latin typeface="Arial"/>
                <a:cs typeface="Arial"/>
              </a:rPr>
              <a:t>e</a:t>
            </a:r>
            <a:r>
              <a:rPr sz="900" spc="211" dirty="0">
                <a:latin typeface="Arial"/>
                <a:cs typeface="Arial"/>
              </a:rPr>
              <a:t>m</a:t>
            </a:r>
            <a:r>
              <a:rPr sz="900" spc="99" dirty="0">
                <a:latin typeface="Arial"/>
                <a:cs typeface="Arial"/>
              </a:rPr>
              <a:t>e</a:t>
            </a:r>
            <a:r>
              <a:rPr sz="900" spc="143" dirty="0">
                <a:latin typeface="Arial"/>
                <a:cs typeface="Arial"/>
              </a:rPr>
              <a:t>n</a:t>
            </a:r>
            <a:r>
              <a:rPr sz="900" spc="167" dirty="0">
                <a:latin typeface="Arial"/>
                <a:cs typeface="Arial"/>
              </a:rPr>
              <a:t>t</a:t>
            </a:r>
            <a:r>
              <a:rPr lang="en-US" sz="900" spc="167" dirty="0">
                <a:latin typeface="Arial"/>
                <a:cs typeface="Arial"/>
              </a:rPr>
              <a:t>: Education and Labour</a:t>
            </a:r>
            <a:endParaRPr sz="900" dirty="0">
              <a:latin typeface="Arial"/>
              <a:cs typeface="Arial"/>
            </a:endParaRPr>
          </a:p>
        </p:txBody>
      </p:sp>
      <p:sp>
        <p:nvSpPr>
          <p:cNvPr id="41" name="object 41"/>
          <p:cNvSpPr txBox="1"/>
          <p:nvPr/>
        </p:nvSpPr>
        <p:spPr>
          <a:xfrm>
            <a:off x="6329184" y="4408386"/>
            <a:ext cx="779823" cy="301742"/>
          </a:xfrm>
          <a:prstGeom prst="rect">
            <a:avLst/>
          </a:prstGeom>
          <a:solidFill>
            <a:schemeClr val="accent1">
              <a:lumMod val="40000"/>
              <a:lumOff val="60000"/>
            </a:schemeClr>
          </a:solidFill>
        </p:spPr>
        <p:txBody>
          <a:bodyPr vert="horz" wrap="square" lIns="0" tIns="0" rIns="0" bIns="0" rtlCol="0">
            <a:noAutofit/>
          </a:bodyPr>
          <a:lstStyle/>
          <a:p>
            <a:pPr marL="8645" algn="ctr"/>
            <a:r>
              <a:rPr sz="900" spc="113" dirty="0">
                <a:latin typeface="Arial"/>
                <a:cs typeface="Arial"/>
              </a:rPr>
              <a:t>N</a:t>
            </a:r>
            <a:r>
              <a:rPr sz="900" spc="58" dirty="0">
                <a:latin typeface="Arial"/>
                <a:cs typeface="Arial"/>
              </a:rPr>
              <a:t>Q</a:t>
            </a:r>
            <a:r>
              <a:rPr sz="900" spc="34" dirty="0">
                <a:latin typeface="Arial"/>
                <a:cs typeface="Arial"/>
              </a:rPr>
              <a:t>F</a:t>
            </a:r>
            <a:r>
              <a:rPr sz="900" spc="51" dirty="0">
                <a:latin typeface="Arial"/>
                <a:cs typeface="Arial"/>
              </a:rPr>
              <a:t> </a:t>
            </a:r>
            <a:r>
              <a:rPr sz="900" spc="99" dirty="0">
                <a:latin typeface="Arial"/>
                <a:cs typeface="Arial"/>
              </a:rPr>
              <a:t>A</a:t>
            </a:r>
            <a:r>
              <a:rPr sz="900" spc="85" dirty="0">
                <a:latin typeface="Arial"/>
                <a:cs typeface="Arial"/>
              </a:rPr>
              <a:t>c</a:t>
            </a:r>
            <a:r>
              <a:rPr sz="900" spc="167" dirty="0">
                <a:latin typeface="Arial"/>
                <a:cs typeface="Arial"/>
              </a:rPr>
              <a:t>t</a:t>
            </a:r>
            <a:r>
              <a:rPr lang="en-US" sz="900" spc="167" dirty="0">
                <a:latin typeface="Arial"/>
                <a:cs typeface="Arial"/>
              </a:rPr>
              <a:t> No 67 of 2008</a:t>
            </a:r>
            <a:endParaRPr sz="900" dirty="0">
              <a:latin typeface="Arial"/>
              <a:cs typeface="Arial"/>
            </a:endParaRPr>
          </a:p>
        </p:txBody>
      </p:sp>
      <p:sp>
        <p:nvSpPr>
          <p:cNvPr id="50" name="object 50"/>
          <p:cNvSpPr txBox="1"/>
          <p:nvPr/>
        </p:nvSpPr>
        <p:spPr>
          <a:xfrm>
            <a:off x="4142818" y="2350266"/>
            <a:ext cx="362207" cy="150848"/>
          </a:xfrm>
          <a:prstGeom prst="rect">
            <a:avLst/>
          </a:prstGeom>
        </p:spPr>
        <p:txBody>
          <a:bodyPr vert="horz" wrap="square" lIns="0" tIns="0" rIns="0" bIns="0" rtlCol="0">
            <a:noAutofit/>
          </a:bodyPr>
          <a:lstStyle/>
          <a:p>
            <a:pPr marL="8645"/>
            <a:r>
              <a:rPr sz="953" spc="143" dirty="0">
                <a:latin typeface="Arial"/>
                <a:cs typeface="Arial"/>
              </a:rPr>
              <a:t>200</a:t>
            </a:r>
            <a:r>
              <a:rPr sz="953" spc="146" dirty="0">
                <a:latin typeface="Arial"/>
                <a:cs typeface="Arial"/>
              </a:rPr>
              <a:t>2</a:t>
            </a:r>
            <a:endParaRPr sz="953" dirty="0">
              <a:latin typeface="Arial"/>
              <a:cs typeface="Arial"/>
            </a:endParaRPr>
          </a:p>
        </p:txBody>
      </p:sp>
      <p:sp>
        <p:nvSpPr>
          <p:cNvPr id="51" name="object 51"/>
          <p:cNvSpPr txBox="1"/>
          <p:nvPr/>
        </p:nvSpPr>
        <p:spPr>
          <a:xfrm>
            <a:off x="4164028" y="4509437"/>
            <a:ext cx="362207" cy="150848"/>
          </a:xfrm>
          <a:prstGeom prst="rect">
            <a:avLst/>
          </a:prstGeom>
        </p:spPr>
        <p:txBody>
          <a:bodyPr vert="horz" wrap="square" lIns="0" tIns="0" rIns="0" bIns="0" rtlCol="0">
            <a:noAutofit/>
          </a:bodyPr>
          <a:lstStyle/>
          <a:p>
            <a:pPr marL="8645"/>
            <a:r>
              <a:rPr sz="953" spc="143" dirty="0">
                <a:latin typeface="Arial"/>
                <a:cs typeface="Arial"/>
              </a:rPr>
              <a:t>200</a:t>
            </a:r>
            <a:r>
              <a:rPr sz="953" spc="146" dirty="0">
                <a:latin typeface="Arial"/>
                <a:cs typeface="Arial"/>
              </a:rPr>
              <a:t>3</a:t>
            </a:r>
            <a:endParaRPr sz="953" dirty="0">
              <a:latin typeface="Arial"/>
              <a:cs typeface="Arial"/>
            </a:endParaRPr>
          </a:p>
        </p:txBody>
      </p:sp>
      <p:sp>
        <p:nvSpPr>
          <p:cNvPr id="52" name="object 52"/>
          <p:cNvSpPr txBox="1"/>
          <p:nvPr/>
        </p:nvSpPr>
        <p:spPr>
          <a:xfrm>
            <a:off x="5126928" y="2304736"/>
            <a:ext cx="362207" cy="150848"/>
          </a:xfrm>
          <a:prstGeom prst="rect">
            <a:avLst/>
          </a:prstGeom>
        </p:spPr>
        <p:txBody>
          <a:bodyPr vert="horz" wrap="square" lIns="0" tIns="0" rIns="0" bIns="0" rtlCol="0">
            <a:noAutofit/>
          </a:bodyPr>
          <a:lstStyle/>
          <a:p>
            <a:pPr marL="8645"/>
            <a:r>
              <a:rPr sz="953" spc="143" dirty="0">
                <a:latin typeface="Arial"/>
                <a:cs typeface="Arial"/>
              </a:rPr>
              <a:t>200</a:t>
            </a:r>
            <a:r>
              <a:rPr sz="953" spc="146" dirty="0">
                <a:latin typeface="Arial"/>
                <a:cs typeface="Arial"/>
              </a:rPr>
              <a:t>7</a:t>
            </a:r>
            <a:endParaRPr sz="953" dirty="0">
              <a:latin typeface="Arial"/>
              <a:cs typeface="Arial"/>
            </a:endParaRPr>
          </a:p>
        </p:txBody>
      </p:sp>
      <p:sp>
        <p:nvSpPr>
          <p:cNvPr id="53" name="object 53"/>
          <p:cNvSpPr txBox="1"/>
          <p:nvPr/>
        </p:nvSpPr>
        <p:spPr>
          <a:xfrm>
            <a:off x="6442167" y="2304736"/>
            <a:ext cx="492776" cy="159174"/>
          </a:xfrm>
          <a:prstGeom prst="rect">
            <a:avLst/>
          </a:prstGeom>
        </p:spPr>
        <p:txBody>
          <a:bodyPr vert="horz" wrap="square" lIns="0" tIns="0" rIns="0" bIns="0" rtlCol="0">
            <a:noAutofit/>
          </a:bodyPr>
          <a:lstStyle/>
          <a:p>
            <a:pPr marL="8645"/>
            <a:r>
              <a:rPr sz="1200" b="1" spc="143" dirty="0">
                <a:solidFill>
                  <a:srgbClr val="00B050"/>
                </a:solidFill>
                <a:latin typeface="Arial"/>
                <a:cs typeface="Arial"/>
              </a:rPr>
              <a:t>200</a:t>
            </a:r>
            <a:r>
              <a:rPr sz="1200" b="1" spc="146" dirty="0">
                <a:solidFill>
                  <a:srgbClr val="00B050"/>
                </a:solidFill>
                <a:latin typeface="Arial"/>
                <a:cs typeface="Arial"/>
              </a:rPr>
              <a:t>8</a:t>
            </a:r>
            <a:endParaRPr sz="1200" b="1" dirty="0">
              <a:solidFill>
                <a:srgbClr val="00B050"/>
              </a:solidFill>
              <a:latin typeface="Arial"/>
              <a:cs typeface="Arial"/>
            </a:endParaRPr>
          </a:p>
        </p:txBody>
      </p:sp>
      <p:sp>
        <p:nvSpPr>
          <p:cNvPr id="56" name="object 56"/>
          <p:cNvSpPr txBox="1"/>
          <p:nvPr/>
        </p:nvSpPr>
        <p:spPr>
          <a:xfrm>
            <a:off x="3121974" y="1032989"/>
            <a:ext cx="4955226" cy="764150"/>
          </a:xfrm>
          <a:prstGeom prst="rect">
            <a:avLst/>
          </a:prstGeom>
          <a:solidFill>
            <a:srgbClr val="002060"/>
          </a:solidFill>
        </p:spPr>
        <p:txBody>
          <a:bodyPr vert="horz" wrap="square" lIns="0" tIns="0" rIns="0" bIns="0" rtlCol="0">
            <a:noAutofit/>
          </a:bodyPr>
          <a:lstStyle/>
          <a:p>
            <a:pPr marL="8645" algn="ctr"/>
            <a:r>
              <a:rPr lang="en-US" sz="2400" b="1" spc="-85" dirty="0">
                <a:solidFill>
                  <a:schemeClr val="bg1"/>
                </a:solidFill>
                <a:latin typeface="Arial"/>
                <a:cs typeface="Arial"/>
              </a:rPr>
              <a:t>The recent and evolving role of Professional Bodies in the NQF </a:t>
            </a:r>
            <a:endParaRPr sz="2400" b="1" dirty="0">
              <a:solidFill>
                <a:schemeClr val="bg1"/>
              </a:solidFill>
              <a:latin typeface="Arial"/>
              <a:cs typeface="Arial"/>
            </a:endParaRPr>
          </a:p>
        </p:txBody>
      </p:sp>
      <p:sp>
        <p:nvSpPr>
          <p:cNvPr id="58" name="object 58"/>
          <p:cNvSpPr txBox="1"/>
          <p:nvPr/>
        </p:nvSpPr>
        <p:spPr>
          <a:xfrm>
            <a:off x="3140535" y="4021847"/>
            <a:ext cx="655688" cy="467688"/>
          </a:xfrm>
          <a:prstGeom prst="rect">
            <a:avLst/>
          </a:prstGeom>
          <a:solidFill>
            <a:schemeClr val="accent5">
              <a:lumMod val="40000"/>
              <a:lumOff val="60000"/>
            </a:schemeClr>
          </a:solidFill>
        </p:spPr>
        <p:txBody>
          <a:bodyPr vert="horz" wrap="square" lIns="0" tIns="0" rIns="0" bIns="0" rtlCol="0">
            <a:noAutofit/>
          </a:bodyPr>
          <a:lstStyle/>
          <a:p>
            <a:pPr marL="8645" algn="ctr"/>
            <a:r>
              <a:rPr sz="900" spc="34" dirty="0">
                <a:latin typeface="Arial"/>
                <a:cs typeface="Arial"/>
              </a:rPr>
              <a:t>S</a:t>
            </a:r>
            <a:r>
              <a:rPr sz="900" spc="99" dirty="0">
                <a:latin typeface="Arial"/>
                <a:cs typeface="Arial"/>
              </a:rPr>
              <a:t>A</a:t>
            </a:r>
            <a:r>
              <a:rPr sz="900" spc="58" dirty="0">
                <a:latin typeface="Arial"/>
                <a:cs typeface="Arial"/>
              </a:rPr>
              <a:t>Q</a:t>
            </a:r>
            <a:r>
              <a:rPr sz="900" spc="99" dirty="0">
                <a:latin typeface="Arial"/>
                <a:cs typeface="Arial"/>
              </a:rPr>
              <a:t>A</a:t>
            </a:r>
            <a:r>
              <a:rPr sz="900" spc="44" dirty="0">
                <a:latin typeface="Arial"/>
                <a:cs typeface="Arial"/>
              </a:rPr>
              <a:t> </a:t>
            </a:r>
            <a:r>
              <a:rPr sz="900" spc="99" dirty="0">
                <a:latin typeface="Arial"/>
                <a:cs typeface="Arial"/>
              </a:rPr>
              <a:t>A</a:t>
            </a:r>
            <a:r>
              <a:rPr sz="900" spc="85" dirty="0">
                <a:latin typeface="Arial"/>
                <a:cs typeface="Arial"/>
              </a:rPr>
              <a:t>c</a:t>
            </a:r>
            <a:r>
              <a:rPr sz="900" spc="167" dirty="0">
                <a:latin typeface="Arial"/>
                <a:cs typeface="Arial"/>
              </a:rPr>
              <a:t>t</a:t>
            </a:r>
            <a:r>
              <a:rPr lang="en-US" sz="900" spc="167" dirty="0">
                <a:latin typeface="Arial"/>
                <a:cs typeface="Arial"/>
              </a:rPr>
              <a:t> No 58 of 1995</a:t>
            </a:r>
            <a:endParaRPr sz="900" dirty="0">
              <a:latin typeface="Arial"/>
              <a:cs typeface="Arial"/>
            </a:endParaRPr>
          </a:p>
        </p:txBody>
      </p:sp>
      <p:sp>
        <p:nvSpPr>
          <p:cNvPr id="59" name="object 59"/>
          <p:cNvSpPr txBox="1"/>
          <p:nvPr/>
        </p:nvSpPr>
        <p:spPr>
          <a:xfrm>
            <a:off x="3909353" y="5379815"/>
            <a:ext cx="898160" cy="303795"/>
          </a:xfrm>
          <a:prstGeom prst="rect">
            <a:avLst/>
          </a:prstGeom>
        </p:spPr>
        <p:txBody>
          <a:bodyPr vert="horz" wrap="square" lIns="0" tIns="0" rIns="0" bIns="0" rtlCol="0">
            <a:noAutofit/>
          </a:bodyPr>
          <a:lstStyle/>
          <a:p>
            <a:pPr marL="8645" algn="ctr"/>
            <a:r>
              <a:rPr sz="900" dirty="0">
                <a:latin typeface="Arial"/>
                <a:cs typeface="Arial"/>
              </a:rPr>
              <a:t>C</a:t>
            </a:r>
            <a:r>
              <a:rPr sz="900" spc="116" dirty="0">
                <a:latin typeface="Arial"/>
                <a:cs typeface="Arial"/>
              </a:rPr>
              <a:t>o</a:t>
            </a:r>
            <a:r>
              <a:rPr sz="900" spc="143" dirty="0">
                <a:latin typeface="Arial"/>
                <a:cs typeface="Arial"/>
              </a:rPr>
              <a:t>n</a:t>
            </a:r>
            <a:r>
              <a:rPr sz="900" spc="77" dirty="0">
                <a:latin typeface="Arial"/>
                <a:cs typeface="Arial"/>
              </a:rPr>
              <a:t>s</a:t>
            </a:r>
            <a:r>
              <a:rPr sz="900" spc="143" dirty="0">
                <a:latin typeface="Arial"/>
                <a:cs typeface="Arial"/>
              </a:rPr>
              <a:t>u</a:t>
            </a:r>
            <a:r>
              <a:rPr sz="900" spc="113" dirty="0">
                <a:latin typeface="Arial"/>
                <a:cs typeface="Arial"/>
              </a:rPr>
              <a:t>l</a:t>
            </a:r>
            <a:r>
              <a:rPr sz="900" spc="164" dirty="0">
                <a:latin typeface="Arial"/>
                <a:cs typeface="Arial"/>
              </a:rPr>
              <a:t>t</a:t>
            </a:r>
            <a:r>
              <a:rPr sz="900" spc="102" dirty="0">
                <a:latin typeface="Arial"/>
                <a:cs typeface="Arial"/>
              </a:rPr>
              <a:t>a</a:t>
            </a:r>
            <a:r>
              <a:rPr sz="900" spc="164" dirty="0">
                <a:latin typeface="Arial"/>
                <a:cs typeface="Arial"/>
              </a:rPr>
              <a:t>t</a:t>
            </a:r>
            <a:r>
              <a:rPr sz="900" spc="113" dirty="0">
                <a:latin typeface="Arial"/>
                <a:cs typeface="Arial"/>
              </a:rPr>
              <a:t>i</a:t>
            </a:r>
            <a:r>
              <a:rPr sz="900" spc="139" dirty="0">
                <a:latin typeface="Arial"/>
                <a:cs typeface="Arial"/>
              </a:rPr>
              <a:t>v</a:t>
            </a:r>
            <a:r>
              <a:rPr sz="900" spc="99" dirty="0">
                <a:latin typeface="Arial"/>
                <a:cs typeface="Arial"/>
              </a:rPr>
              <a:t>e</a:t>
            </a:r>
            <a:r>
              <a:rPr lang="en-US" sz="900" spc="99" dirty="0">
                <a:latin typeface="Arial"/>
                <a:cs typeface="Arial"/>
              </a:rPr>
              <a:t> document</a:t>
            </a:r>
            <a:endParaRPr sz="900" dirty="0">
              <a:latin typeface="Arial"/>
              <a:cs typeface="Arial"/>
            </a:endParaRPr>
          </a:p>
        </p:txBody>
      </p:sp>
      <p:sp>
        <p:nvSpPr>
          <p:cNvPr id="61" name="object 61"/>
          <p:cNvSpPr/>
          <p:nvPr/>
        </p:nvSpPr>
        <p:spPr>
          <a:xfrm flipH="1">
            <a:off x="5162496" y="3240670"/>
            <a:ext cx="34289" cy="349436"/>
          </a:xfrm>
          <a:custGeom>
            <a:avLst/>
            <a:gdLst/>
            <a:ahLst/>
            <a:cxnLst/>
            <a:rect l="l" t="t" r="r" b="b"/>
            <a:pathLst>
              <a:path h="388619">
                <a:moveTo>
                  <a:pt x="0" y="0"/>
                </a:moveTo>
                <a:lnTo>
                  <a:pt x="0" y="388619"/>
                </a:lnTo>
              </a:path>
            </a:pathLst>
          </a:custGeom>
          <a:ln w="13461">
            <a:solidFill>
              <a:srgbClr val="000000"/>
            </a:solidFill>
          </a:ln>
        </p:spPr>
        <p:txBody>
          <a:bodyPr wrap="square" lIns="0" tIns="0" rIns="0" bIns="0" rtlCol="0">
            <a:noAutofit/>
          </a:bodyPr>
          <a:lstStyle/>
          <a:p>
            <a:endParaRPr sz="1226"/>
          </a:p>
        </p:txBody>
      </p:sp>
      <p:sp>
        <p:nvSpPr>
          <p:cNvPr id="63" name="object 63"/>
          <p:cNvSpPr/>
          <p:nvPr/>
        </p:nvSpPr>
        <p:spPr>
          <a:xfrm flipH="1">
            <a:off x="6634203" y="3889557"/>
            <a:ext cx="35557" cy="541278"/>
          </a:xfrm>
          <a:custGeom>
            <a:avLst/>
            <a:gdLst/>
            <a:ahLst/>
            <a:cxnLst/>
            <a:rect l="l" t="t" r="r" b="b"/>
            <a:pathLst>
              <a:path h="614171">
                <a:moveTo>
                  <a:pt x="0" y="0"/>
                </a:moveTo>
                <a:lnTo>
                  <a:pt x="0" y="614171"/>
                </a:lnTo>
              </a:path>
            </a:pathLst>
          </a:custGeom>
          <a:ln w="13461">
            <a:solidFill>
              <a:srgbClr val="000000"/>
            </a:solidFill>
          </a:ln>
        </p:spPr>
        <p:txBody>
          <a:bodyPr wrap="square" lIns="0" tIns="0" rIns="0" bIns="0" rtlCol="0">
            <a:noAutofit/>
          </a:bodyPr>
          <a:lstStyle/>
          <a:p>
            <a:endParaRPr sz="1226"/>
          </a:p>
        </p:txBody>
      </p:sp>
      <p:sp>
        <p:nvSpPr>
          <p:cNvPr id="69" name="object 69"/>
          <p:cNvSpPr txBox="1"/>
          <p:nvPr/>
        </p:nvSpPr>
        <p:spPr>
          <a:xfrm>
            <a:off x="8539204" y="5018384"/>
            <a:ext cx="417531" cy="296075"/>
          </a:xfrm>
          <a:prstGeom prst="rect">
            <a:avLst/>
          </a:prstGeom>
        </p:spPr>
        <p:txBody>
          <a:bodyPr vert="horz" wrap="square" lIns="0" tIns="0" rIns="0" bIns="0" rtlCol="0">
            <a:noAutofit/>
          </a:bodyPr>
          <a:lstStyle/>
          <a:p>
            <a:pPr marL="10374" marR="8645" indent="-2162"/>
            <a:endParaRPr sz="953" dirty="0">
              <a:latin typeface="Arial"/>
              <a:cs typeface="Arial"/>
            </a:endParaRPr>
          </a:p>
        </p:txBody>
      </p:sp>
      <p:sp>
        <p:nvSpPr>
          <p:cNvPr id="74" name="object 61"/>
          <p:cNvSpPr/>
          <p:nvPr/>
        </p:nvSpPr>
        <p:spPr>
          <a:xfrm>
            <a:off x="4278936" y="3032292"/>
            <a:ext cx="45719" cy="527116"/>
          </a:xfrm>
          <a:custGeom>
            <a:avLst/>
            <a:gdLst/>
            <a:ahLst/>
            <a:cxnLst/>
            <a:rect l="l" t="t" r="r" b="b"/>
            <a:pathLst>
              <a:path h="388619">
                <a:moveTo>
                  <a:pt x="0" y="0"/>
                </a:moveTo>
                <a:lnTo>
                  <a:pt x="0" y="388619"/>
                </a:lnTo>
              </a:path>
            </a:pathLst>
          </a:custGeom>
          <a:ln w="13461">
            <a:solidFill>
              <a:srgbClr val="000000"/>
            </a:solidFill>
          </a:ln>
        </p:spPr>
        <p:txBody>
          <a:bodyPr wrap="square" lIns="0" tIns="0" rIns="0" bIns="0" rtlCol="0">
            <a:noAutofit/>
          </a:bodyPr>
          <a:lstStyle/>
          <a:p>
            <a:endParaRPr sz="1226"/>
          </a:p>
        </p:txBody>
      </p:sp>
      <p:sp>
        <p:nvSpPr>
          <p:cNvPr id="76" name="object 63"/>
          <p:cNvSpPr/>
          <p:nvPr/>
        </p:nvSpPr>
        <p:spPr>
          <a:xfrm flipH="1">
            <a:off x="5247042" y="4094340"/>
            <a:ext cx="34289" cy="551963"/>
          </a:xfrm>
          <a:custGeom>
            <a:avLst/>
            <a:gdLst/>
            <a:ahLst/>
            <a:cxnLst/>
            <a:rect l="l" t="t" r="r" b="b"/>
            <a:pathLst>
              <a:path h="614171">
                <a:moveTo>
                  <a:pt x="0" y="0"/>
                </a:moveTo>
                <a:lnTo>
                  <a:pt x="0" y="614171"/>
                </a:lnTo>
              </a:path>
            </a:pathLst>
          </a:custGeom>
          <a:ln w="13461">
            <a:solidFill>
              <a:srgbClr val="000000"/>
            </a:solidFill>
          </a:ln>
        </p:spPr>
        <p:txBody>
          <a:bodyPr wrap="square" lIns="0" tIns="0" rIns="0" bIns="0" rtlCol="0">
            <a:noAutofit/>
          </a:bodyPr>
          <a:lstStyle/>
          <a:p>
            <a:endParaRPr sz="1226"/>
          </a:p>
        </p:txBody>
      </p:sp>
      <p:sp>
        <p:nvSpPr>
          <p:cNvPr id="77" name="object 63"/>
          <p:cNvSpPr/>
          <p:nvPr/>
        </p:nvSpPr>
        <p:spPr>
          <a:xfrm>
            <a:off x="7808698" y="3449706"/>
            <a:ext cx="0" cy="418049"/>
          </a:xfrm>
          <a:custGeom>
            <a:avLst/>
            <a:gdLst/>
            <a:ahLst/>
            <a:cxnLst/>
            <a:rect l="l" t="t" r="r" b="b"/>
            <a:pathLst>
              <a:path h="614171">
                <a:moveTo>
                  <a:pt x="0" y="0"/>
                </a:moveTo>
                <a:lnTo>
                  <a:pt x="0" y="614171"/>
                </a:lnTo>
              </a:path>
            </a:pathLst>
          </a:custGeom>
          <a:ln w="13461">
            <a:solidFill>
              <a:srgbClr val="000000"/>
            </a:solidFill>
          </a:ln>
        </p:spPr>
        <p:txBody>
          <a:bodyPr wrap="square" lIns="0" tIns="0" rIns="0" bIns="0" rtlCol="0">
            <a:noAutofit/>
          </a:bodyPr>
          <a:lstStyle/>
          <a:p>
            <a:endParaRPr sz="1226"/>
          </a:p>
        </p:txBody>
      </p:sp>
      <p:pic>
        <p:nvPicPr>
          <p:cNvPr id="82" name="Picture 2"/>
          <p:cNvPicPr>
            <a:picLocks noChangeAspect="1" noChangeArrowheads="1"/>
          </p:cNvPicPr>
          <p:nvPr/>
        </p:nvPicPr>
        <p:blipFill>
          <a:blip r:embed="rId3" cstate="print"/>
          <a:srcRect/>
          <a:stretch>
            <a:fillRect/>
          </a:stretch>
        </p:blipFill>
        <p:spPr bwMode="auto">
          <a:xfrm>
            <a:off x="6158270" y="2727299"/>
            <a:ext cx="1003448" cy="1179235"/>
          </a:xfrm>
          <a:prstGeom prst="rect">
            <a:avLst/>
          </a:prstGeom>
          <a:noFill/>
          <a:ln w="9525">
            <a:solidFill>
              <a:schemeClr val="tx1"/>
            </a:solidFill>
            <a:miter lim="800000"/>
            <a:headEnd/>
            <a:tailEnd/>
          </a:ln>
        </p:spPr>
      </p:pic>
      <p:pic>
        <p:nvPicPr>
          <p:cNvPr id="83" name="Picture 82"/>
          <p:cNvPicPr>
            <a:picLocks noChangeAspect="1"/>
          </p:cNvPicPr>
          <p:nvPr/>
        </p:nvPicPr>
        <p:blipFill>
          <a:blip r:embed="rId4"/>
          <a:stretch>
            <a:fillRect/>
          </a:stretch>
        </p:blipFill>
        <p:spPr>
          <a:xfrm>
            <a:off x="7382136" y="2708092"/>
            <a:ext cx="834846" cy="994920"/>
          </a:xfrm>
          <a:prstGeom prst="rect">
            <a:avLst/>
          </a:prstGeom>
          <a:ln>
            <a:solidFill>
              <a:schemeClr val="tx1"/>
            </a:solidFill>
          </a:ln>
        </p:spPr>
      </p:pic>
      <p:sp>
        <p:nvSpPr>
          <p:cNvPr id="84" name="object 54"/>
          <p:cNvSpPr txBox="1"/>
          <p:nvPr/>
        </p:nvSpPr>
        <p:spPr>
          <a:xfrm>
            <a:off x="7533648" y="2321517"/>
            <a:ext cx="362207" cy="133026"/>
          </a:xfrm>
          <a:prstGeom prst="rect">
            <a:avLst/>
          </a:prstGeom>
        </p:spPr>
        <p:txBody>
          <a:bodyPr vert="horz" wrap="square" lIns="0" tIns="0" rIns="0" bIns="0" rtlCol="0">
            <a:noAutofit/>
          </a:bodyPr>
          <a:lstStyle/>
          <a:p>
            <a:pPr marL="8645"/>
            <a:r>
              <a:rPr sz="953" spc="143" dirty="0">
                <a:latin typeface="Arial"/>
                <a:cs typeface="Arial"/>
              </a:rPr>
              <a:t>201</a:t>
            </a:r>
            <a:r>
              <a:rPr lang="en-US" sz="953" spc="146" dirty="0">
                <a:latin typeface="Arial"/>
                <a:cs typeface="Arial"/>
              </a:rPr>
              <a:t>7</a:t>
            </a:r>
            <a:endParaRPr sz="953" dirty="0">
              <a:latin typeface="Arial"/>
              <a:cs typeface="Arial"/>
            </a:endParaRPr>
          </a:p>
        </p:txBody>
      </p:sp>
      <p:pic>
        <p:nvPicPr>
          <p:cNvPr id="86" name="Picture 85"/>
          <p:cNvPicPr>
            <a:picLocks noChangeAspect="1"/>
          </p:cNvPicPr>
          <p:nvPr/>
        </p:nvPicPr>
        <p:blipFill>
          <a:blip r:embed="rId5"/>
          <a:stretch>
            <a:fillRect/>
          </a:stretch>
        </p:blipFill>
        <p:spPr>
          <a:xfrm>
            <a:off x="4766823" y="2741913"/>
            <a:ext cx="1069848" cy="1460618"/>
          </a:xfrm>
          <a:prstGeom prst="rect">
            <a:avLst/>
          </a:prstGeom>
          <a:ln>
            <a:solidFill>
              <a:schemeClr val="tx1"/>
            </a:solidFill>
          </a:ln>
        </p:spPr>
      </p:pic>
      <p:sp>
        <p:nvSpPr>
          <p:cNvPr id="87" name="object 41"/>
          <p:cNvSpPr txBox="1"/>
          <p:nvPr/>
        </p:nvSpPr>
        <p:spPr>
          <a:xfrm>
            <a:off x="7298570" y="3911089"/>
            <a:ext cx="1186685" cy="430603"/>
          </a:xfrm>
          <a:prstGeom prst="rect">
            <a:avLst/>
          </a:prstGeom>
        </p:spPr>
        <p:txBody>
          <a:bodyPr vert="horz" wrap="square" lIns="0" tIns="0" rIns="0" bIns="0" rtlCol="0">
            <a:noAutofit/>
          </a:bodyPr>
          <a:lstStyle/>
          <a:p>
            <a:pPr marL="8645" algn="ctr"/>
            <a:r>
              <a:rPr sz="900" spc="113" dirty="0">
                <a:latin typeface="Arial"/>
                <a:cs typeface="Arial"/>
              </a:rPr>
              <a:t>N</a:t>
            </a:r>
            <a:r>
              <a:rPr sz="900" spc="58" dirty="0">
                <a:latin typeface="Arial"/>
                <a:cs typeface="Arial"/>
              </a:rPr>
              <a:t>Q</a:t>
            </a:r>
            <a:r>
              <a:rPr sz="900" spc="34" dirty="0">
                <a:latin typeface="Arial"/>
                <a:cs typeface="Arial"/>
              </a:rPr>
              <a:t>F</a:t>
            </a:r>
            <a:r>
              <a:rPr sz="900" spc="51" dirty="0">
                <a:latin typeface="Arial"/>
                <a:cs typeface="Arial"/>
              </a:rPr>
              <a:t> </a:t>
            </a:r>
            <a:r>
              <a:rPr sz="900" spc="99" dirty="0">
                <a:latin typeface="Arial"/>
                <a:cs typeface="Arial"/>
              </a:rPr>
              <a:t>A</a:t>
            </a:r>
            <a:r>
              <a:rPr sz="900" spc="85" dirty="0">
                <a:latin typeface="Arial"/>
                <a:cs typeface="Arial"/>
              </a:rPr>
              <a:t>c</a:t>
            </a:r>
            <a:r>
              <a:rPr sz="900" spc="167" dirty="0">
                <a:latin typeface="Arial"/>
                <a:cs typeface="Arial"/>
              </a:rPr>
              <a:t>t</a:t>
            </a:r>
            <a:r>
              <a:rPr lang="en-US" sz="900" spc="167" dirty="0">
                <a:latin typeface="Arial"/>
                <a:cs typeface="Arial"/>
              </a:rPr>
              <a:t> implementation evaluation</a:t>
            </a:r>
            <a:endParaRPr sz="900" dirty="0">
              <a:latin typeface="Arial"/>
              <a:cs typeface="Arial"/>
            </a:endParaRPr>
          </a:p>
        </p:txBody>
      </p:sp>
      <p:sp>
        <p:nvSpPr>
          <p:cNvPr id="88" name="object 8"/>
          <p:cNvSpPr/>
          <p:nvPr/>
        </p:nvSpPr>
        <p:spPr>
          <a:xfrm>
            <a:off x="2430498" y="2520386"/>
            <a:ext cx="0" cy="195020"/>
          </a:xfrm>
          <a:custGeom>
            <a:avLst/>
            <a:gdLst/>
            <a:ahLst/>
            <a:cxnLst/>
            <a:rect l="l" t="t" r="r" b="b"/>
            <a:pathLst>
              <a:path h="286511">
                <a:moveTo>
                  <a:pt x="0" y="0"/>
                </a:moveTo>
                <a:lnTo>
                  <a:pt x="0" y="286511"/>
                </a:lnTo>
              </a:path>
            </a:pathLst>
          </a:custGeom>
          <a:ln w="39369">
            <a:solidFill>
              <a:srgbClr val="000000"/>
            </a:solidFill>
          </a:ln>
        </p:spPr>
        <p:txBody>
          <a:bodyPr wrap="square" lIns="0" tIns="0" rIns="0" bIns="0" rtlCol="0">
            <a:noAutofit/>
          </a:bodyPr>
          <a:lstStyle/>
          <a:p>
            <a:endParaRPr sz="1226"/>
          </a:p>
        </p:txBody>
      </p:sp>
      <p:sp>
        <p:nvSpPr>
          <p:cNvPr id="89" name="object 7"/>
          <p:cNvSpPr txBox="1"/>
          <p:nvPr/>
        </p:nvSpPr>
        <p:spPr>
          <a:xfrm>
            <a:off x="2247194" y="2344825"/>
            <a:ext cx="362207" cy="150848"/>
          </a:xfrm>
          <a:prstGeom prst="rect">
            <a:avLst/>
          </a:prstGeom>
        </p:spPr>
        <p:txBody>
          <a:bodyPr vert="horz" wrap="square" lIns="0" tIns="0" rIns="0" bIns="0" rtlCol="0">
            <a:noAutofit/>
          </a:bodyPr>
          <a:lstStyle/>
          <a:p>
            <a:pPr marL="8645"/>
            <a:r>
              <a:rPr sz="953" spc="143" dirty="0">
                <a:latin typeface="Arial"/>
                <a:cs typeface="Arial"/>
              </a:rPr>
              <a:t>199</a:t>
            </a:r>
            <a:r>
              <a:rPr lang="en-US" sz="953" spc="146" dirty="0">
                <a:latin typeface="Arial"/>
                <a:cs typeface="Arial"/>
              </a:rPr>
              <a:t>4</a:t>
            </a:r>
            <a:endParaRPr sz="953" dirty="0">
              <a:latin typeface="Arial"/>
              <a:cs typeface="Arial"/>
            </a:endParaRPr>
          </a:p>
        </p:txBody>
      </p:sp>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8129" y="4597342"/>
            <a:ext cx="1161335" cy="749249"/>
          </a:xfrm>
          <a:prstGeom prst="rect">
            <a:avLst/>
          </a:prstGeom>
        </p:spPr>
      </p:pic>
      <p:sp>
        <p:nvSpPr>
          <p:cNvPr id="93" name="object 61"/>
          <p:cNvSpPr/>
          <p:nvPr/>
        </p:nvSpPr>
        <p:spPr>
          <a:xfrm>
            <a:off x="2410218" y="3112262"/>
            <a:ext cx="94533" cy="674889"/>
          </a:xfrm>
          <a:custGeom>
            <a:avLst/>
            <a:gdLst/>
            <a:ahLst/>
            <a:cxnLst/>
            <a:rect l="l" t="t" r="r" b="b"/>
            <a:pathLst>
              <a:path h="388619">
                <a:moveTo>
                  <a:pt x="0" y="0"/>
                </a:moveTo>
                <a:lnTo>
                  <a:pt x="0" y="388619"/>
                </a:lnTo>
              </a:path>
            </a:pathLst>
          </a:custGeom>
          <a:ln w="13461">
            <a:solidFill>
              <a:srgbClr val="000000"/>
            </a:solidFill>
          </a:ln>
        </p:spPr>
        <p:txBody>
          <a:bodyPr wrap="square" lIns="0" tIns="0" rIns="0" bIns="0" rtlCol="0">
            <a:noAutofit/>
          </a:bodyPr>
          <a:lstStyle/>
          <a:p>
            <a:endParaRPr sz="1226"/>
          </a:p>
        </p:txBody>
      </p:sp>
      <p:sp>
        <p:nvSpPr>
          <p:cNvPr id="94" name="object 7"/>
          <p:cNvSpPr txBox="1"/>
          <p:nvPr/>
        </p:nvSpPr>
        <p:spPr>
          <a:xfrm>
            <a:off x="1561193" y="2184949"/>
            <a:ext cx="588137" cy="293734"/>
          </a:xfrm>
          <a:prstGeom prst="rect">
            <a:avLst/>
          </a:prstGeom>
        </p:spPr>
        <p:txBody>
          <a:bodyPr vert="horz" wrap="square" lIns="0" tIns="0" rIns="0" bIns="0" rtlCol="0">
            <a:noAutofit/>
          </a:bodyPr>
          <a:lstStyle/>
          <a:p>
            <a:pPr marL="8645" algn="ctr"/>
            <a:endParaRPr lang="en-US" sz="953" spc="143" dirty="0">
              <a:latin typeface="Arial"/>
              <a:cs typeface="Arial"/>
            </a:endParaRPr>
          </a:p>
          <a:p>
            <a:pPr marL="8645" algn="ctr"/>
            <a:r>
              <a:rPr lang="en-US" sz="953" spc="143" dirty="0">
                <a:latin typeface="Arial"/>
                <a:cs typeface="Arial"/>
              </a:rPr>
              <a:t>Pre’94</a:t>
            </a:r>
            <a:endParaRPr sz="953" dirty="0">
              <a:latin typeface="Arial"/>
              <a:cs typeface="Arial"/>
            </a:endParaRPr>
          </a:p>
        </p:txBody>
      </p:sp>
      <p:sp>
        <p:nvSpPr>
          <p:cNvPr id="95" name="Rectangle 94"/>
          <p:cNvSpPr/>
          <p:nvPr/>
        </p:nvSpPr>
        <p:spPr>
          <a:xfrm>
            <a:off x="2006393" y="3768915"/>
            <a:ext cx="888845" cy="646331"/>
          </a:xfrm>
          <a:prstGeom prst="rect">
            <a:avLst/>
          </a:prstGeom>
        </p:spPr>
        <p:txBody>
          <a:bodyPr wrap="square">
            <a:spAutoFit/>
          </a:bodyPr>
          <a:lstStyle/>
          <a:p>
            <a:pPr marL="8645" algn="ctr"/>
            <a:r>
              <a:rPr lang="en-US" sz="900" spc="34" dirty="0">
                <a:latin typeface="Arial"/>
                <a:cs typeface="Arial"/>
              </a:rPr>
              <a:t>Dawn of democracy in South Africa</a:t>
            </a:r>
            <a:endParaRPr lang="en-US" sz="900" dirty="0">
              <a:latin typeface="Arial"/>
              <a:cs typeface="Arial"/>
            </a:endParaRPr>
          </a:p>
        </p:txBody>
      </p:sp>
      <p:sp>
        <p:nvSpPr>
          <p:cNvPr id="98" name="object 39"/>
          <p:cNvSpPr txBox="1"/>
          <p:nvPr/>
        </p:nvSpPr>
        <p:spPr>
          <a:xfrm>
            <a:off x="1557927" y="5525459"/>
            <a:ext cx="711321" cy="173848"/>
          </a:xfrm>
          <a:prstGeom prst="rect">
            <a:avLst/>
          </a:prstGeom>
        </p:spPr>
        <p:txBody>
          <a:bodyPr vert="horz" wrap="square" lIns="0" tIns="0" rIns="0" bIns="0" rtlCol="0">
            <a:noAutofit/>
          </a:bodyPr>
          <a:lstStyle/>
          <a:p>
            <a:pPr marL="8645" marR="8645" indent="-432" algn="ctr"/>
            <a:r>
              <a:rPr lang="en-US" sz="900" i="1" spc="34" dirty="0">
                <a:latin typeface="Arial"/>
                <a:cs typeface="Arial"/>
              </a:rPr>
              <a:t>Apartheid</a:t>
            </a:r>
            <a:endParaRPr sz="900" i="1" dirty="0">
              <a:latin typeface="Arial"/>
              <a:cs typeface="Arial"/>
            </a:endParaRPr>
          </a:p>
        </p:txBody>
      </p:sp>
      <p:cxnSp>
        <p:nvCxnSpPr>
          <p:cNvPr id="3" name="Straight Connector 2"/>
          <p:cNvCxnSpPr/>
          <p:nvPr/>
        </p:nvCxnSpPr>
        <p:spPr>
          <a:xfrm>
            <a:off x="1481395" y="2196745"/>
            <a:ext cx="634763" cy="54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69248" y="2200327"/>
            <a:ext cx="8398753" cy="288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2110682" y="2196744"/>
            <a:ext cx="29826" cy="3184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249637" y="2200327"/>
            <a:ext cx="41947" cy="3090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object 54"/>
          <p:cNvSpPr txBox="1"/>
          <p:nvPr/>
        </p:nvSpPr>
        <p:spPr>
          <a:xfrm>
            <a:off x="8665879" y="2310404"/>
            <a:ext cx="581711" cy="150096"/>
          </a:xfrm>
          <a:prstGeom prst="rect">
            <a:avLst/>
          </a:prstGeom>
        </p:spPr>
        <p:txBody>
          <a:bodyPr vert="horz" wrap="square" lIns="0" tIns="0" rIns="0" bIns="0" rtlCol="0">
            <a:noAutofit/>
          </a:bodyPr>
          <a:lstStyle/>
          <a:p>
            <a:pPr marL="8645"/>
            <a:r>
              <a:rPr sz="1200" b="1" spc="143" dirty="0">
                <a:solidFill>
                  <a:srgbClr val="FF0000"/>
                </a:solidFill>
                <a:latin typeface="Arial"/>
                <a:cs typeface="Arial"/>
              </a:rPr>
              <a:t>201</a:t>
            </a:r>
            <a:r>
              <a:rPr lang="en-US" sz="1200" b="1" spc="146" dirty="0">
                <a:solidFill>
                  <a:srgbClr val="FF0000"/>
                </a:solidFill>
                <a:latin typeface="Arial"/>
                <a:cs typeface="Arial"/>
              </a:rPr>
              <a:t>9</a:t>
            </a:r>
            <a:endParaRPr sz="1200" b="1" dirty="0">
              <a:solidFill>
                <a:srgbClr val="FF0000"/>
              </a:solidFill>
              <a:latin typeface="Arial"/>
              <a:cs typeface="Arial"/>
            </a:endParaRPr>
          </a:p>
        </p:txBody>
      </p:sp>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737" y="2729189"/>
            <a:ext cx="1184681" cy="712290"/>
          </a:xfrm>
          <a:prstGeom prst="rect">
            <a:avLst/>
          </a:prstGeom>
        </p:spPr>
      </p:pic>
      <p:pic>
        <p:nvPicPr>
          <p:cNvPr id="72" name="Picture 71"/>
          <p:cNvPicPr>
            <a:picLocks noChangeAspect="1"/>
          </p:cNvPicPr>
          <p:nvPr/>
        </p:nvPicPr>
        <p:blipFill>
          <a:blip r:embed="rId8"/>
          <a:stretch>
            <a:fillRect/>
          </a:stretch>
        </p:blipFill>
        <p:spPr>
          <a:xfrm>
            <a:off x="4056288" y="2739547"/>
            <a:ext cx="488037" cy="679004"/>
          </a:xfrm>
          <a:prstGeom prst="rect">
            <a:avLst/>
          </a:prstGeom>
          <a:ln>
            <a:solidFill>
              <a:schemeClr val="tx1"/>
            </a:solidFill>
          </a:ln>
        </p:spPr>
      </p:pic>
      <p:sp>
        <p:nvSpPr>
          <p:cNvPr id="4" name="object 4"/>
          <p:cNvSpPr/>
          <p:nvPr/>
        </p:nvSpPr>
        <p:spPr>
          <a:xfrm>
            <a:off x="4068112" y="4732067"/>
            <a:ext cx="563900" cy="600458"/>
          </a:xfrm>
          <a:prstGeom prst="rect">
            <a:avLst/>
          </a:prstGeom>
          <a:blipFill>
            <a:blip r:embed="rId9" cstate="print"/>
            <a:stretch>
              <a:fillRect/>
            </a:stretch>
          </a:blipFill>
        </p:spPr>
        <p:txBody>
          <a:bodyPr wrap="square" lIns="0" tIns="0" rIns="0" bIns="0" rtlCol="0">
            <a:noAutofit/>
          </a:bodyPr>
          <a:lstStyle/>
          <a:p>
            <a:endParaRPr sz="1226"/>
          </a:p>
        </p:txBody>
      </p:sp>
      <p:sp>
        <p:nvSpPr>
          <p:cNvPr id="13" name="Slide Number Placeholder 12"/>
          <p:cNvSpPr>
            <a:spLocks noGrp="1"/>
          </p:cNvSpPr>
          <p:nvPr>
            <p:ph type="sldNum" sz="quarter" idx="12"/>
          </p:nvPr>
        </p:nvSpPr>
        <p:spPr/>
        <p:txBody>
          <a:bodyPr/>
          <a:lstStyle/>
          <a:p>
            <a:fld id="{039BB1D0-281C-4923-83DA-FC7EDBD61290}" type="slidenum">
              <a:rPr lang="en-ZA" smtClean="0"/>
              <a:pPr/>
              <a:t>6</a:t>
            </a:fld>
            <a:endParaRPr lang="en-ZA"/>
          </a:p>
        </p:txBody>
      </p:sp>
      <p:cxnSp>
        <p:nvCxnSpPr>
          <p:cNvPr id="5" name="Straight Arrow Connector 4">
            <a:extLst>
              <a:ext uri="{FF2B5EF4-FFF2-40B4-BE49-F238E27FC236}">
                <a16:creationId xmlns:a16="http://schemas.microsoft.com/office/drawing/2014/main" id="{46D82C7E-43EE-7F8D-1EE9-6422E04F8800}"/>
              </a:ext>
            </a:extLst>
          </p:cNvPr>
          <p:cNvCxnSpPr>
            <a:cxnSpLocks/>
          </p:cNvCxnSpPr>
          <p:nvPr/>
        </p:nvCxnSpPr>
        <p:spPr>
          <a:xfrm>
            <a:off x="4304468" y="4024438"/>
            <a:ext cx="7098" cy="356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nqf amendment act 2019">
            <a:extLst>
              <a:ext uri="{FF2B5EF4-FFF2-40B4-BE49-F238E27FC236}">
                <a16:creationId xmlns:a16="http://schemas.microsoft.com/office/drawing/2014/main" id="{C99F78E8-A160-03D4-A3A7-E51EEE51B0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0860" y="2563203"/>
            <a:ext cx="902601" cy="1420176"/>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25">
            <a:extLst>
              <a:ext uri="{FF2B5EF4-FFF2-40B4-BE49-F238E27FC236}">
                <a16:creationId xmlns:a16="http://schemas.microsoft.com/office/drawing/2014/main" id="{725698F1-4613-2D7E-E2C9-BA285D5E9076}"/>
              </a:ext>
            </a:extLst>
          </p:cNvPr>
          <p:cNvSpPr/>
          <p:nvPr/>
        </p:nvSpPr>
        <p:spPr>
          <a:xfrm>
            <a:off x="8905323" y="2524316"/>
            <a:ext cx="0" cy="195020"/>
          </a:xfrm>
          <a:custGeom>
            <a:avLst/>
            <a:gdLst/>
            <a:ahLst/>
            <a:cxnLst/>
            <a:rect l="l" t="t" r="r" b="b"/>
            <a:pathLst>
              <a:path h="286511">
                <a:moveTo>
                  <a:pt x="0" y="0"/>
                </a:moveTo>
                <a:lnTo>
                  <a:pt x="0" y="286511"/>
                </a:lnTo>
              </a:path>
            </a:pathLst>
          </a:custGeom>
          <a:ln w="39369">
            <a:solidFill>
              <a:srgbClr val="000000"/>
            </a:solidFill>
          </a:ln>
        </p:spPr>
        <p:txBody>
          <a:bodyPr wrap="square" lIns="0" tIns="0" rIns="0" bIns="0" rtlCol="0">
            <a:noAutofit/>
          </a:bodyPr>
          <a:lstStyle/>
          <a:p>
            <a:endParaRPr sz="1226"/>
          </a:p>
        </p:txBody>
      </p:sp>
      <p:sp>
        <p:nvSpPr>
          <p:cNvPr id="24" name="TextBox 23">
            <a:extLst>
              <a:ext uri="{FF2B5EF4-FFF2-40B4-BE49-F238E27FC236}">
                <a16:creationId xmlns:a16="http://schemas.microsoft.com/office/drawing/2014/main" id="{28266D9A-7937-F1D7-C7B9-1E77DB0C1D58}"/>
              </a:ext>
            </a:extLst>
          </p:cNvPr>
          <p:cNvSpPr txBox="1"/>
          <p:nvPr/>
        </p:nvSpPr>
        <p:spPr>
          <a:xfrm>
            <a:off x="8614550" y="4554515"/>
            <a:ext cx="992607" cy="646331"/>
          </a:xfrm>
          <a:prstGeom prst="rect">
            <a:avLst/>
          </a:prstGeom>
          <a:solidFill>
            <a:schemeClr val="accent1">
              <a:lumMod val="40000"/>
              <a:lumOff val="60000"/>
            </a:schemeClr>
          </a:solidFill>
        </p:spPr>
        <p:txBody>
          <a:bodyPr wrap="square">
            <a:spAutoFit/>
          </a:bodyPr>
          <a:lstStyle/>
          <a:p>
            <a:r>
              <a:rPr lang="en-GB" sz="900" spc="113" dirty="0">
                <a:latin typeface="Arial"/>
                <a:cs typeface="Arial"/>
              </a:rPr>
              <a:t>N</a:t>
            </a:r>
            <a:r>
              <a:rPr lang="en-GB" sz="900" spc="58" dirty="0">
                <a:latin typeface="Arial"/>
                <a:cs typeface="Arial"/>
              </a:rPr>
              <a:t>Q</a:t>
            </a:r>
            <a:r>
              <a:rPr lang="en-GB" sz="900" spc="34" dirty="0">
                <a:latin typeface="Arial"/>
                <a:cs typeface="Arial"/>
              </a:rPr>
              <a:t>F</a:t>
            </a:r>
            <a:r>
              <a:rPr lang="en-GB" sz="900" spc="51" dirty="0">
                <a:latin typeface="Arial"/>
                <a:cs typeface="Arial"/>
              </a:rPr>
              <a:t> </a:t>
            </a:r>
            <a:r>
              <a:rPr lang="en-GB" sz="900" spc="167" dirty="0">
                <a:latin typeface="Arial"/>
                <a:cs typeface="Arial"/>
              </a:rPr>
              <a:t>Amendment Act 12 of 2019 </a:t>
            </a:r>
            <a:endParaRPr lang="en-GB" sz="900" dirty="0"/>
          </a:p>
        </p:txBody>
      </p:sp>
      <p:sp>
        <p:nvSpPr>
          <p:cNvPr id="26" name="object 54">
            <a:extLst>
              <a:ext uri="{FF2B5EF4-FFF2-40B4-BE49-F238E27FC236}">
                <a16:creationId xmlns:a16="http://schemas.microsoft.com/office/drawing/2014/main" id="{D0029B18-68CC-A4C4-B76A-9E6E50282A53}"/>
              </a:ext>
            </a:extLst>
          </p:cNvPr>
          <p:cNvSpPr txBox="1"/>
          <p:nvPr/>
        </p:nvSpPr>
        <p:spPr>
          <a:xfrm>
            <a:off x="9597504" y="2327637"/>
            <a:ext cx="581711" cy="150096"/>
          </a:xfrm>
          <a:prstGeom prst="rect">
            <a:avLst/>
          </a:prstGeom>
        </p:spPr>
        <p:txBody>
          <a:bodyPr vert="horz" wrap="square" lIns="0" tIns="0" rIns="0" bIns="0" rtlCol="0">
            <a:noAutofit/>
          </a:bodyPr>
          <a:lstStyle/>
          <a:p>
            <a:pPr marL="8645"/>
            <a:r>
              <a:rPr sz="953" spc="143" dirty="0">
                <a:latin typeface="Arial"/>
                <a:cs typeface="Arial"/>
              </a:rPr>
              <a:t>20</a:t>
            </a:r>
            <a:r>
              <a:rPr lang="en-GB" sz="953" spc="143" dirty="0">
                <a:latin typeface="Arial"/>
                <a:cs typeface="Arial"/>
              </a:rPr>
              <a:t>21</a:t>
            </a:r>
            <a:endParaRPr sz="953" dirty="0">
              <a:latin typeface="Arial"/>
              <a:cs typeface="Arial"/>
            </a:endParaRPr>
          </a:p>
        </p:txBody>
      </p:sp>
      <p:sp>
        <p:nvSpPr>
          <p:cNvPr id="27" name="Rectangle 26">
            <a:extLst>
              <a:ext uri="{FF2B5EF4-FFF2-40B4-BE49-F238E27FC236}">
                <a16:creationId xmlns:a16="http://schemas.microsoft.com/office/drawing/2014/main" id="{95268ED6-98C2-BBC7-CC82-D2CC1DB1FAC7}"/>
              </a:ext>
            </a:extLst>
          </p:cNvPr>
          <p:cNvSpPr/>
          <p:nvPr/>
        </p:nvSpPr>
        <p:spPr>
          <a:xfrm>
            <a:off x="9416435" y="2696989"/>
            <a:ext cx="885204" cy="808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dirty="0" err="1">
                <a:solidFill>
                  <a:srgbClr val="FF0000"/>
                </a:solidFill>
              </a:rPr>
              <a:t>NQFAct</a:t>
            </a:r>
            <a:r>
              <a:rPr lang="en-GB" sz="900" dirty="0">
                <a:solidFill>
                  <a:srgbClr val="FF0000"/>
                </a:solidFill>
              </a:rPr>
              <a:t> Amendments </a:t>
            </a:r>
          </a:p>
        </p:txBody>
      </p:sp>
      <p:sp>
        <p:nvSpPr>
          <p:cNvPr id="28" name="object 25">
            <a:extLst>
              <a:ext uri="{FF2B5EF4-FFF2-40B4-BE49-F238E27FC236}">
                <a16:creationId xmlns:a16="http://schemas.microsoft.com/office/drawing/2014/main" id="{096D82AB-1E36-666E-726F-7CDAF5E798D4}"/>
              </a:ext>
            </a:extLst>
          </p:cNvPr>
          <p:cNvSpPr/>
          <p:nvPr/>
        </p:nvSpPr>
        <p:spPr>
          <a:xfrm>
            <a:off x="9773340" y="2525647"/>
            <a:ext cx="45719" cy="173166"/>
          </a:xfrm>
          <a:custGeom>
            <a:avLst/>
            <a:gdLst/>
            <a:ahLst/>
            <a:cxnLst/>
            <a:rect l="l" t="t" r="r" b="b"/>
            <a:pathLst>
              <a:path h="286511">
                <a:moveTo>
                  <a:pt x="0" y="0"/>
                </a:moveTo>
                <a:lnTo>
                  <a:pt x="0" y="286511"/>
                </a:lnTo>
              </a:path>
            </a:pathLst>
          </a:custGeom>
          <a:ln w="39369">
            <a:solidFill>
              <a:srgbClr val="000000"/>
            </a:solidFill>
          </a:ln>
        </p:spPr>
        <p:txBody>
          <a:bodyPr wrap="square" lIns="0" tIns="0" rIns="0" bIns="0" rtlCol="0">
            <a:noAutofit/>
          </a:bodyPr>
          <a:lstStyle/>
          <a:p>
            <a:endParaRPr sz="1226"/>
          </a:p>
        </p:txBody>
      </p:sp>
      <p:cxnSp>
        <p:nvCxnSpPr>
          <p:cNvPr id="33" name="Straight Arrow Connector 32">
            <a:extLst>
              <a:ext uri="{FF2B5EF4-FFF2-40B4-BE49-F238E27FC236}">
                <a16:creationId xmlns:a16="http://schemas.microsoft.com/office/drawing/2014/main" id="{E4400367-EE45-2166-4C1E-71611292F968}"/>
              </a:ext>
            </a:extLst>
          </p:cNvPr>
          <p:cNvCxnSpPr>
            <a:cxnSpLocks/>
          </p:cNvCxnSpPr>
          <p:nvPr/>
        </p:nvCxnSpPr>
        <p:spPr>
          <a:xfrm>
            <a:off x="3448804" y="4484353"/>
            <a:ext cx="7098" cy="356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bject 51">
            <a:extLst>
              <a:ext uri="{FF2B5EF4-FFF2-40B4-BE49-F238E27FC236}">
                <a16:creationId xmlns:a16="http://schemas.microsoft.com/office/drawing/2014/main" id="{2D8F321E-25F5-520E-0B1C-B86AC8D8CB90}"/>
              </a:ext>
            </a:extLst>
          </p:cNvPr>
          <p:cNvSpPr txBox="1"/>
          <p:nvPr/>
        </p:nvSpPr>
        <p:spPr>
          <a:xfrm>
            <a:off x="3099891" y="4875889"/>
            <a:ext cx="635730" cy="171500"/>
          </a:xfrm>
          <a:prstGeom prst="rect">
            <a:avLst/>
          </a:prstGeom>
        </p:spPr>
        <p:txBody>
          <a:bodyPr vert="horz" wrap="square" lIns="0" tIns="0" rIns="0" bIns="0" rtlCol="0">
            <a:noAutofit/>
          </a:bodyPr>
          <a:lstStyle/>
          <a:p>
            <a:pPr marL="8645"/>
            <a:r>
              <a:rPr lang="en-GB" sz="953" spc="143" dirty="0">
                <a:latin typeface="Arial"/>
                <a:cs typeface="Arial"/>
              </a:rPr>
              <a:t>1996- 98</a:t>
            </a:r>
            <a:endParaRPr sz="953" dirty="0">
              <a:latin typeface="Arial"/>
              <a:cs typeface="Arial"/>
            </a:endParaRPr>
          </a:p>
        </p:txBody>
      </p:sp>
      <p:pic>
        <p:nvPicPr>
          <p:cNvPr id="35" name="Picture 34">
            <a:extLst>
              <a:ext uri="{FF2B5EF4-FFF2-40B4-BE49-F238E27FC236}">
                <a16:creationId xmlns:a16="http://schemas.microsoft.com/office/drawing/2014/main" id="{4C38C148-75F6-C246-7A21-D1633B00A2EF}"/>
              </a:ext>
            </a:extLst>
          </p:cNvPr>
          <p:cNvPicPr>
            <a:picLocks noChangeAspect="1"/>
          </p:cNvPicPr>
          <p:nvPr/>
        </p:nvPicPr>
        <p:blipFill rotWithShape="1">
          <a:blip r:embed="rId11"/>
          <a:srcRect l="15716" t="18273" r="49407" b="880"/>
          <a:stretch/>
        </p:blipFill>
        <p:spPr>
          <a:xfrm>
            <a:off x="3042389" y="5312668"/>
            <a:ext cx="799549" cy="1390058"/>
          </a:xfrm>
          <a:prstGeom prst="rect">
            <a:avLst/>
          </a:prstGeom>
        </p:spPr>
      </p:pic>
      <p:pic>
        <p:nvPicPr>
          <p:cNvPr id="36" name="Picture 35" descr="Logo, company name&#10;&#10;Description automatically generated">
            <a:extLst>
              <a:ext uri="{FF2B5EF4-FFF2-40B4-BE49-F238E27FC236}">
                <a16:creationId xmlns:a16="http://schemas.microsoft.com/office/drawing/2014/main" id="{41CD125D-5B18-8E80-3530-612CCDC28E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68110" y="5025519"/>
            <a:ext cx="952500" cy="577878"/>
          </a:xfrm>
          <a:prstGeom prst="rect">
            <a:avLst/>
          </a:prstGeom>
        </p:spPr>
      </p:pic>
      <p:pic>
        <p:nvPicPr>
          <p:cNvPr id="37" name="Picture 36">
            <a:extLst>
              <a:ext uri="{FF2B5EF4-FFF2-40B4-BE49-F238E27FC236}">
                <a16:creationId xmlns:a16="http://schemas.microsoft.com/office/drawing/2014/main" id="{507C2FAB-CA59-84BB-08FC-50A77F2963C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2406" y="5184174"/>
            <a:ext cx="918561" cy="1299176"/>
          </a:xfrm>
          <a:prstGeom prst="rect">
            <a:avLst/>
          </a:prstGeom>
        </p:spPr>
      </p:pic>
      <p:sp>
        <p:nvSpPr>
          <p:cNvPr id="42" name="Star: 5 Points 41">
            <a:extLst>
              <a:ext uri="{FF2B5EF4-FFF2-40B4-BE49-F238E27FC236}">
                <a16:creationId xmlns:a16="http://schemas.microsoft.com/office/drawing/2014/main" id="{90B7E55C-FE9C-CD3E-73E6-1BB9E499F38C}"/>
              </a:ext>
            </a:extLst>
          </p:cNvPr>
          <p:cNvSpPr/>
          <p:nvPr/>
        </p:nvSpPr>
        <p:spPr>
          <a:xfrm>
            <a:off x="6783173" y="6097698"/>
            <a:ext cx="1058681" cy="7140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highlight>
                  <a:srgbClr val="000000"/>
                </a:highlight>
              </a:rPr>
              <a:t>PB</a:t>
            </a:r>
          </a:p>
        </p:txBody>
      </p:sp>
      <p:pic>
        <p:nvPicPr>
          <p:cNvPr id="44" name="Picture 43">
            <a:extLst>
              <a:ext uri="{FF2B5EF4-FFF2-40B4-BE49-F238E27FC236}">
                <a16:creationId xmlns:a16="http://schemas.microsoft.com/office/drawing/2014/main" id="{46508D9F-D101-A91A-EEC2-A66608412B45}"/>
              </a:ext>
            </a:extLst>
          </p:cNvPr>
          <p:cNvPicPr>
            <a:picLocks noChangeAspect="1"/>
          </p:cNvPicPr>
          <p:nvPr/>
        </p:nvPicPr>
        <p:blipFill>
          <a:blip r:embed="rId14"/>
          <a:stretch>
            <a:fillRect/>
          </a:stretch>
        </p:blipFill>
        <p:spPr>
          <a:xfrm>
            <a:off x="5413841" y="6186265"/>
            <a:ext cx="967068" cy="679005"/>
          </a:xfrm>
          <a:prstGeom prst="rect">
            <a:avLst/>
          </a:prstGeom>
        </p:spPr>
      </p:pic>
      <p:sp>
        <p:nvSpPr>
          <p:cNvPr id="45" name="object 51">
            <a:extLst>
              <a:ext uri="{FF2B5EF4-FFF2-40B4-BE49-F238E27FC236}">
                <a16:creationId xmlns:a16="http://schemas.microsoft.com/office/drawing/2014/main" id="{A28843D5-33E5-87EF-5EFA-731DB0E3131A}"/>
              </a:ext>
            </a:extLst>
          </p:cNvPr>
          <p:cNvSpPr txBox="1"/>
          <p:nvPr/>
        </p:nvSpPr>
        <p:spPr>
          <a:xfrm>
            <a:off x="6525634" y="5042030"/>
            <a:ext cx="362207" cy="150848"/>
          </a:xfrm>
          <a:prstGeom prst="rect">
            <a:avLst/>
          </a:prstGeom>
        </p:spPr>
        <p:txBody>
          <a:bodyPr vert="horz" wrap="square" lIns="0" tIns="0" rIns="0" bIns="0" rtlCol="0">
            <a:noAutofit/>
          </a:bodyPr>
          <a:lstStyle/>
          <a:p>
            <a:pPr marL="8645"/>
            <a:r>
              <a:rPr sz="953" spc="143" dirty="0">
                <a:latin typeface="Arial"/>
                <a:cs typeface="Arial"/>
              </a:rPr>
              <a:t>200</a:t>
            </a:r>
            <a:r>
              <a:rPr lang="en-GB" sz="953" spc="146" dirty="0">
                <a:latin typeface="Arial"/>
                <a:cs typeface="Arial"/>
              </a:rPr>
              <a:t>9</a:t>
            </a:r>
            <a:endParaRPr sz="953" dirty="0">
              <a:latin typeface="Arial"/>
              <a:cs typeface="Arial"/>
            </a:endParaRPr>
          </a:p>
        </p:txBody>
      </p:sp>
      <p:cxnSp>
        <p:nvCxnSpPr>
          <p:cNvPr id="46" name="Straight Arrow Connector 45">
            <a:extLst>
              <a:ext uri="{FF2B5EF4-FFF2-40B4-BE49-F238E27FC236}">
                <a16:creationId xmlns:a16="http://schemas.microsoft.com/office/drawing/2014/main" id="{39088975-4BF7-BB5A-FB92-3AD565731B1F}"/>
              </a:ext>
            </a:extLst>
          </p:cNvPr>
          <p:cNvCxnSpPr>
            <a:cxnSpLocks/>
          </p:cNvCxnSpPr>
          <p:nvPr/>
        </p:nvCxnSpPr>
        <p:spPr>
          <a:xfrm>
            <a:off x="6666668" y="4676380"/>
            <a:ext cx="7098" cy="356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Content Placeholder 4" descr="A picture containing shape&#10;&#10;Description automatically generated">
            <a:extLst>
              <a:ext uri="{FF2B5EF4-FFF2-40B4-BE49-F238E27FC236}">
                <a16:creationId xmlns:a16="http://schemas.microsoft.com/office/drawing/2014/main" id="{D1C3F694-EC04-D19F-18B0-0B9CA4B9EF9E}"/>
              </a:ext>
            </a:extLst>
          </p:cNvPr>
          <p:cNvPicPr>
            <a:picLocks/>
          </p:cNvPicPr>
          <p:nvPr/>
        </p:nvPicPr>
        <p:blipFill rotWithShape="1">
          <a:blip r:embed="rId15">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sp>
        <p:nvSpPr>
          <p:cNvPr id="10" name="Rectangle 9">
            <a:extLst>
              <a:ext uri="{FF2B5EF4-FFF2-40B4-BE49-F238E27FC236}">
                <a16:creationId xmlns:a16="http://schemas.microsoft.com/office/drawing/2014/main" id="{F4CB2015-22E6-5F1D-EE9B-D5EB39ECC0D3}"/>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logo&#10;&#10;Description automatically generated">
            <a:extLst>
              <a:ext uri="{FF2B5EF4-FFF2-40B4-BE49-F238E27FC236}">
                <a16:creationId xmlns:a16="http://schemas.microsoft.com/office/drawing/2014/main" id="{880405CE-7BB9-E6F7-FEF1-478E0D86E704}"/>
              </a:ext>
            </a:extLst>
          </p:cNvPr>
          <p:cNvPicPr/>
          <p:nvPr/>
        </p:nvPicPr>
        <p:blipFill>
          <a:blip r:embed="rId16">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17" name="Isosceles Triangle 16">
            <a:extLst>
              <a:ext uri="{FF2B5EF4-FFF2-40B4-BE49-F238E27FC236}">
                <a16:creationId xmlns:a16="http://schemas.microsoft.com/office/drawing/2014/main" id="{AD0CA9E2-F91E-7010-499E-453580B09199}"/>
              </a:ext>
            </a:extLst>
          </p:cNvPr>
          <p:cNvSpPr/>
          <p:nvPr/>
        </p:nvSpPr>
        <p:spPr>
          <a:xfrm>
            <a:off x="9550920" y="3058266"/>
            <a:ext cx="1526887" cy="1200928"/>
          </a:xfrm>
          <a:custGeom>
            <a:avLst/>
            <a:gdLst>
              <a:gd name="connsiteX0" fmla="*/ 0 w 1526887"/>
              <a:gd name="connsiteY0" fmla="*/ 1200928 h 1200928"/>
              <a:gd name="connsiteX1" fmla="*/ 246847 w 1526887"/>
              <a:gd name="connsiteY1" fmla="*/ 812628 h 1200928"/>
              <a:gd name="connsiteX2" fmla="*/ 486059 w 1526887"/>
              <a:gd name="connsiteY2" fmla="*/ 436337 h 1200928"/>
              <a:gd name="connsiteX3" fmla="*/ 763444 w 1526887"/>
              <a:gd name="connsiteY3" fmla="*/ 0 h 1200928"/>
              <a:gd name="connsiteX4" fmla="*/ 1002656 w 1526887"/>
              <a:gd name="connsiteY4" fmla="*/ 376291 h 1200928"/>
              <a:gd name="connsiteX5" fmla="*/ 1257137 w 1526887"/>
              <a:gd name="connsiteY5" fmla="*/ 776600 h 1200928"/>
              <a:gd name="connsiteX6" fmla="*/ 1526887 w 1526887"/>
              <a:gd name="connsiteY6" fmla="*/ 1200928 h 1200928"/>
              <a:gd name="connsiteX7" fmla="*/ 987387 w 1526887"/>
              <a:gd name="connsiteY7" fmla="*/ 1200928 h 1200928"/>
              <a:gd name="connsiteX8" fmla="*/ 524231 w 1526887"/>
              <a:gd name="connsiteY8" fmla="*/ 1200928 h 1200928"/>
              <a:gd name="connsiteX9" fmla="*/ 0 w 1526887"/>
              <a:gd name="connsiteY9" fmla="*/ 1200928 h 12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887" h="1200928" fill="none" extrusionOk="0">
                <a:moveTo>
                  <a:pt x="0" y="1200928"/>
                </a:moveTo>
                <a:cubicBezTo>
                  <a:pt x="9849" y="1092400"/>
                  <a:pt x="240935" y="924428"/>
                  <a:pt x="246847" y="812628"/>
                </a:cubicBezTo>
                <a:cubicBezTo>
                  <a:pt x="252759" y="700828"/>
                  <a:pt x="425945" y="602376"/>
                  <a:pt x="486059" y="436337"/>
                </a:cubicBezTo>
                <a:cubicBezTo>
                  <a:pt x="546173" y="270298"/>
                  <a:pt x="676634" y="206527"/>
                  <a:pt x="763444" y="0"/>
                </a:cubicBezTo>
                <a:cubicBezTo>
                  <a:pt x="861534" y="99169"/>
                  <a:pt x="887735" y="268532"/>
                  <a:pt x="1002656" y="376291"/>
                </a:cubicBezTo>
                <a:cubicBezTo>
                  <a:pt x="1117577" y="484050"/>
                  <a:pt x="1195547" y="686515"/>
                  <a:pt x="1257137" y="776600"/>
                </a:cubicBezTo>
                <a:cubicBezTo>
                  <a:pt x="1318727" y="866685"/>
                  <a:pt x="1422138" y="1147856"/>
                  <a:pt x="1526887" y="1200928"/>
                </a:cubicBezTo>
                <a:cubicBezTo>
                  <a:pt x="1267151" y="1228981"/>
                  <a:pt x="1234311" y="1151739"/>
                  <a:pt x="987387" y="1200928"/>
                </a:cubicBezTo>
                <a:cubicBezTo>
                  <a:pt x="740463" y="1250117"/>
                  <a:pt x="739991" y="1153832"/>
                  <a:pt x="524231" y="1200928"/>
                </a:cubicBezTo>
                <a:cubicBezTo>
                  <a:pt x="308471" y="1248024"/>
                  <a:pt x="104913" y="1177010"/>
                  <a:pt x="0" y="1200928"/>
                </a:cubicBezTo>
                <a:close/>
              </a:path>
              <a:path w="1526887" h="1200928" stroke="0" extrusionOk="0">
                <a:moveTo>
                  <a:pt x="0" y="1200928"/>
                </a:moveTo>
                <a:cubicBezTo>
                  <a:pt x="85954" y="1058997"/>
                  <a:pt x="199329" y="899701"/>
                  <a:pt x="269750" y="776600"/>
                </a:cubicBezTo>
                <a:cubicBezTo>
                  <a:pt x="340171" y="653499"/>
                  <a:pt x="452343" y="541464"/>
                  <a:pt x="524232" y="376291"/>
                </a:cubicBezTo>
                <a:cubicBezTo>
                  <a:pt x="596121" y="211118"/>
                  <a:pt x="689158" y="201133"/>
                  <a:pt x="763444" y="0"/>
                </a:cubicBezTo>
                <a:cubicBezTo>
                  <a:pt x="908919" y="170131"/>
                  <a:pt x="896510" y="255310"/>
                  <a:pt x="1017925" y="400309"/>
                </a:cubicBezTo>
                <a:cubicBezTo>
                  <a:pt x="1139340" y="545308"/>
                  <a:pt x="1180353" y="716444"/>
                  <a:pt x="1272406" y="800619"/>
                </a:cubicBezTo>
                <a:cubicBezTo>
                  <a:pt x="1364459" y="884794"/>
                  <a:pt x="1424579" y="1101900"/>
                  <a:pt x="1526887" y="1200928"/>
                </a:cubicBezTo>
                <a:cubicBezTo>
                  <a:pt x="1311768" y="1211428"/>
                  <a:pt x="1258854" y="1184505"/>
                  <a:pt x="1063731" y="1200928"/>
                </a:cubicBezTo>
                <a:cubicBezTo>
                  <a:pt x="868608" y="1217351"/>
                  <a:pt x="746172" y="1138332"/>
                  <a:pt x="539500" y="1200928"/>
                </a:cubicBezTo>
                <a:cubicBezTo>
                  <a:pt x="332828" y="1263524"/>
                  <a:pt x="109475" y="1161140"/>
                  <a:pt x="0" y="1200928"/>
                </a:cubicBezTo>
                <a:close/>
              </a:path>
            </a:pathLst>
          </a:custGeom>
          <a:ln>
            <a:noFill/>
            <a:extLst>
              <a:ext uri="{C807C97D-BFC1-408E-A445-0C87EB9F89A2}">
                <ask:lineSketchStyleProps xmlns:ask="http://schemas.microsoft.com/office/drawing/2018/sketchyshapes" sd="981765707">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Proclaimed October 2023 </a:t>
            </a:r>
          </a:p>
        </p:txBody>
      </p:sp>
    </p:spTree>
    <p:extLst>
      <p:ext uri="{BB962C8B-B14F-4D97-AF65-F5344CB8AC3E}">
        <p14:creationId xmlns:p14="http://schemas.microsoft.com/office/powerpoint/2010/main" val="2102240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540B-26A2-56FC-20E4-FE5F93D0F441}"/>
              </a:ext>
            </a:extLst>
          </p:cNvPr>
          <p:cNvSpPr>
            <a:spLocks noGrp="1"/>
          </p:cNvSpPr>
          <p:nvPr>
            <p:ph type="title"/>
          </p:nvPr>
        </p:nvSpPr>
        <p:spPr/>
        <p:txBody>
          <a:bodyPr/>
          <a:lstStyle/>
          <a:p>
            <a:r>
              <a:rPr lang="en-GB" dirty="0"/>
              <a:t>2005 Review</a:t>
            </a:r>
          </a:p>
        </p:txBody>
      </p:sp>
      <p:sp>
        <p:nvSpPr>
          <p:cNvPr id="3" name="Content Placeholder 2">
            <a:extLst>
              <a:ext uri="{FF2B5EF4-FFF2-40B4-BE49-F238E27FC236}">
                <a16:creationId xmlns:a16="http://schemas.microsoft.com/office/drawing/2014/main" id="{E1D18D93-17A6-FB77-063A-FF1DE5B184F3}"/>
              </a:ext>
            </a:extLst>
          </p:cNvPr>
          <p:cNvSpPr>
            <a:spLocks noGrp="1"/>
          </p:cNvSpPr>
          <p:nvPr>
            <p:ph idx="1"/>
          </p:nvPr>
        </p:nvSpPr>
        <p:spPr>
          <a:xfrm>
            <a:off x="914399" y="2290439"/>
            <a:ext cx="10363200" cy="3651390"/>
          </a:xfrm>
        </p:spPr>
        <p:txBody>
          <a:bodyPr>
            <a:normAutofit/>
          </a:bodyPr>
          <a:lstStyle/>
          <a:p>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SAQA appointed a </a:t>
            </a:r>
            <a:r>
              <a:rPr lang="en-US" sz="1800" i="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Review Panel on Professional Qualifications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comprised of eight nominated </a:t>
            </a:r>
            <a:r>
              <a:rPr lang="en-US"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recognised</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individuals from professional bodies, to make recommendations to SAQA after engaging in a broad consultation process which ended in 2006. </a:t>
            </a:r>
          </a:p>
          <a:p>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Ultimately, the recognition of the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importance of professional bodies</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the improved understanding of professional qualifications and professional designations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provided in the recommendations of the Review Panel on Professional Qualifications contributed to the NQF Act that was promulgated at the end of 2008. (The role of professional bodies in skills acquisition in South Africa: Comments on two research reports submitted to JIPSA – Sep 2009. SAQA comments on JIPSA reports)</a:t>
            </a:r>
          </a:p>
          <a:p>
            <a:pPr marL="560070" lvl="1" indent="-285750">
              <a:buFont typeface="Wingdings" panose="05000000000000000000" pitchFamily="2" charset="2"/>
              <a:buChar char="Ø"/>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One of the key recommendations of the Review Panel was that professional designations should be </a:t>
            </a:r>
            <a:r>
              <a:rPr lang="en-US" sz="1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recognised</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as being separate from professional qualifications. </a:t>
            </a:r>
          </a:p>
          <a:p>
            <a:pPr lvl="1"/>
            <a:endPar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endParaRPr lang="en-GB" dirty="0"/>
          </a:p>
        </p:txBody>
      </p:sp>
      <p:pic>
        <p:nvPicPr>
          <p:cNvPr id="4" name="Content Placeholder 4" descr="A picture containing shape&#10;&#10;Description automatically generated">
            <a:extLst>
              <a:ext uri="{FF2B5EF4-FFF2-40B4-BE49-F238E27FC236}">
                <a16:creationId xmlns:a16="http://schemas.microsoft.com/office/drawing/2014/main" id="{08F816B5-E6B7-B442-E4C5-180126B90B3B}"/>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4F112A8-204D-337A-3D62-3C62CA3CB4F6}"/>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Tree>
    <p:extLst>
      <p:ext uri="{BB962C8B-B14F-4D97-AF65-F5344CB8AC3E}">
        <p14:creationId xmlns:p14="http://schemas.microsoft.com/office/powerpoint/2010/main" val="34437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540B-26A2-56FC-20E4-FE5F93D0F441}"/>
              </a:ext>
            </a:extLst>
          </p:cNvPr>
          <p:cNvSpPr>
            <a:spLocks noGrp="1"/>
          </p:cNvSpPr>
          <p:nvPr>
            <p:ph type="title"/>
          </p:nvPr>
        </p:nvSpPr>
        <p:spPr>
          <a:xfrm>
            <a:off x="1913860" y="638917"/>
            <a:ext cx="3965944" cy="797442"/>
          </a:xfrm>
        </p:spPr>
        <p:txBody>
          <a:bodyPr/>
          <a:lstStyle/>
          <a:p>
            <a:r>
              <a:rPr lang="en-GB" dirty="0"/>
              <a:t>2005 Review</a:t>
            </a:r>
          </a:p>
        </p:txBody>
      </p:sp>
      <p:sp>
        <p:nvSpPr>
          <p:cNvPr id="3" name="Content Placeholder 2">
            <a:extLst>
              <a:ext uri="{FF2B5EF4-FFF2-40B4-BE49-F238E27FC236}">
                <a16:creationId xmlns:a16="http://schemas.microsoft.com/office/drawing/2014/main" id="{E1D18D93-17A6-FB77-063A-FF1DE5B184F3}"/>
              </a:ext>
            </a:extLst>
          </p:cNvPr>
          <p:cNvSpPr>
            <a:spLocks noGrp="1"/>
          </p:cNvSpPr>
          <p:nvPr>
            <p:ph idx="1"/>
          </p:nvPr>
        </p:nvSpPr>
        <p:spPr>
          <a:xfrm>
            <a:off x="914399" y="2290439"/>
            <a:ext cx="10363200" cy="3651390"/>
          </a:xfrm>
        </p:spPr>
        <p:txBody>
          <a:bodyPr>
            <a:normAutofit/>
          </a:bodyPr>
          <a:lstStyle/>
          <a:p>
            <a:pPr lvl="1"/>
            <a:endPar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endParaRPr lang="en-GB" dirty="0"/>
          </a:p>
        </p:txBody>
      </p:sp>
      <p:pic>
        <p:nvPicPr>
          <p:cNvPr id="4" name="Content Placeholder 4" descr="A picture containing shape&#10;&#10;Description automatically generated">
            <a:extLst>
              <a:ext uri="{FF2B5EF4-FFF2-40B4-BE49-F238E27FC236}">
                <a16:creationId xmlns:a16="http://schemas.microsoft.com/office/drawing/2014/main" id="{08F816B5-E6B7-B442-E4C5-180126B90B3B}"/>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312"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4F112A8-204D-337A-3D62-3C62CA3CB4F6}"/>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7" name="TextBox 6">
            <a:extLst>
              <a:ext uri="{FF2B5EF4-FFF2-40B4-BE49-F238E27FC236}">
                <a16:creationId xmlns:a16="http://schemas.microsoft.com/office/drawing/2014/main" id="{6B7038C4-DBBB-4CD6-BE3F-68EF4D17699A}"/>
              </a:ext>
            </a:extLst>
          </p:cNvPr>
          <p:cNvSpPr txBox="1"/>
          <p:nvPr/>
        </p:nvSpPr>
        <p:spPr>
          <a:xfrm>
            <a:off x="585926" y="2414671"/>
            <a:ext cx="10875146" cy="2031325"/>
          </a:xfrm>
          <a:prstGeom prst="rect">
            <a:avLst/>
          </a:prstGeom>
          <a:noFill/>
        </p:spPr>
        <p:txBody>
          <a:bodyPr wrap="square">
            <a:spAutoFit/>
          </a:bodyPr>
          <a:lstStyle/>
          <a:p>
            <a:pPr marL="400050" indent="-400050">
              <a:buAutoNum type="romanLcParenR"/>
            </a:pPr>
            <a:r>
              <a:rPr lang="en-US" sz="1800" dirty="0">
                <a:effectLst/>
                <a:latin typeface="Calibri" panose="020F0502020204030204" pitchFamily="34" charset="0"/>
                <a:ea typeface="Calibri" panose="020F0502020204030204" pitchFamily="34" charset="0"/>
              </a:rPr>
              <a:t>The ministries (DOL and DOE) at the time wanted a ‘complete’ and integrated PSET sector (inclusive of PBs); </a:t>
            </a:r>
          </a:p>
          <a:p>
            <a:pPr marL="400050" indent="-400050">
              <a:buAutoNum type="romanLcParenR"/>
            </a:pPr>
            <a:r>
              <a:rPr lang="en-US" sz="1800" dirty="0">
                <a:effectLst/>
                <a:latin typeface="Calibri" panose="020F0502020204030204" pitchFamily="34" charset="0"/>
                <a:ea typeface="Calibri" panose="020F0502020204030204" pitchFamily="34" charset="0"/>
              </a:rPr>
              <a:t>It became important to ensure that exclusionary practices did not occur in respect of the career pathing of black professionals in some sectors – removing blockages – ensuring access; </a:t>
            </a:r>
          </a:p>
          <a:p>
            <a:pPr marL="400050" indent="-400050">
              <a:buAutoNum type="romanLcParenR"/>
            </a:pPr>
            <a:r>
              <a:rPr lang="en-US" sz="1800" dirty="0">
                <a:effectLst/>
                <a:latin typeface="Calibri" panose="020F0502020204030204" pitchFamily="34" charset="0"/>
                <a:ea typeface="Calibri" panose="020F0502020204030204" pitchFamily="34" charset="0"/>
              </a:rPr>
              <a:t>The Minister wanted a record of professionals as part of monitoring critical skills</a:t>
            </a:r>
          </a:p>
          <a:p>
            <a:pPr marL="400050" indent="-400050">
              <a:buAutoNum type="romanLcParenR"/>
            </a:pPr>
            <a:r>
              <a:rPr lang="en-US" sz="1800" dirty="0">
                <a:effectLst/>
                <a:latin typeface="Calibri" panose="020F0502020204030204" pitchFamily="34" charset="0"/>
                <a:ea typeface="Calibri" panose="020F0502020204030204" pitchFamily="34" charset="0"/>
                <a:cs typeface="Calibri" panose="020F0502020204030204" pitchFamily="34" charset="0"/>
              </a:rPr>
              <a:t>eliminate any confusion with regard to </a:t>
            </a:r>
            <a:r>
              <a:rPr lang="en-US" sz="1800" dirty="0" err="1">
                <a:effectLst/>
                <a:latin typeface="Calibri" panose="020F0502020204030204" pitchFamily="34" charset="0"/>
                <a:ea typeface="Calibri" panose="020F0502020204030204" pitchFamily="34" charset="0"/>
                <a:cs typeface="Calibri" panose="020F0502020204030204" pitchFamily="34" charset="0"/>
              </a:rPr>
              <a:t>recognised</a:t>
            </a:r>
            <a:r>
              <a:rPr lang="en-US" sz="1800" dirty="0">
                <a:effectLst/>
                <a:latin typeface="Calibri" panose="020F0502020204030204" pitchFamily="34" charset="0"/>
                <a:ea typeface="Calibri" panose="020F0502020204030204" pitchFamily="34" charset="0"/>
                <a:cs typeface="Calibri" panose="020F0502020204030204" pitchFamily="34" charset="0"/>
              </a:rPr>
              <a:t> professional bodies and “bogus” professional bodies or expert groups.</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endParaRPr lang="en-GB" dirty="0"/>
          </a:p>
        </p:txBody>
      </p:sp>
      <p:graphicFrame>
        <p:nvGraphicFramePr>
          <p:cNvPr id="8" name="Diagram 7">
            <a:extLst>
              <a:ext uri="{FF2B5EF4-FFF2-40B4-BE49-F238E27FC236}">
                <a16:creationId xmlns:a16="http://schemas.microsoft.com/office/drawing/2014/main" id="{F392AB73-4B89-5ED0-2369-484C1202D35E}"/>
              </a:ext>
            </a:extLst>
          </p:cNvPr>
          <p:cNvGraphicFramePr/>
          <p:nvPr>
            <p:extLst>
              <p:ext uri="{D42A27DB-BD31-4B8C-83A1-F6EECF244321}">
                <p14:modId xmlns:p14="http://schemas.microsoft.com/office/powerpoint/2010/main" val="1474021917"/>
              </p:ext>
            </p:extLst>
          </p:nvPr>
        </p:nvGraphicFramePr>
        <p:xfrm>
          <a:off x="1097873" y="4443329"/>
          <a:ext cx="10363199" cy="2259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183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B8A1D3D-6C1F-983F-391E-2B9BA1C166A8}"/>
              </a:ext>
            </a:extLst>
          </p:cNvPr>
          <p:cNvGraphicFramePr/>
          <p:nvPr>
            <p:extLst>
              <p:ext uri="{D42A27DB-BD31-4B8C-83A1-F6EECF244321}">
                <p14:modId xmlns:p14="http://schemas.microsoft.com/office/powerpoint/2010/main" val="3684855582"/>
              </p:ext>
            </p:extLst>
          </p:nvPr>
        </p:nvGraphicFramePr>
        <p:xfrm>
          <a:off x="1633492" y="159798"/>
          <a:ext cx="9711448" cy="6507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llout: Right Arrow 7">
            <a:extLst>
              <a:ext uri="{FF2B5EF4-FFF2-40B4-BE49-F238E27FC236}">
                <a16:creationId xmlns:a16="http://schemas.microsoft.com/office/drawing/2014/main" id="{2B156B88-0490-067C-95D8-D45C0549094B}"/>
              </a:ext>
            </a:extLst>
          </p:cNvPr>
          <p:cNvSpPr/>
          <p:nvPr/>
        </p:nvSpPr>
        <p:spPr>
          <a:xfrm>
            <a:off x="0" y="8878"/>
            <a:ext cx="2272679" cy="6849122"/>
          </a:xfrm>
          <a:custGeom>
            <a:avLst/>
            <a:gdLst>
              <a:gd name="connsiteX0" fmla="*/ 0 w 2272679"/>
              <a:gd name="connsiteY0" fmla="*/ 0 h 6849122"/>
              <a:gd name="connsiteX1" fmla="*/ 507007 w 2272679"/>
              <a:gd name="connsiteY1" fmla="*/ 0 h 6849122"/>
              <a:gd name="connsiteX2" fmla="*/ 969712 w 2272679"/>
              <a:gd name="connsiteY2" fmla="*/ 0 h 6849122"/>
              <a:gd name="connsiteX3" fmla="*/ 1476719 w 2272679"/>
              <a:gd name="connsiteY3" fmla="*/ 0 h 6849122"/>
              <a:gd name="connsiteX4" fmla="*/ 1476719 w 2272679"/>
              <a:gd name="connsiteY4" fmla="*/ 523413 h 6849122"/>
              <a:gd name="connsiteX5" fmla="*/ 1476719 w 2272679"/>
              <a:gd name="connsiteY5" fmla="*/ 1046825 h 6849122"/>
              <a:gd name="connsiteX6" fmla="*/ 1476719 w 2272679"/>
              <a:gd name="connsiteY6" fmla="*/ 1570238 h 6849122"/>
              <a:gd name="connsiteX7" fmla="*/ 1476719 w 2272679"/>
              <a:gd name="connsiteY7" fmla="*/ 2093651 h 6849122"/>
              <a:gd name="connsiteX8" fmla="*/ 1476719 w 2272679"/>
              <a:gd name="connsiteY8" fmla="*/ 2679873 h 6849122"/>
              <a:gd name="connsiteX9" fmla="*/ 1476719 w 2272679"/>
              <a:gd name="connsiteY9" fmla="*/ 3140476 h 6849122"/>
              <a:gd name="connsiteX10" fmla="*/ 1704509 w 2272679"/>
              <a:gd name="connsiteY10" fmla="*/ 3140476 h 6849122"/>
              <a:gd name="connsiteX11" fmla="*/ 1704509 w 2272679"/>
              <a:gd name="connsiteY11" fmla="*/ 2856391 h 6849122"/>
              <a:gd name="connsiteX12" fmla="*/ 1971549 w 2272679"/>
              <a:gd name="connsiteY12" fmla="*/ 3123431 h 6849122"/>
              <a:gd name="connsiteX13" fmla="*/ 2272679 w 2272679"/>
              <a:gd name="connsiteY13" fmla="*/ 3424561 h 6849122"/>
              <a:gd name="connsiteX14" fmla="*/ 1988594 w 2272679"/>
              <a:gd name="connsiteY14" fmla="*/ 3708646 h 6849122"/>
              <a:gd name="connsiteX15" fmla="*/ 1704509 w 2272679"/>
              <a:gd name="connsiteY15" fmla="*/ 3992731 h 6849122"/>
              <a:gd name="connsiteX16" fmla="*/ 1704509 w 2272679"/>
              <a:gd name="connsiteY16" fmla="*/ 3708646 h 6849122"/>
              <a:gd name="connsiteX17" fmla="*/ 1476719 w 2272679"/>
              <a:gd name="connsiteY17" fmla="*/ 3708646 h 6849122"/>
              <a:gd name="connsiteX18" fmla="*/ 1476719 w 2272679"/>
              <a:gd name="connsiteY18" fmla="*/ 4263463 h 6849122"/>
              <a:gd name="connsiteX19" fmla="*/ 1476719 w 2272679"/>
              <a:gd name="connsiteY19" fmla="*/ 4849686 h 6849122"/>
              <a:gd name="connsiteX20" fmla="*/ 1476719 w 2272679"/>
              <a:gd name="connsiteY20" fmla="*/ 5341694 h 6849122"/>
              <a:gd name="connsiteX21" fmla="*/ 1476719 w 2272679"/>
              <a:gd name="connsiteY21" fmla="*/ 5802297 h 6849122"/>
              <a:gd name="connsiteX22" fmla="*/ 1476719 w 2272679"/>
              <a:gd name="connsiteY22" fmla="*/ 6294305 h 6849122"/>
              <a:gd name="connsiteX23" fmla="*/ 1476719 w 2272679"/>
              <a:gd name="connsiteY23" fmla="*/ 6849122 h 6849122"/>
              <a:gd name="connsiteX24" fmla="*/ 954945 w 2272679"/>
              <a:gd name="connsiteY24" fmla="*/ 6849122 h 6849122"/>
              <a:gd name="connsiteX25" fmla="*/ 477472 w 2272679"/>
              <a:gd name="connsiteY25" fmla="*/ 6849122 h 6849122"/>
              <a:gd name="connsiteX26" fmla="*/ 0 w 2272679"/>
              <a:gd name="connsiteY26" fmla="*/ 6849122 h 6849122"/>
              <a:gd name="connsiteX27" fmla="*/ 0 w 2272679"/>
              <a:gd name="connsiteY27" fmla="*/ 6209871 h 6849122"/>
              <a:gd name="connsiteX28" fmla="*/ 0 w 2272679"/>
              <a:gd name="connsiteY28" fmla="*/ 5639110 h 6849122"/>
              <a:gd name="connsiteX29" fmla="*/ 0 w 2272679"/>
              <a:gd name="connsiteY29" fmla="*/ 5205333 h 6849122"/>
              <a:gd name="connsiteX30" fmla="*/ 0 w 2272679"/>
              <a:gd name="connsiteY30" fmla="*/ 4771555 h 6849122"/>
              <a:gd name="connsiteX31" fmla="*/ 0 w 2272679"/>
              <a:gd name="connsiteY31" fmla="*/ 4063812 h 6849122"/>
              <a:gd name="connsiteX32" fmla="*/ 0 w 2272679"/>
              <a:gd name="connsiteY32" fmla="*/ 3493052 h 6849122"/>
              <a:gd name="connsiteX33" fmla="*/ 0 w 2272679"/>
              <a:gd name="connsiteY33" fmla="*/ 3127766 h 6849122"/>
              <a:gd name="connsiteX34" fmla="*/ 0 w 2272679"/>
              <a:gd name="connsiteY34" fmla="*/ 2693988 h 6849122"/>
              <a:gd name="connsiteX35" fmla="*/ 0 w 2272679"/>
              <a:gd name="connsiteY35" fmla="*/ 2054737 h 6849122"/>
              <a:gd name="connsiteX36" fmla="*/ 0 w 2272679"/>
              <a:gd name="connsiteY36" fmla="*/ 1620959 h 6849122"/>
              <a:gd name="connsiteX37" fmla="*/ 0 w 2272679"/>
              <a:gd name="connsiteY37" fmla="*/ 981707 h 6849122"/>
              <a:gd name="connsiteX38" fmla="*/ 0 w 2272679"/>
              <a:gd name="connsiteY38" fmla="*/ 616421 h 6849122"/>
              <a:gd name="connsiteX39" fmla="*/ 0 w 2272679"/>
              <a:gd name="connsiteY39" fmla="*/ 0 h 68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72679" h="6849122" fill="none" extrusionOk="0">
                <a:moveTo>
                  <a:pt x="0" y="0"/>
                </a:moveTo>
                <a:cubicBezTo>
                  <a:pt x="118482" y="-28711"/>
                  <a:pt x="283814" y="59407"/>
                  <a:pt x="507007" y="0"/>
                </a:cubicBezTo>
                <a:cubicBezTo>
                  <a:pt x="730200" y="-59407"/>
                  <a:pt x="815147" y="47810"/>
                  <a:pt x="969712" y="0"/>
                </a:cubicBezTo>
                <a:cubicBezTo>
                  <a:pt x="1124278" y="-47810"/>
                  <a:pt x="1231164" y="35217"/>
                  <a:pt x="1476719" y="0"/>
                </a:cubicBezTo>
                <a:cubicBezTo>
                  <a:pt x="1483942" y="253052"/>
                  <a:pt x="1459870" y="385844"/>
                  <a:pt x="1476719" y="523413"/>
                </a:cubicBezTo>
                <a:cubicBezTo>
                  <a:pt x="1493568" y="660982"/>
                  <a:pt x="1457171" y="840839"/>
                  <a:pt x="1476719" y="1046825"/>
                </a:cubicBezTo>
                <a:cubicBezTo>
                  <a:pt x="1496267" y="1252811"/>
                  <a:pt x="1445286" y="1387661"/>
                  <a:pt x="1476719" y="1570238"/>
                </a:cubicBezTo>
                <a:cubicBezTo>
                  <a:pt x="1508152" y="1752815"/>
                  <a:pt x="1418034" y="1909370"/>
                  <a:pt x="1476719" y="2093651"/>
                </a:cubicBezTo>
                <a:cubicBezTo>
                  <a:pt x="1535404" y="2277932"/>
                  <a:pt x="1460363" y="2471541"/>
                  <a:pt x="1476719" y="2679873"/>
                </a:cubicBezTo>
                <a:cubicBezTo>
                  <a:pt x="1493075" y="2888205"/>
                  <a:pt x="1422771" y="2949462"/>
                  <a:pt x="1476719" y="3140476"/>
                </a:cubicBezTo>
                <a:cubicBezTo>
                  <a:pt x="1559153" y="3128170"/>
                  <a:pt x="1597970" y="3164858"/>
                  <a:pt x="1704509" y="3140476"/>
                </a:cubicBezTo>
                <a:cubicBezTo>
                  <a:pt x="1694074" y="3039747"/>
                  <a:pt x="1706198" y="2949264"/>
                  <a:pt x="1704509" y="2856391"/>
                </a:cubicBezTo>
                <a:cubicBezTo>
                  <a:pt x="1776256" y="2897131"/>
                  <a:pt x="1903852" y="3070435"/>
                  <a:pt x="1971549" y="3123431"/>
                </a:cubicBezTo>
                <a:cubicBezTo>
                  <a:pt x="2039246" y="3176427"/>
                  <a:pt x="2117066" y="3293956"/>
                  <a:pt x="2272679" y="3424561"/>
                </a:cubicBezTo>
                <a:cubicBezTo>
                  <a:pt x="2243028" y="3509379"/>
                  <a:pt x="2062993" y="3584134"/>
                  <a:pt x="1988594" y="3708646"/>
                </a:cubicBezTo>
                <a:cubicBezTo>
                  <a:pt x="1914195" y="3833158"/>
                  <a:pt x="1771642" y="3872424"/>
                  <a:pt x="1704509" y="3992731"/>
                </a:cubicBezTo>
                <a:cubicBezTo>
                  <a:pt x="1695003" y="3927944"/>
                  <a:pt x="1731463" y="3822776"/>
                  <a:pt x="1704509" y="3708646"/>
                </a:cubicBezTo>
                <a:cubicBezTo>
                  <a:pt x="1648218" y="3719390"/>
                  <a:pt x="1524192" y="3700890"/>
                  <a:pt x="1476719" y="3708646"/>
                </a:cubicBezTo>
                <a:cubicBezTo>
                  <a:pt x="1480690" y="3964564"/>
                  <a:pt x="1448723" y="4151813"/>
                  <a:pt x="1476719" y="4263463"/>
                </a:cubicBezTo>
                <a:cubicBezTo>
                  <a:pt x="1504715" y="4375113"/>
                  <a:pt x="1436362" y="4661549"/>
                  <a:pt x="1476719" y="4849686"/>
                </a:cubicBezTo>
                <a:cubicBezTo>
                  <a:pt x="1517076" y="5037823"/>
                  <a:pt x="1431949" y="5158897"/>
                  <a:pt x="1476719" y="5341694"/>
                </a:cubicBezTo>
                <a:cubicBezTo>
                  <a:pt x="1521489" y="5524491"/>
                  <a:pt x="1428254" y="5677687"/>
                  <a:pt x="1476719" y="5802297"/>
                </a:cubicBezTo>
                <a:cubicBezTo>
                  <a:pt x="1525184" y="5926907"/>
                  <a:pt x="1464731" y="6134797"/>
                  <a:pt x="1476719" y="6294305"/>
                </a:cubicBezTo>
                <a:cubicBezTo>
                  <a:pt x="1488707" y="6453813"/>
                  <a:pt x="1445207" y="6656485"/>
                  <a:pt x="1476719" y="6849122"/>
                </a:cubicBezTo>
                <a:cubicBezTo>
                  <a:pt x="1293564" y="6889036"/>
                  <a:pt x="1088507" y="6837461"/>
                  <a:pt x="954945" y="6849122"/>
                </a:cubicBezTo>
                <a:cubicBezTo>
                  <a:pt x="821383" y="6860783"/>
                  <a:pt x="703445" y="6794793"/>
                  <a:pt x="477472" y="6849122"/>
                </a:cubicBezTo>
                <a:cubicBezTo>
                  <a:pt x="251499" y="6903451"/>
                  <a:pt x="121147" y="6814683"/>
                  <a:pt x="0" y="6849122"/>
                </a:cubicBezTo>
                <a:cubicBezTo>
                  <a:pt x="-60120" y="6697265"/>
                  <a:pt x="2333" y="6454861"/>
                  <a:pt x="0" y="6209871"/>
                </a:cubicBezTo>
                <a:cubicBezTo>
                  <a:pt x="-2333" y="5964881"/>
                  <a:pt x="66985" y="5868449"/>
                  <a:pt x="0" y="5639110"/>
                </a:cubicBezTo>
                <a:cubicBezTo>
                  <a:pt x="-66985" y="5409771"/>
                  <a:pt x="6844" y="5384087"/>
                  <a:pt x="0" y="5205333"/>
                </a:cubicBezTo>
                <a:cubicBezTo>
                  <a:pt x="-6844" y="5026579"/>
                  <a:pt x="17251" y="4877694"/>
                  <a:pt x="0" y="4771555"/>
                </a:cubicBezTo>
                <a:cubicBezTo>
                  <a:pt x="-17251" y="4665416"/>
                  <a:pt x="24075" y="4227005"/>
                  <a:pt x="0" y="4063812"/>
                </a:cubicBezTo>
                <a:cubicBezTo>
                  <a:pt x="-24075" y="3900619"/>
                  <a:pt x="51155" y="3699832"/>
                  <a:pt x="0" y="3493052"/>
                </a:cubicBezTo>
                <a:cubicBezTo>
                  <a:pt x="-51155" y="3286272"/>
                  <a:pt x="37722" y="3200837"/>
                  <a:pt x="0" y="3127766"/>
                </a:cubicBezTo>
                <a:cubicBezTo>
                  <a:pt x="-37722" y="3054695"/>
                  <a:pt x="8206" y="2827545"/>
                  <a:pt x="0" y="2693988"/>
                </a:cubicBezTo>
                <a:cubicBezTo>
                  <a:pt x="-8206" y="2560431"/>
                  <a:pt x="26430" y="2233570"/>
                  <a:pt x="0" y="2054737"/>
                </a:cubicBezTo>
                <a:cubicBezTo>
                  <a:pt x="-26430" y="1875904"/>
                  <a:pt x="31954" y="1713332"/>
                  <a:pt x="0" y="1620959"/>
                </a:cubicBezTo>
                <a:cubicBezTo>
                  <a:pt x="-31954" y="1528586"/>
                  <a:pt x="22187" y="1297480"/>
                  <a:pt x="0" y="981707"/>
                </a:cubicBezTo>
                <a:cubicBezTo>
                  <a:pt x="-22187" y="665934"/>
                  <a:pt x="37812" y="737454"/>
                  <a:pt x="0" y="616421"/>
                </a:cubicBezTo>
                <a:cubicBezTo>
                  <a:pt x="-37812" y="495388"/>
                  <a:pt x="38172" y="150045"/>
                  <a:pt x="0" y="0"/>
                </a:cubicBezTo>
                <a:close/>
              </a:path>
              <a:path w="2272679" h="6849122" stroke="0" extrusionOk="0">
                <a:moveTo>
                  <a:pt x="0" y="0"/>
                </a:moveTo>
                <a:cubicBezTo>
                  <a:pt x="227353" y="-37909"/>
                  <a:pt x="290266" y="13032"/>
                  <a:pt x="521774" y="0"/>
                </a:cubicBezTo>
                <a:cubicBezTo>
                  <a:pt x="753282" y="-13032"/>
                  <a:pt x="821043" y="22202"/>
                  <a:pt x="1014014" y="0"/>
                </a:cubicBezTo>
                <a:cubicBezTo>
                  <a:pt x="1206985" y="-22202"/>
                  <a:pt x="1350927" y="19486"/>
                  <a:pt x="1476719" y="0"/>
                </a:cubicBezTo>
                <a:cubicBezTo>
                  <a:pt x="1480000" y="241102"/>
                  <a:pt x="1470974" y="390850"/>
                  <a:pt x="1476719" y="523413"/>
                </a:cubicBezTo>
                <a:cubicBezTo>
                  <a:pt x="1482464" y="655976"/>
                  <a:pt x="1415492" y="842077"/>
                  <a:pt x="1476719" y="1046825"/>
                </a:cubicBezTo>
                <a:cubicBezTo>
                  <a:pt x="1537946" y="1251573"/>
                  <a:pt x="1448768" y="1391256"/>
                  <a:pt x="1476719" y="1570238"/>
                </a:cubicBezTo>
                <a:cubicBezTo>
                  <a:pt x="1504670" y="1749220"/>
                  <a:pt x="1439095" y="1823684"/>
                  <a:pt x="1476719" y="1999436"/>
                </a:cubicBezTo>
                <a:cubicBezTo>
                  <a:pt x="1514343" y="2175188"/>
                  <a:pt x="1439956" y="2333971"/>
                  <a:pt x="1476719" y="2428635"/>
                </a:cubicBezTo>
                <a:cubicBezTo>
                  <a:pt x="1513482" y="2523299"/>
                  <a:pt x="1426444" y="2785385"/>
                  <a:pt x="1476719" y="3140476"/>
                </a:cubicBezTo>
                <a:cubicBezTo>
                  <a:pt x="1541993" y="3125710"/>
                  <a:pt x="1620932" y="3150122"/>
                  <a:pt x="1704509" y="3140476"/>
                </a:cubicBezTo>
                <a:cubicBezTo>
                  <a:pt x="1702826" y="3000983"/>
                  <a:pt x="1715552" y="2970907"/>
                  <a:pt x="1704509" y="2856391"/>
                </a:cubicBezTo>
                <a:cubicBezTo>
                  <a:pt x="1859647" y="2958150"/>
                  <a:pt x="1915511" y="3092961"/>
                  <a:pt x="1999957" y="3151839"/>
                </a:cubicBezTo>
                <a:cubicBezTo>
                  <a:pt x="2084403" y="3210717"/>
                  <a:pt x="2176272" y="3389813"/>
                  <a:pt x="2272679" y="3424561"/>
                </a:cubicBezTo>
                <a:cubicBezTo>
                  <a:pt x="2214547" y="3535130"/>
                  <a:pt x="2035826" y="3605292"/>
                  <a:pt x="1988594" y="3708646"/>
                </a:cubicBezTo>
                <a:cubicBezTo>
                  <a:pt x="1941362" y="3812000"/>
                  <a:pt x="1838271" y="3844396"/>
                  <a:pt x="1704509" y="3992731"/>
                </a:cubicBezTo>
                <a:cubicBezTo>
                  <a:pt x="1700024" y="3885005"/>
                  <a:pt x="1735089" y="3843188"/>
                  <a:pt x="1704509" y="3708646"/>
                </a:cubicBezTo>
                <a:cubicBezTo>
                  <a:pt x="1618078" y="3731793"/>
                  <a:pt x="1564270" y="3682545"/>
                  <a:pt x="1476719" y="3708646"/>
                </a:cubicBezTo>
                <a:cubicBezTo>
                  <a:pt x="1518036" y="3902305"/>
                  <a:pt x="1452307" y="4066980"/>
                  <a:pt x="1476719" y="4232059"/>
                </a:cubicBezTo>
                <a:cubicBezTo>
                  <a:pt x="1501131" y="4397138"/>
                  <a:pt x="1454142" y="4539698"/>
                  <a:pt x="1476719" y="4755471"/>
                </a:cubicBezTo>
                <a:cubicBezTo>
                  <a:pt x="1499296" y="4971244"/>
                  <a:pt x="1436997" y="5123507"/>
                  <a:pt x="1476719" y="5278884"/>
                </a:cubicBezTo>
                <a:cubicBezTo>
                  <a:pt x="1516441" y="5434261"/>
                  <a:pt x="1420502" y="5702124"/>
                  <a:pt x="1476719" y="5833701"/>
                </a:cubicBezTo>
                <a:cubicBezTo>
                  <a:pt x="1532936" y="5965278"/>
                  <a:pt x="1394231" y="6428599"/>
                  <a:pt x="1476719" y="6849122"/>
                </a:cubicBezTo>
                <a:cubicBezTo>
                  <a:pt x="1384184" y="6892367"/>
                  <a:pt x="1170297" y="6815358"/>
                  <a:pt x="1028781" y="6849122"/>
                </a:cubicBezTo>
                <a:cubicBezTo>
                  <a:pt x="887265" y="6882886"/>
                  <a:pt x="684067" y="6804718"/>
                  <a:pt x="566076" y="6849122"/>
                </a:cubicBezTo>
                <a:cubicBezTo>
                  <a:pt x="448086" y="6893526"/>
                  <a:pt x="190100" y="6823757"/>
                  <a:pt x="0" y="6849122"/>
                </a:cubicBezTo>
                <a:cubicBezTo>
                  <a:pt x="-11023" y="6729875"/>
                  <a:pt x="36726" y="6625168"/>
                  <a:pt x="0" y="6483835"/>
                </a:cubicBezTo>
                <a:cubicBezTo>
                  <a:pt x="-36726" y="6342502"/>
                  <a:pt x="23881" y="6228466"/>
                  <a:pt x="0" y="5981567"/>
                </a:cubicBezTo>
                <a:cubicBezTo>
                  <a:pt x="-23881" y="5734668"/>
                  <a:pt x="50405" y="5546551"/>
                  <a:pt x="0" y="5273824"/>
                </a:cubicBezTo>
                <a:cubicBezTo>
                  <a:pt x="-50405" y="5001097"/>
                  <a:pt x="38092" y="5020171"/>
                  <a:pt x="0" y="4908537"/>
                </a:cubicBezTo>
                <a:cubicBezTo>
                  <a:pt x="-38092" y="4796903"/>
                  <a:pt x="21478" y="4598784"/>
                  <a:pt x="0" y="4474760"/>
                </a:cubicBezTo>
                <a:cubicBezTo>
                  <a:pt x="-21478" y="4350736"/>
                  <a:pt x="46156" y="4048762"/>
                  <a:pt x="0" y="3904000"/>
                </a:cubicBezTo>
                <a:cubicBezTo>
                  <a:pt x="-46156" y="3759238"/>
                  <a:pt x="11552" y="3510423"/>
                  <a:pt x="0" y="3401731"/>
                </a:cubicBezTo>
                <a:cubicBezTo>
                  <a:pt x="-11552" y="3293039"/>
                  <a:pt x="35813" y="3023716"/>
                  <a:pt x="0" y="2693988"/>
                </a:cubicBezTo>
                <a:cubicBezTo>
                  <a:pt x="-35813" y="2364260"/>
                  <a:pt x="45770" y="2392871"/>
                  <a:pt x="0" y="2260210"/>
                </a:cubicBezTo>
                <a:cubicBezTo>
                  <a:pt x="-45770" y="2127549"/>
                  <a:pt x="35177" y="1918007"/>
                  <a:pt x="0" y="1757941"/>
                </a:cubicBezTo>
                <a:cubicBezTo>
                  <a:pt x="-35177" y="1597875"/>
                  <a:pt x="36473" y="1254145"/>
                  <a:pt x="0" y="1118690"/>
                </a:cubicBezTo>
                <a:cubicBezTo>
                  <a:pt x="-36473" y="983235"/>
                  <a:pt x="43434" y="441353"/>
                  <a:pt x="0" y="0"/>
                </a:cubicBezTo>
                <a:close/>
              </a:path>
            </a:pathLst>
          </a:custGeom>
          <a:solidFill>
            <a:schemeClr val="tx2">
              <a:lumMod val="50000"/>
              <a:lumOff val="50000"/>
            </a:schemeClr>
          </a:solidFill>
          <a:ln>
            <a:noFill/>
            <a:extLst>
              <a:ext uri="{C807C97D-BFC1-408E-A445-0C87EB9F89A2}">
                <ask:lineSketchStyleProps xmlns:ask="http://schemas.microsoft.com/office/drawing/2018/sketchyshapes" sd="981765707">
                  <a:prstGeom prst="rightArrowCallou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NQF Act no 67 of 2008</a:t>
            </a:r>
          </a:p>
          <a:p>
            <a:pPr algn="ctr"/>
            <a:r>
              <a:rPr lang="en-GB" dirty="0"/>
              <a:t>3 (a) (b) Applies to qualification and professional designations</a:t>
            </a:r>
          </a:p>
          <a:p>
            <a:pPr algn="ctr"/>
            <a:endParaRPr lang="en-GB" dirty="0"/>
          </a:p>
        </p:txBody>
      </p:sp>
      <p:pic>
        <p:nvPicPr>
          <p:cNvPr id="10" name="Graphic 9" descr="Exclamation mark with solid fill">
            <a:extLst>
              <a:ext uri="{FF2B5EF4-FFF2-40B4-BE49-F238E27FC236}">
                <a16:creationId xmlns:a16="http://schemas.microsoft.com/office/drawing/2014/main" id="{E5EA55BB-EF31-C89A-C2CF-09BC4B81B2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7107" y="2155055"/>
            <a:ext cx="914400" cy="914400"/>
          </a:xfrm>
          <a:prstGeom prst="rect">
            <a:avLst/>
          </a:prstGeom>
        </p:spPr>
      </p:pic>
      <p:cxnSp>
        <p:nvCxnSpPr>
          <p:cNvPr id="12" name="Straight Connector 11">
            <a:extLst>
              <a:ext uri="{FF2B5EF4-FFF2-40B4-BE49-F238E27FC236}">
                <a16:creationId xmlns:a16="http://schemas.microsoft.com/office/drawing/2014/main" id="{9B18BE23-2762-0395-43CF-D572DDB2E5D6}"/>
              </a:ext>
            </a:extLst>
          </p:cNvPr>
          <p:cNvCxnSpPr>
            <a:cxnSpLocks/>
          </p:cNvCxnSpPr>
          <p:nvPr/>
        </p:nvCxnSpPr>
        <p:spPr>
          <a:xfrm>
            <a:off x="4935984" y="2576743"/>
            <a:ext cx="380112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2" name="Content Placeholder 4" descr="A picture containing shape&#10;&#10;Description automatically generated">
            <a:extLst>
              <a:ext uri="{FF2B5EF4-FFF2-40B4-BE49-F238E27FC236}">
                <a16:creationId xmlns:a16="http://schemas.microsoft.com/office/drawing/2014/main" id="{4DE2B886-B764-BD6D-36EF-281503B1D396}"/>
              </a:ext>
            </a:extLst>
          </p:cNvPr>
          <p:cNvPicPr>
            <a:picLocks/>
          </p:cNvPicPr>
          <p:nvPr/>
        </p:nvPicPr>
        <p:blipFill rotWithShape="1">
          <a:blip r:embed="rId9">
            <a:extLst>
              <a:ext uri="{28A0092B-C50C-407E-A947-70E740481C1C}">
                <a14:useLocalDpi xmlns:a14="http://schemas.microsoft.com/office/drawing/2010/main" val="0"/>
              </a:ext>
            </a:extLst>
          </a:blip>
          <a:srcRect t="4587" r="7322"/>
          <a:stretch/>
        </p:blipFill>
        <p:spPr>
          <a:xfrm>
            <a:off x="8941981" y="159798"/>
            <a:ext cx="3019646" cy="315756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C2648DB4-4720-7DA7-3370-2DB1182F4AFD}"/>
              </a:ext>
            </a:extLst>
          </p:cNvPr>
          <p:cNvPicPr/>
          <p:nvPr/>
        </p:nvPicPr>
        <p:blipFill>
          <a:blip r:embed="rId10">
            <a:extLst>
              <a:ext uri="{28A0092B-C50C-407E-A947-70E740481C1C}">
                <a14:useLocalDpi xmlns:a14="http://schemas.microsoft.com/office/drawing/2010/main" val="0"/>
              </a:ext>
            </a:extLst>
          </a:blip>
          <a:stretch>
            <a:fillRect/>
          </a:stretch>
        </p:blipFill>
        <p:spPr>
          <a:xfrm>
            <a:off x="10710040" y="159798"/>
            <a:ext cx="1177159" cy="706510"/>
          </a:xfrm>
          <a:prstGeom prst="rect">
            <a:avLst/>
          </a:prstGeom>
        </p:spPr>
      </p:pic>
    </p:spTree>
    <p:extLst>
      <p:ext uri="{BB962C8B-B14F-4D97-AF65-F5344CB8AC3E}">
        <p14:creationId xmlns:p14="http://schemas.microsoft.com/office/powerpoint/2010/main" val="10301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84A2D002-48BE-4776-97A7-80A6EC7E6E9A}"/>
                                            </p:graphicEl>
                                          </p:spTgt>
                                        </p:tgtEl>
                                        <p:attrNameLst>
                                          <p:attrName>style.visibility</p:attrName>
                                        </p:attrNameLst>
                                      </p:cBhvr>
                                      <p:to>
                                        <p:strVal val="visible"/>
                                      </p:to>
                                    </p:set>
                                    <p:anim calcmode="lin" valueType="num">
                                      <p:cBhvr additive="base">
                                        <p:cTn id="7" dur="500" fill="hold"/>
                                        <p:tgtEl>
                                          <p:spTgt spid="7">
                                            <p:graphicEl>
                                              <a:dgm id="{84A2D002-48BE-4776-97A7-80A6EC7E6E9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84A2D002-48BE-4776-97A7-80A6EC7E6E9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5111DA99-354F-4A74-9D3B-CC2FC74AD342}"/>
                                            </p:graphicEl>
                                          </p:spTgt>
                                        </p:tgtEl>
                                        <p:attrNameLst>
                                          <p:attrName>style.visibility</p:attrName>
                                        </p:attrNameLst>
                                      </p:cBhvr>
                                      <p:to>
                                        <p:strVal val="visible"/>
                                      </p:to>
                                    </p:set>
                                    <p:anim calcmode="lin" valueType="num">
                                      <p:cBhvr additive="base">
                                        <p:cTn id="13" dur="500" fill="hold"/>
                                        <p:tgtEl>
                                          <p:spTgt spid="7">
                                            <p:graphicEl>
                                              <a:dgm id="{5111DA99-354F-4A74-9D3B-CC2FC74AD34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5111DA99-354F-4A74-9D3B-CC2FC74AD34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F2099F62-7E38-45C2-98EF-E7E46CA9B4CB}"/>
                                            </p:graphicEl>
                                          </p:spTgt>
                                        </p:tgtEl>
                                        <p:attrNameLst>
                                          <p:attrName>style.visibility</p:attrName>
                                        </p:attrNameLst>
                                      </p:cBhvr>
                                      <p:to>
                                        <p:strVal val="visible"/>
                                      </p:to>
                                    </p:set>
                                    <p:anim calcmode="lin" valueType="num">
                                      <p:cBhvr additive="base">
                                        <p:cTn id="17" dur="500" fill="hold"/>
                                        <p:tgtEl>
                                          <p:spTgt spid="7">
                                            <p:graphicEl>
                                              <a:dgm id="{F2099F62-7E38-45C2-98EF-E7E46CA9B4C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F2099F62-7E38-45C2-98EF-E7E46CA9B4C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5810FA73-EF27-469C-AEC7-D3CF5D26A660}"/>
                                            </p:graphicEl>
                                          </p:spTgt>
                                        </p:tgtEl>
                                        <p:attrNameLst>
                                          <p:attrName>style.visibility</p:attrName>
                                        </p:attrNameLst>
                                      </p:cBhvr>
                                      <p:to>
                                        <p:strVal val="visible"/>
                                      </p:to>
                                    </p:set>
                                    <p:anim calcmode="lin" valueType="num">
                                      <p:cBhvr additive="base">
                                        <p:cTn id="23" dur="500" fill="hold"/>
                                        <p:tgtEl>
                                          <p:spTgt spid="7">
                                            <p:graphicEl>
                                              <a:dgm id="{5810FA73-EF27-469C-AEC7-D3CF5D26A66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5810FA73-EF27-469C-AEC7-D3CF5D26A66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BD7D57AC-9FB2-4B04-A2F8-143E0B17D67A}"/>
                                            </p:graphicEl>
                                          </p:spTgt>
                                        </p:tgtEl>
                                        <p:attrNameLst>
                                          <p:attrName>style.visibility</p:attrName>
                                        </p:attrNameLst>
                                      </p:cBhvr>
                                      <p:to>
                                        <p:strVal val="visible"/>
                                      </p:to>
                                    </p:set>
                                    <p:anim calcmode="lin" valueType="num">
                                      <p:cBhvr additive="base">
                                        <p:cTn id="27" dur="500" fill="hold"/>
                                        <p:tgtEl>
                                          <p:spTgt spid="7">
                                            <p:graphicEl>
                                              <a:dgm id="{BD7D57AC-9FB2-4B04-A2F8-143E0B17D67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BD7D57AC-9FB2-4B04-A2F8-143E0B17D67A}"/>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18C809AF-86BE-493D-B495-089594A5CA2D}"/>
                                            </p:graphicEl>
                                          </p:spTgt>
                                        </p:tgtEl>
                                        <p:attrNameLst>
                                          <p:attrName>style.visibility</p:attrName>
                                        </p:attrNameLst>
                                      </p:cBhvr>
                                      <p:to>
                                        <p:strVal val="visible"/>
                                      </p:to>
                                    </p:set>
                                    <p:anim calcmode="lin" valueType="num">
                                      <p:cBhvr additive="base">
                                        <p:cTn id="33" dur="500" fill="hold"/>
                                        <p:tgtEl>
                                          <p:spTgt spid="7">
                                            <p:graphicEl>
                                              <a:dgm id="{18C809AF-86BE-493D-B495-089594A5CA2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18C809AF-86BE-493D-B495-089594A5CA2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A2771C86-4406-4D30-8C25-239714BD539C}"/>
                                            </p:graphicEl>
                                          </p:spTgt>
                                        </p:tgtEl>
                                        <p:attrNameLst>
                                          <p:attrName>style.visibility</p:attrName>
                                        </p:attrNameLst>
                                      </p:cBhvr>
                                      <p:to>
                                        <p:strVal val="visible"/>
                                      </p:to>
                                    </p:set>
                                    <p:anim calcmode="lin" valueType="num">
                                      <p:cBhvr additive="base">
                                        <p:cTn id="37" dur="500" fill="hold"/>
                                        <p:tgtEl>
                                          <p:spTgt spid="7">
                                            <p:graphicEl>
                                              <a:dgm id="{A2771C86-4406-4D30-8C25-239714BD539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A2771C86-4406-4D30-8C25-239714BD539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ln>
          <a:noFill/>
          <a:extLst>
            <a:ext uri="{C807C97D-BFC1-408E-A445-0C87EB9F89A2}">
              <ask:lineSketchStyleProps xmlns:ask="http://schemas.microsoft.com/office/drawing/2018/sketchyshapes" sd="981765707">
                <ask:type>
                  <ask:lineSketchScribble/>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1539</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Calibri</vt:lpstr>
      <vt:lpstr>Grandview Display</vt:lpstr>
      <vt:lpstr>Symbol</vt:lpstr>
      <vt:lpstr>Times New Roman</vt:lpstr>
      <vt:lpstr>Wingdings</vt:lpstr>
      <vt:lpstr>DashVTI</vt:lpstr>
      <vt:lpstr>Office Theme</vt:lpstr>
      <vt:lpstr>Professional Bodies and the NQF</vt:lpstr>
      <vt:lpstr>PowerPoint Presentation</vt:lpstr>
      <vt:lpstr>PowerPoint Presentation</vt:lpstr>
      <vt:lpstr>PowerPoint Presentation</vt:lpstr>
      <vt:lpstr>PowerPoint Presentation</vt:lpstr>
      <vt:lpstr>PowerPoint Presentation</vt:lpstr>
      <vt:lpstr>2005 Review</vt:lpstr>
      <vt:lpstr>2005 Review</vt:lpstr>
      <vt:lpstr>PowerPoint Presentation</vt:lpstr>
      <vt:lpstr>PowerPoint Presentation</vt:lpstr>
      <vt:lpstr>Successes</vt:lpstr>
      <vt:lpstr>Challenges </vt:lpstr>
      <vt:lpstr>2023 REVIEW </vt:lpstr>
      <vt:lpstr>Objectives of the Review</vt:lpstr>
      <vt:lpstr>Composition of panel</vt:lpstr>
      <vt:lpstr>Responsibilities of Panel</vt:lpstr>
      <vt:lpstr>Emerging Issues</vt:lpstr>
      <vt:lpstr>Emerging Issues</vt:lpstr>
      <vt:lpstr>Emerging Issues</vt:lpstr>
      <vt:lpstr>REVIEW GOING FORWARD</vt:lpstr>
      <vt:lpstr>REVIEW GOING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Jusdas Masha</dc:creator>
  <cp:lastModifiedBy>Nolusindiso Kayi</cp:lastModifiedBy>
  <cp:revision>8</cp:revision>
  <dcterms:created xsi:type="dcterms:W3CDTF">2023-03-13T10:21:02Z</dcterms:created>
  <dcterms:modified xsi:type="dcterms:W3CDTF">2023-11-28T09:05:46Z</dcterms:modified>
</cp:coreProperties>
</file>