
<file path=[Content_Types].xml><?xml version="1.0" encoding="utf-8"?>
<Types xmlns="http://schemas.openxmlformats.org/package/2006/content-types">
  <Default Extension="jpe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8" r:id="rId2"/>
    <p:sldId id="260" r:id="rId3"/>
    <p:sldId id="275" r:id="rId4"/>
    <p:sldId id="277" r:id="rId5"/>
    <p:sldId id="274" r:id="rId6"/>
    <p:sldId id="266" r:id="rId7"/>
    <p:sldId id="270" r:id="rId8"/>
    <p:sldId id="279" r:id="rId9"/>
    <p:sldId id="267" r:id="rId10"/>
    <p:sldId id="278" r:id="rId11"/>
    <p:sldId id="262"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7A04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29" autoAdjust="0"/>
    <p:restoredTop sz="88679" autoAdjust="0"/>
  </p:normalViewPr>
  <p:slideViewPr>
    <p:cSldViewPr snapToGrid="0">
      <p:cViewPr varScale="1">
        <p:scale>
          <a:sx n="77" d="100"/>
          <a:sy n="77" d="100"/>
        </p:scale>
        <p:origin x="76" y="8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40" b="1" i="0" u="none" strike="noStrike" kern="1200" cap="none" spc="50" normalizeH="0" baseline="0">
                <a:solidFill>
                  <a:schemeClr val="tx1">
                    <a:lumMod val="65000"/>
                    <a:lumOff val="35000"/>
                  </a:schemeClr>
                </a:solidFill>
                <a:latin typeface="+mj-lt"/>
                <a:ea typeface="+mj-ea"/>
                <a:cs typeface="+mj-cs"/>
              </a:defRPr>
            </a:pPr>
            <a:r>
              <a:rPr lang="en-US" sz="2000" b="1" dirty="0"/>
              <a:t>National Career Advice Portal (NCAP)</a:t>
            </a:r>
          </a:p>
        </c:rich>
      </c:tx>
      <c:overlay val="0"/>
      <c:spPr>
        <a:noFill/>
        <a:ln>
          <a:noFill/>
        </a:ln>
        <a:effectLst/>
      </c:spPr>
      <c:txPr>
        <a:bodyPr rot="0" spcFirstLastPara="1" vertOverflow="ellipsis" vert="horz" wrap="square" anchor="ctr" anchorCtr="1"/>
        <a:lstStyle/>
        <a:p>
          <a:pPr>
            <a:defRPr sz="1440" b="1" i="0" u="none" strike="noStrike" kern="1200" cap="none" spc="50" normalizeH="0" baseline="0">
              <a:solidFill>
                <a:schemeClr val="tx1">
                  <a:lumMod val="65000"/>
                  <a:lumOff val="35000"/>
                </a:schemeClr>
              </a:solidFill>
              <a:latin typeface="+mj-lt"/>
              <a:ea typeface="+mj-ea"/>
              <a:cs typeface="+mj-cs"/>
            </a:defRPr>
          </a:pPr>
          <a:endParaRPr lang="en-US"/>
        </a:p>
      </c:txPr>
    </c:title>
    <c:autoTitleDeleted val="0"/>
    <c:plotArea>
      <c:layout/>
      <c:barChart>
        <c:barDir val="col"/>
        <c:grouping val="clustered"/>
        <c:varyColors val="0"/>
        <c:ser>
          <c:idx val="0"/>
          <c:order val="0"/>
          <c:tx>
            <c:v>Field2</c:v>
          </c:tx>
          <c:spPr>
            <a:solidFill>
              <a:schemeClr val="accent6">
                <a:alpha val="70000"/>
              </a:schemeClr>
            </a:solidFill>
            <a:ln>
              <a:no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Sheet1!$C$3:$E$3</c:f>
              <c:strCache>
                <c:ptCount val="3"/>
                <c:pt idx="0">
                  <c:v>USERS</c:v>
                </c:pt>
                <c:pt idx="1">
                  <c:v>SESSIONS</c:v>
                </c:pt>
                <c:pt idx="2">
                  <c:v>PAGEVIEWS</c:v>
                </c:pt>
              </c:strCache>
            </c:strRef>
          </c:cat>
          <c:val>
            <c:numRef>
              <c:f>Sheet1!$C$4:$E$4</c:f>
              <c:numCache>
                <c:formatCode>General</c:formatCode>
                <c:ptCount val="3"/>
                <c:pt idx="0">
                  <c:v>62367</c:v>
                </c:pt>
                <c:pt idx="1">
                  <c:v>59950</c:v>
                </c:pt>
                <c:pt idx="2">
                  <c:v>592678</c:v>
                </c:pt>
              </c:numCache>
            </c:numRef>
          </c:val>
          <c:extLst>
            <c:ext xmlns:c16="http://schemas.microsoft.com/office/drawing/2014/chart" uri="{C3380CC4-5D6E-409C-BE32-E72D297353CC}">
              <c16:uniqueId val="{00000000-9593-4DB2-A7BA-82D63C4DF039}"/>
            </c:ext>
          </c:extLst>
        </c:ser>
        <c:dLbls>
          <c:dLblPos val="inEnd"/>
          <c:showLegendKey val="0"/>
          <c:showVal val="1"/>
          <c:showCatName val="0"/>
          <c:showSerName val="0"/>
          <c:showPercent val="0"/>
          <c:showBubbleSize val="0"/>
        </c:dLbls>
        <c:gapWidth val="80"/>
        <c:overlap val="25"/>
        <c:axId val="879261183"/>
        <c:axId val="804353007"/>
      </c:barChart>
      <c:catAx>
        <c:axId val="879261183"/>
        <c:scaling>
          <c:orientation val="minMax"/>
        </c:scaling>
        <c:delete val="0"/>
        <c:axPos val="b"/>
        <c:title>
          <c:tx>
            <c:rich>
              <a:bodyPr rot="0" spcFirstLastPara="1" vertOverflow="ellipsis" vert="horz" wrap="square" anchor="ctr" anchorCtr="1"/>
              <a:lstStyle/>
              <a:p>
                <a:pPr>
                  <a:defRPr sz="1200" b="0" i="0" u="none" strike="noStrike" kern="1200" cap="all" baseline="0">
                    <a:solidFill>
                      <a:schemeClr val="tx1">
                        <a:lumMod val="65000"/>
                        <a:lumOff val="35000"/>
                      </a:schemeClr>
                    </a:solidFill>
                    <a:latin typeface="+mn-lt"/>
                    <a:ea typeface="+mn-ea"/>
                    <a:cs typeface="+mn-cs"/>
                  </a:defRPr>
                </a:pPr>
                <a:r>
                  <a:rPr lang="en-ZA" b="1" dirty="0"/>
                  <a:t>01 October 2022 - 31 October 2023</a:t>
                </a:r>
              </a:p>
            </c:rich>
          </c:tx>
          <c:layout>
            <c:manualLayout>
              <c:xMode val="edge"/>
              <c:yMode val="edge"/>
              <c:x val="0.24887990868677531"/>
              <c:y val="0.91249649208917194"/>
            </c:manualLayout>
          </c:layout>
          <c:overlay val="0"/>
          <c:spPr>
            <a:noFill/>
            <a:ln>
              <a:noFill/>
            </a:ln>
            <a:effectLst/>
          </c:spPr>
          <c:txPr>
            <a:bodyPr rot="0" spcFirstLastPara="1" vertOverflow="ellipsis" vert="horz" wrap="square" anchor="ctr" anchorCtr="1"/>
            <a:lstStyle/>
            <a:p>
              <a:pPr>
                <a:defRPr sz="1200" b="0" i="0" u="none" strike="noStrike" kern="1200" cap="all"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15875" cap="flat" cmpd="sng" algn="ctr">
            <a:solidFill>
              <a:schemeClr val="tx1">
                <a:lumMod val="25000"/>
                <a:lumOff val="75000"/>
              </a:schemeClr>
            </a:solidFill>
            <a:round/>
          </a:ln>
          <a:effectLst/>
        </c:spPr>
        <c:txPr>
          <a:bodyPr rot="-60000000" spcFirstLastPara="1" vertOverflow="ellipsis" vert="horz" wrap="square" anchor="ctr" anchorCtr="1"/>
          <a:lstStyle/>
          <a:p>
            <a:pPr>
              <a:defRPr sz="1200" b="0" i="0" u="none" strike="noStrike" kern="1200" cap="none" spc="20" normalizeH="0" baseline="0">
                <a:solidFill>
                  <a:schemeClr val="tx1">
                    <a:lumMod val="65000"/>
                    <a:lumOff val="35000"/>
                  </a:schemeClr>
                </a:solidFill>
                <a:latin typeface="+mn-lt"/>
                <a:ea typeface="+mn-ea"/>
                <a:cs typeface="+mn-cs"/>
              </a:defRPr>
            </a:pPr>
            <a:endParaRPr lang="en-US"/>
          </a:p>
        </c:txPr>
        <c:crossAx val="804353007"/>
        <c:crosses val="autoZero"/>
        <c:auto val="1"/>
        <c:lblAlgn val="ctr"/>
        <c:lblOffset val="100"/>
        <c:noMultiLvlLbl val="0"/>
      </c:catAx>
      <c:valAx>
        <c:axId val="804353007"/>
        <c:scaling>
          <c:orientation val="minMax"/>
        </c:scaling>
        <c:delete val="0"/>
        <c:axPos val="l"/>
        <c:majorGridlines>
          <c:spPr>
            <a:ln w="9525" cap="flat" cmpd="sng" algn="ctr">
              <a:solidFill>
                <a:schemeClr val="tx1">
                  <a:lumMod val="5000"/>
                  <a:lumOff val="95000"/>
                </a:schemeClr>
              </a:solidFill>
              <a:round/>
            </a:ln>
            <a:effectLst/>
          </c:spPr>
        </c:majorGridlines>
        <c:title>
          <c:tx>
            <c:rich>
              <a:bodyPr rot="-5400000" spcFirstLastPara="1" vertOverflow="ellipsis" vert="horz" wrap="square" anchor="ctr" anchorCtr="1"/>
              <a:lstStyle/>
              <a:p>
                <a:pPr>
                  <a:defRPr sz="1200" b="0" i="0" u="none" strike="noStrike" kern="1200" cap="all" baseline="0">
                    <a:solidFill>
                      <a:schemeClr val="tx1">
                        <a:lumMod val="65000"/>
                        <a:lumOff val="35000"/>
                      </a:schemeClr>
                    </a:solidFill>
                    <a:latin typeface="+mn-lt"/>
                    <a:ea typeface="+mn-ea"/>
                    <a:cs typeface="+mn-cs"/>
                  </a:defRPr>
                </a:pPr>
                <a:r>
                  <a:rPr lang="en-ZA" dirty="0" err="1"/>
                  <a:t>tHOUSANDS</a:t>
                </a:r>
                <a:endParaRPr lang="en-ZA" dirty="0"/>
              </a:p>
            </c:rich>
          </c:tx>
          <c:layout>
            <c:manualLayout>
              <c:xMode val="edge"/>
              <c:yMode val="edge"/>
              <c:x val="2.4619521768697462E-3"/>
              <c:y val="0.34973228071783874"/>
            </c:manualLayout>
          </c:layout>
          <c:overlay val="0"/>
          <c:spPr>
            <a:noFill/>
            <a:ln>
              <a:noFill/>
            </a:ln>
            <a:effectLst/>
          </c:spPr>
          <c:txPr>
            <a:bodyPr rot="-5400000" spcFirstLastPara="1" vertOverflow="ellipsis" vert="horz" wrap="square" anchor="ctr" anchorCtr="1"/>
            <a:lstStyle/>
            <a:p>
              <a:pPr>
                <a:defRPr sz="1200" b="0" i="0" u="none" strike="noStrike" kern="1200" cap="all"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spc="20" baseline="0">
                <a:solidFill>
                  <a:schemeClr val="tx1">
                    <a:lumMod val="65000"/>
                    <a:lumOff val="35000"/>
                  </a:schemeClr>
                </a:solidFill>
                <a:latin typeface="+mn-lt"/>
                <a:ea typeface="+mn-ea"/>
                <a:cs typeface="+mn-cs"/>
              </a:defRPr>
            </a:pPr>
            <a:endParaRPr lang="en-US"/>
          </a:p>
        </c:txPr>
        <c:crossAx val="879261183"/>
        <c:crosses val="autoZero"/>
        <c:crossBetween val="between"/>
        <c:dispUnits>
          <c:builtInUnit val="thousands"/>
        </c:dispUnits>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200"/>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a:t>Careerhelp Website</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v>Field4</c:v>
          </c:tx>
          <c:spPr>
            <a:solidFill>
              <a:schemeClr val="accent1"/>
            </a:solidFill>
            <a:ln>
              <a:noFill/>
            </a:ln>
            <a:effectLst/>
          </c:spPr>
          <c:invertIfNegative val="0"/>
          <c:dPt>
            <c:idx val="0"/>
            <c:invertIfNegative val="0"/>
            <c:bubble3D val="0"/>
            <c:spPr>
              <a:solidFill>
                <a:schemeClr val="accent6">
                  <a:lumMod val="60000"/>
                  <a:lumOff val="40000"/>
                </a:schemeClr>
              </a:solidFill>
              <a:ln>
                <a:noFill/>
              </a:ln>
              <a:effectLst/>
            </c:spPr>
            <c:extLst>
              <c:ext xmlns:c16="http://schemas.microsoft.com/office/drawing/2014/chart" uri="{C3380CC4-5D6E-409C-BE32-E72D297353CC}">
                <c16:uniqueId val="{00000003-F8EB-4266-AF47-90DD25F3C3E5}"/>
              </c:ext>
            </c:extLst>
          </c:dPt>
          <c:dPt>
            <c:idx val="1"/>
            <c:invertIfNegative val="0"/>
            <c:bubble3D val="0"/>
            <c:spPr>
              <a:solidFill>
                <a:schemeClr val="accent6">
                  <a:lumMod val="60000"/>
                  <a:lumOff val="40000"/>
                </a:schemeClr>
              </a:solidFill>
              <a:ln>
                <a:noFill/>
              </a:ln>
              <a:effectLst/>
            </c:spPr>
            <c:extLst>
              <c:ext xmlns:c16="http://schemas.microsoft.com/office/drawing/2014/chart" uri="{C3380CC4-5D6E-409C-BE32-E72D297353CC}">
                <c16:uniqueId val="{00000002-F8EB-4266-AF47-90DD25F3C3E5}"/>
              </c:ext>
            </c:extLst>
          </c:dPt>
          <c:dPt>
            <c:idx val="2"/>
            <c:invertIfNegative val="0"/>
            <c:bubble3D val="0"/>
            <c:spPr>
              <a:solidFill>
                <a:schemeClr val="accent6">
                  <a:lumMod val="60000"/>
                  <a:lumOff val="40000"/>
                </a:schemeClr>
              </a:solidFill>
              <a:ln>
                <a:noFill/>
              </a:ln>
              <a:effectLst/>
            </c:spPr>
            <c:extLst>
              <c:ext xmlns:c16="http://schemas.microsoft.com/office/drawing/2014/chart" uri="{C3380CC4-5D6E-409C-BE32-E72D297353CC}">
                <c16:uniqueId val="{00000001-F8EB-4266-AF47-90DD25F3C3E5}"/>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Sheet1!$E$11:$G$11</c:f>
              <c:strCache>
                <c:ptCount val="3"/>
                <c:pt idx="0">
                  <c:v>USERS</c:v>
                </c:pt>
                <c:pt idx="1">
                  <c:v>SESSIONS</c:v>
                </c:pt>
                <c:pt idx="2">
                  <c:v>PAGEVIEWS</c:v>
                </c:pt>
              </c:strCache>
            </c:strRef>
          </c:cat>
          <c:val>
            <c:numRef>
              <c:f>Sheet1!$E$14:$G$14</c:f>
              <c:numCache>
                <c:formatCode>General</c:formatCode>
                <c:ptCount val="3"/>
                <c:pt idx="0">
                  <c:v>391174</c:v>
                </c:pt>
                <c:pt idx="1">
                  <c:v>457844</c:v>
                </c:pt>
                <c:pt idx="2">
                  <c:v>1454548</c:v>
                </c:pt>
              </c:numCache>
            </c:numRef>
          </c:val>
          <c:extLst>
            <c:ext xmlns:c16="http://schemas.microsoft.com/office/drawing/2014/chart" uri="{C3380CC4-5D6E-409C-BE32-E72D297353CC}">
              <c16:uniqueId val="{00000000-F8EB-4266-AF47-90DD25F3C3E5}"/>
            </c:ext>
          </c:extLst>
        </c:ser>
        <c:dLbls>
          <c:dLblPos val="outEnd"/>
          <c:showLegendKey val="0"/>
          <c:showVal val="1"/>
          <c:showCatName val="0"/>
          <c:showSerName val="0"/>
          <c:showPercent val="0"/>
          <c:showBubbleSize val="0"/>
        </c:dLbls>
        <c:gapWidth val="219"/>
        <c:overlap val="-27"/>
        <c:axId val="802332879"/>
        <c:axId val="1748600863"/>
      </c:barChart>
      <c:catAx>
        <c:axId val="802332879"/>
        <c:scaling>
          <c:orientation val="minMax"/>
        </c:scaling>
        <c:delete val="0"/>
        <c:axPos val="b"/>
        <c:title>
          <c:tx>
            <c:rich>
              <a:bodyPr rot="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r>
                  <a:rPr lang="en-ZA"/>
                  <a:t>01 OCTOBER 2022 - 31 OCTOBER 2023</a:t>
                </a:r>
              </a:p>
            </c:rich>
          </c:tx>
          <c:layout>
            <c:manualLayout>
              <c:xMode val="edge"/>
              <c:yMode val="edge"/>
              <c:x val="0.35737704727356184"/>
              <c:y val="0.91621829988871051"/>
            </c:manualLayout>
          </c:layout>
          <c:overlay val="0"/>
          <c:spPr>
            <a:noFill/>
            <a:ln>
              <a:noFill/>
            </a:ln>
            <a:effectLst/>
          </c:spPr>
          <c:txPr>
            <a:bodyPr rot="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748600863"/>
        <c:crosses val="autoZero"/>
        <c:auto val="1"/>
        <c:lblAlgn val="ctr"/>
        <c:lblOffset val="100"/>
        <c:noMultiLvlLbl val="0"/>
      </c:catAx>
      <c:valAx>
        <c:axId val="1748600863"/>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802332879"/>
        <c:crosses val="autoZero"/>
        <c:crossBetween val="between"/>
        <c:dispUnits>
          <c:builtInUnit val="thousands"/>
          <c:dispUnitsLbl>
            <c:layout>
              <c:manualLayout>
                <c:xMode val="edge"/>
                <c:yMode val="edge"/>
                <c:x val="2.4619526541303522E-3"/>
                <c:y val="0.29234834290454298"/>
              </c:manualLayout>
            </c:layout>
            <c:spPr>
              <a:noFill/>
              <a:ln>
                <a:noFill/>
              </a:ln>
              <a:effectLst/>
            </c:spPr>
            <c:txPr>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endParaRPr lang="en-US"/>
              </a:p>
            </c:txPr>
          </c:dispUnitsLbl>
        </c:dispUnits>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5">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spPr>
      <a:ln w="15875" cap="flat" cmpd="sng" algn="ctr">
        <a:solidFill>
          <a:schemeClr val="tx1">
            <a:lumMod val="25000"/>
            <a:lumOff val="75000"/>
          </a:schemeClr>
        </a:solidFill>
        <a:round/>
      </a:ln>
    </cs:spPr>
    <cs:defRPr sz="900" kern="1200" cap="none" spc="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bg1"/>
    </cs:fontRef>
    <cs:spPr>
      <a:solidFill>
        <a:schemeClr val="tx1">
          <a:lumMod val="50000"/>
          <a:lumOff val="50000"/>
        </a:schemeClr>
      </a:solidFill>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alpha val="70000"/>
        </a:schemeClr>
      </a:solidFill>
    </cs:spPr>
  </cs:dataPoint>
  <cs:dataPoint3D>
    <cs:lnRef idx="0"/>
    <cs:fillRef idx="0">
      <cs:styleClr val="auto"/>
    </cs:fillRef>
    <cs:effectRef idx="0"/>
    <cs:fontRef idx="minor">
      <a:schemeClr val="dk1"/>
    </cs:fontRef>
    <cs:spPr>
      <a:solidFill>
        <a:schemeClr val="phClr">
          <a:alpha val="70000"/>
        </a:schemeClr>
      </a:solidFill>
    </cs:spPr>
  </cs:dataPoint3D>
  <cs:dataPointLine>
    <cs:lnRef idx="0">
      <cs:styleClr val="auto"/>
    </cs:lnRef>
    <cs:fillRef idx="0"/>
    <cs:effectRef idx="0"/>
    <cs:fontRef idx="minor">
      <a:schemeClr val="dk1"/>
    </cs:fontRef>
    <cs:spPr>
      <a:ln w="28575" cap="rnd">
        <a:solidFill>
          <a:schemeClr val="phClr">
            <a:alpha val="70000"/>
          </a:schemeClr>
        </a:solidFill>
        <a:round/>
      </a:ln>
    </cs:spPr>
  </cs:dataPointLine>
  <cs:dataPointMarker>
    <cs:lnRef idx="0"/>
    <cs:fillRef idx="0">
      <cs:styleClr val="auto"/>
    </cs:fillRef>
    <cs:effectRef idx="0"/>
    <cs:fontRef idx="minor">
      <a:schemeClr val="dk1"/>
    </cs:fontRef>
    <cs:spPr>
      <a:solidFill>
        <a:schemeClr val="phClr">
          <a:alpha val="70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65000"/>
            <a:lumOff val="35000"/>
          </a:schemeClr>
        </a:solidFill>
      </a:ln>
    </cs:spPr>
  </cs:downBar>
  <cs:dropLine>
    <cs:lnRef idx="0"/>
    <cs:fillRef idx="0"/>
    <cs:effectRef idx="0"/>
    <cs:fontRef idx="minor">
      <a:schemeClr val="dk1"/>
    </cs:fontRef>
    <cs:spPr>
      <a:ln w="9525">
        <a:solidFill>
          <a:schemeClr val="tx1">
            <a:lumMod val="35000"/>
            <a:lumOff val="65000"/>
          </a:schemeClr>
        </a:solidFill>
        <a:round/>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5000"/>
            <a:lumOff val="9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35000"/>
            <a:lumOff val="65000"/>
          </a:schemeClr>
        </a:solidFill>
        <a:round/>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900" kern="1200" baseline="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ajor">
      <a:schemeClr val="tx1">
        <a:lumMod val="65000"/>
        <a:lumOff val="35000"/>
      </a:schemeClr>
    </cs:fontRef>
    <cs:defRPr sz="1600" b="0" i="0" kern="1200" cap="none" spc="50" normalizeH="0" baseline="0"/>
  </cs:title>
  <cs:trendline>
    <cs:lnRef idx="0">
      <cs:styleClr val="auto"/>
    </cs:lnRef>
    <cs:fillRef idx="0"/>
    <cs:effectRef idx="0"/>
    <cs:fontRef idx="minor">
      <a:schemeClr val="dk1"/>
    </cs:fontRef>
    <cs:spPr>
      <a:ln w="15875" cap="rnd">
        <a:solidFill>
          <a:schemeClr val="phClr"/>
        </a:solidFill>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defRPr sz="900" kern="1200" spc="20" baseline="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Z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D8D314C-8ECE-4952-B75B-A3CBFBE5E9BA}" type="datetimeFigureOut">
              <a:rPr lang="en-ZA" smtClean="0"/>
              <a:t>29/Nov/2023</a:t>
            </a:fld>
            <a:endParaRPr lang="en-Z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Z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Z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Z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1B9FF53-ADEB-4980-943F-B90D810EA6B5}" type="slidenum">
              <a:rPr lang="en-ZA" smtClean="0"/>
              <a:t>‹#›</a:t>
            </a:fld>
            <a:endParaRPr lang="en-ZA"/>
          </a:p>
        </p:txBody>
      </p:sp>
    </p:spTree>
    <p:extLst>
      <p:ext uri="{BB962C8B-B14F-4D97-AF65-F5344CB8AC3E}">
        <p14:creationId xmlns:p14="http://schemas.microsoft.com/office/powerpoint/2010/main" val="33652687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A" dirty="0"/>
          </a:p>
        </p:txBody>
      </p:sp>
      <p:sp>
        <p:nvSpPr>
          <p:cNvPr id="4" name="Slide Number Placeholder 3"/>
          <p:cNvSpPr>
            <a:spLocks noGrp="1"/>
          </p:cNvSpPr>
          <p:nvPr>
            <p:ph type="sldNum" sz="quarter" idx="5"/>
          </p:nvPr>
        </p:nvSpPr>
        <p:spPr/>
        <p:txBody>
          <a:bodyPr/>
          <a:lstStyle/>
          <a:p>
            <a:fld id="{71B9FF53-ADEB-4980-943F-B90D810EA6B5}" type="slidenum">
              <a:rPr lang="en-ZA" smtClean="0"/>
              <a:t>9</a:t>
            </a:fld>
            <a:endParaRPr lang="en-ZA"/>
          </a:p>
        </p:txBody>
      </p:sp>
    </p:spTree>
    <p:extLst>
      <p:ext uri="{BB962C8B-B14F-4D97-AF65-F5344CB8AC3E}">
        <p14:creationId xmlns:p14="http://schemas.microsoft.com/office/powerpoint/2010/main" val="493316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A" dirty="0"/>
          </a:p>
        </p:txBody>
      </p:sp>
      <p:sp>
        <p:nvSpPr>
          <p:cNvPr id="4" name="Slide Number Placeholder 3"/>
          <p:cNvSpPr>
            <a:spLocks noGrp="1"/>
          </p:cNvSpPr>
          <p:nvPr>
            <p:ph type="sldNum" sz="quarter" idx="5"/>
          </p:nvPr>
        </p:nvSpPr>
        <p:spPr/>
        <p:txBody>
          <a:bodyPr/>
          <a:lstStyle/>
          <a:p>
            <a:fld id="{71B9FF53-ADEB-4980-943F-B90D810EA6B5}" type="slidenum">
              <a:rPr lang="en-ZA" smtClean="0"/>
              <a:t>10</a:t>
            </a:fld>
            <a:endParaRPr lang="en-ZA"/>
          </a:p>
        </p:txBody>
      </p:sp>
    </p:spTree>
    <p:extLst>
      <p:ext uri="{BB962C8B-B14F-4D97-AF65-F5344CB8AC3E}">
        <p14:creationId xmlns:p14="http://schemas.microsoft.com/office/powerpoint/2010/main" val="4407669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ZA"/>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ZA"/>
          </a:p>
        </p:txBody>
      </p:sp>
      <p:sp>
        <p:nvSpPr>
          <p:cNvPr id="4" name="Date Placeholder 3"/>
          <p:cNvSpPr>
            <a:spLocks noGrp="1"/>
          </p:cNvSpPr>
          <p:nvPr>
            <p:ph type="dt" sz="half" idx="10"/>
          </p:nvPr>
        </p:nvSpPr>
        <p:spPr/>
        <p:txBody>
          <a:bodyPr/>
          <a:lstStyle/>
          <a:p>
            <a:fld id="{7889D0C4-B3EB-4934-A49D-408E1B203F68}" type="datetimeFigureOut">
              <a:rPr lang="en-ZA" smtClean="0"/>
              <a:t>29/Nov/2023</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7108CDC5-E4D5-4190-A403-3DED7ED7A348}" type="slidenum">
              <a:rPr lang="en-ZA" smtClean="0"/>
              <a:t>‹#›</a:t>
            </a:fld>
            <a:endParaRPr lang="en-ZA"/>
          </a:p>
        </p:txBody>
      </p:sp>
    </p:spTree>
    <p:extLst>
      <p:ext uri="{BB962C8B-B14F-4D97-AF65-F5344CB8AC3E}">
        <p14:creationId xmlns:p14="http://schemas.microsoft.com/office/powerpoint/2010/main" val="2383734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p:cNvSpPr>
            <a:spLocks noGrp="1"/>
          </p:cNvSpPr>
          <p:nvPr>
            <p:ph type="dt" sz="half" idx="10"/>
          </p:nvPr>
        </p:nvSpPr>
        <p:spPr/>
        <p:txBody>
          <a:bodyPr/>
          <a:lstStyle/>
          <a:p>
            <a:fld id="{7889D0C4-B3EB-4934-A49D-408E1B203F68}" type="datetimeFigureOut">
              <a:rPr lang="en-ZA" smtClean="0"/>
              <a:t>29/Nov/2023</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7108CDC5-E4D5-4190-A403-3DED7ED7A348}" type="slidenum">
              <a:rPr lang="en-ZA" smtClean="0"/>
              <a:t>‹#›</a:t>
            </a:fld>
            <a:endParaRPr lang="en-ZA"/>
          </a:p>
        </p:txBody>
      </p:sp>
    </p:spTree>
    <p:extLst>
      <p:ext uri="{BB962C8B-B14F-4D97-AF65-F5344CB8AC3E}">
        <p14:creationId xmlns:p14="http://schemas.microsoft.com/office/powerpoint/2010/main" val="8588919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ZA"/>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p:cNvSpPr>
            <a:spLocks noGrp="1"/>
          </p:cNvSpPr>
          <p:nvPr>
            <p:ph type="dt" sz="half" idx="10"/>
          </p:nvPr>
        </p:nvSpPr>
        <p:spPr/>
        <p:txBody>
          <a:bodyPr/>
          <a:lstStyle/>
          <a:p>
            <a:fld id="{7889D0C4-B3EB-4934-A49D-408E1B203F68}" type="datetimeFigureOut">
              <a:rPr lang="en-ZA" smtClean="0"/>
              <a:t>29/Nov/2023</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7108CDC5-E4D5-4190-A403-3DED7ED7A348}" type="slidenum">
              <a:rPr lang="en-ZA" smtClean="0"/>
              <a:t>‹#›</a:t>
            </a:fld>
            <a:endParaRPr lang="en-ZA"/>
          </a:p>
        </p:txBody>
      </p:sp>
    </p:spTree>
    <p:extLst>
      <p:ext uri="{BB962C8B-B14F-4D97-AF65-F5344CB8AC3E}">
        <p14:creationId xmlns:p14="http://schemas.microsoft.com/office/powerpoint/2010/main" val="33402051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p:cNvSpPr>
            <a:spLocks noGrp="1"/>
          </p:cNvSpPr>
          <p:nvPr>
            <p:ph type="dt" sz="half" idx="10"/>
          </p:nvPr>
        </p:nvSpPr>
        <p:spPr/>
        <p:txBody>
          <a:bodyPr/>
          <a:lstStyle/>
          <a:p>
            <a:fld id="{7889D0C4-B3EB-4934-A49D-408E1B203F68}" type="datetimeFigureOut">
              <a:rPr lang="en-ZA" smtClean="0"/>
              <a:t>29/Nov/2023</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7108CDC5-E4D5-4190-A403-3DED7ED7A348}" type="slidenum">
              <a:rPr lang="en-ZA" smtClean="0"/>
              <a:t>‹#›</a:t>
            </a:fld>
            <a:endParaRPr lang="en-ZA"/>
          </a:p>
        </p:txBody>
      </p:sp>
    </p:spTree>
    <p:extLst>
      <p:ext uri="{BB962C8B-B14F-4D97-AF65-F5344CB8AC3E}">
        <p14:creationId xmlns:p14="http://schemas.microsoft.com/office/powerpoint/2010/main" val="8129188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ZA"/>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889D0C4-B3EB-4934-A49D-408E1B203F68}" type="datetimeFigureOut">
              <a:rPr lang="en-ZA" smtClean="0"/>
              <a:t>29/Nov/2023</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7108CDC5-E4D5-4190-A403-3DED7ED7A348}" type="slidenum">
              <a:rPr lang="en-ZA" smtClean="0"/>
              <a:t>‹#›</a:t>
            </a:fld>
            <a:endParaRPr lang="en-ZA"/>
          </a:p>
        </p:txBody>
      </p:sp>
    </p:spTree>
    <p:extLst>
      <p:ext uri="{BB962C8B-B14F-4D97-AF65-F5344CB8AC3E}">
        <p14:creationId xmlns:p14="http://schemas.microsoft.com/office/powerpoint/2010/main" val="26978135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Date Placeholder 4"/>
          <p:cNvSpPr>
            <a:spLocks noGrp="1"/>
          </p:cNvSpPr>
          <p:nvPr>
            <p:ph type="dt" sz="half" idx="10"/>
          </p:nvPr>
        </p:nvSpPr>
        <p:spPr/>
        <p:txBody>
          <a:bodyPr/>
          <a:lstStyle/>
          <a:p>
            <a:fld id="{7889D0C4-B3EB-4934-A49D-408E1B203F68}" type="datetimeFigureOut">
              <a:rPr lang="en-ZA" smtClean="0"/>
              <a:t>29/Nov/2023</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7108CDC5-E4D5-4190-A403-3DED7ED7A348}" type="slidenum">
              <a:rPr lang="en-ZA" smtClean="0"/>
              <a:t>‹#›</a:t>
            </a:fld>
            <a:endParaRPr lang="en-ZA"/>
          </a:p>
        </p:txBody>
      </p:sp>
    </p:spTree>
    <p:extLst>
      <p:ext uri="{BB962C8B-B14F-4D97-AF65-F5344CB8AC3E}">
        <p14:creationId xmlns:p14="http://schemas.microsoft.com/office/powerpoint/2010/main" val="22440939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ZA"/>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7" name="Date Placeholder 6"/>
          <p:cNvSpPr>
            <a:spLocks noGrp="1"/>
          </p:cNvSpPr>
          <p:nvPr>
            <p:ph type="dt" sz="half" idx="10"/>
          </p:nvPr>
        </p:nvSpPr>
        <p:spPr/>
        <p:txBody>
          <a:bodyPr/>
          <a:lstStyle/>
          <a:p>
            <a:fld id="{7889D0C4-B3EB-4934-A49D-408E1B203F68}" type="datetimeFigureOut">
              <a:rPr lang="en-ZA" smtClean="0"/>
              <a:t>29/Nov/2023</a:t>
            </a:fld>
            <a:endParaRPr lang="en-ZA"/>
          </a:p>
        </p:txBody>
      </p:sp>
      <p:sp>
        <p:nvSpPr>
          <p:cNvPr id="8" name="Footer Placeholder 7"/>
          <p:cNvSpPr>
            <a:spLocks noGrp="1"/>
          </p:cNvSpPr>
          <p:nvPr>
            <p:ph type="ftr" sz="quarter" idx="11"/>
          </p:nvPr>
        </p:nvSpPr>
        <p:spPr/>
        <p:txBody>
          <a:bodyPr/>
          <a:lstStyle/>
          <a:p>
            <a:endParaRPr lang="en-ZA"/>
          </a:p>
        </p:txBody>
      </p:sp>
      <p:sp>
        <p:nvSpPr>
          <p:cNvPr id="9" name="Slide Number Placeholder 8"/>
          <p:cNvSpPr>
            <a:spLocks noGrp="1"/>
          </p:cNvSpPr>
          <p:nvPr>
            <p:ph type="sldNum" sz="quarter" idx="12"/>
          </p:nvPr>
        </p:nvSpPr>
        <p:spPr/>
        <p:txBody>
          <a:bodyPr/>
          <a:lstStyle/>
          <a:p>
            <a:fld id="{7108CDC5-E4D5-4190-A403-3DED7ED7A348}" type="slidenum">
              <a:rPr lang="en-ZA" smtClean="0"/>
              <a:t>‹#›</a:t>
            </a:fld>
            <a:endParaRPr lang="en-ZA"/>
          </a:p>
        </p:txBody>
      </p:sp>
    </p:spTree>
    <p:extLst>
      <p:ext uri="{BB962C8B-B14F-4D97-AF65-F5344CB8AC3E}">
        <p14:creationId xmlns:p14="http://schemas.microsoft.com/office/powerpoint/2010/main" val="4272173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Date Placeholder 2"/>
          <p:cNvSpPr>
            <a:spLocks noGrp="1"/>
          </p:cNvSpPr>
          <p:nvPr>
            <p:ph type="dt" sz="half" idx="10"/>
          </p:nvPr>
        </p:nvSpPr>
        <p:spPr/>
        <p:txBody>
          <a:bodyPr/>
          <a:lstStyle/>
          <a:p>
            <a:fld id="{7889D0C4-B3EB-4934-A49D-408E1B203F68}" type="datetimeFigureOut">
              <a:rPr lang="en-ZA" smtClean="0"/>
              <a:t>29/Nov/2023</a:t>
            </a:fld>
            <a:endParaRPr lang="en-ZA"/>
          </a:p>
        </p:txBody>
      </p:sp>
      <p:sp>
        <p:nvSpPr>
          <p:cNvPr id="4" name="Footer Placeholder 3"/>
          <p:cNvSpPr>
            <a:spLocks noGrp="1"/>
          </p:cNvSpPr>
          <p:nvPr>
            <p:ph type="ftr" sz="quarter" idx="11"/>
          </p:nvPr>
        </p:nvSpPr>
        <p:spPr/>
        <p:txBody>
          <a:bodyPr/>
          <a:lstStyle/>
          <a:p>
            <a:endParaRPr lang="en-ZA"/>
          </a:p>
        </p:txBody>
      </p:sp>
      <p:sp>
        <p:nvSpPr>
          <p:cNvPr id="5" name="Slide Number Placeholder 4"/>
          <p:cNvSpPr>
            <a:spLocks noGrp="1"/>
          </p:cNvSpPr>
          <p:nvPr>
            <p:ph type="sldNum" sz="quarter" idx="12"/>
          </p:nvPr>
        </p:nvSpPr>
        <p:spPr/>
        <p:txBody>
          <a:bodyPr/>
          <a:lstStyle/>
          <a:p>
            <a:fld id="{7108CDC5-E4D5-4190-A403-3DED7ED7A348}" type="slidenum">
              <a:rPr lang="en-ZA" smtClean="0"/>
              <a:t>‹#›</a:t>
            </a:fld>
            <a:endParaRPr lang="en-ZA"/>
          </a:p>
        </p:txBody>
      </p:sp>
    </p:spTree>
    <p:extLst>
      <p:ext uri="{BB962C8B-B14F-4D97-AF65-F5344CB8AC3E}">
        <p14:creationId xmlns:p14="http://schemas.microsoft.com/office/powerpoint/2010/main" val="33703123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889D0C4-B3EB-4934-A49D-408E1B203F68}" type="datetimeFigureOut">
              <a:rPr lang="en-ZA" smtClean="0"/>
              <a:t>29/Nov/2023</a:t>
            </a:fld>
            <a:endParaRPr lang="en-ZA"/>
          </a:p>
        </p:txBody>
      </p:sp>
      <p:sp>
        <p:nvSpPr>
          <p:cNvPr id="3" name="Footer Placeholder 2"/>
          <p:cNvSpPr>
            <a:spLocks noGrp="1"/>
          </p:cNvSpPr>
          <p:nvPr>
            <p:ph type="ftr" sz="quarter" idx="11"/>
          </p:nvPr>
        </p:nvSpPr>
        <p:spPr/>
        <p:txBody>
          <a:bodyPr/>
          <a:lstStyle/>
          <a:p>
            <a:endParaRPr lang="en-ZA"/>
          </a:p>
        </p:txBody>
      </p:sp>
      <p:sp>
        <p:nvSpPr>
          <p:cNvPr id="4" name="Slide Number Placeholder 3"/>
          <p:cNvSpPr>
            <a:spLocks noGrp="1"/>
          </p:cNvSpPr>
          <p:nvPr>
            <p:ph type="sldNum" sz="quarter" idx="12"/>
          </p:nvPr>
        </p:nvSpPr>
        <p:spPr/>
        <p:txBody>
          <a:bodyPr/>
          <a:lstStyle/>
          <a:p>
            <a:fld id="{7108CDC5-E4D5-4190-A403-3DED7ED7A348}" type="slidenum">
              <a:rPr lang="en-ZA" smtClean="0"/>
              <a:t>‹#›</a:t>
            </a:fld>
            <a:endParaRPr lang="en-ZA"/>
          </a:p>
        </p:txBody>
      </p:sp>
    </p:spTree>
    <p:extLst>
      <p:ext uri="{BB962C8B-B14F-4D97-AF65-F5344CB8AC3E}">
        <p14:creationId xmlns:p14="http://schemas.microsoft.com/office/powerpoint/2010/main" val="5659558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ZA"/>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889D0C4-B3EB-4934-A49D-408E1B203F68}" type="datetimeFigureOut">
              <a:rPr lang="en-ZA" smtClean="0"/>
              <a:t>29/Nov/2023</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7108CDC5-E4D5-4190-A403-3DED7ED7A348}" type="slidenum">
              <a:rPr lang="en-ZA" smtClean="0"/>
              <a:t>‹#›</a:t>
            </a:fld>
            <a:endParaRPr lang="en-ZA"/>
          </a:p>
        </p:txBody>
      </p:sp>
    </p:spTree>
    <p:extLst>
      <p:ext uri="{BB962C8B-B14F-4D97-AF65-F5344CB8AC3E}">
        <p14:creationId xmlns:p14="http://schemas.microsoft.com/office/powerpoint/2010/main" val="6939939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ZA"/>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A"/>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889D0C4-B3EB-4934-A49D-408E1B203F68}" type="datetimeFigureOut">
              <a:rPr lang="en-ZA" smtClean="0"/>
              <a:t>29/Nov/2023</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7108CDC5-E4D5-4190-A403-3DED7ED7A348}" type="slidenum">
              <a:rPr lang="en-ZA" smtClean="0"/>
              <a:t>‹#›</a:t>
            </a:fld>
            <a:endParaRPr lang="en-ZA"/>
          </a:p>
        </p:txBody>
      </p:sp>
    </p:spTree>
    <p:extLst>
      <p:ext uri="{BB962C8B-B14F-4D97-AF65-F5344CB8AC3E}">
        <p14:creationId xmlns:p14="http://schemas.microsoft.com/office/powerpoint/2010/main" val="7097496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ZA"/>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889D0C4-B3EB-4934-A49D-408E1B203F68}" type="datetimeFigureOut">
              <a:rPr lang="en-ZA" smtClean="0"/>
              <a:t>29/Nov/2023</a:t>
            </a:fld>
            <a:endParaRPr lang="en-ZA"/>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ZA"/>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108CDC5-E4D5-4190-A403-3DED7ED7A348}" type="slidenum">
              <a:rPr lang="en-ZA" smtClean="0"/>
              <a:t>‹#›</a:t>
            </a:fld>
            <a:endParaRPr lang="en-ZA"/>
          </a:p>
        </p:txBody>
      </p:sp>
    </p:spTree>
    <p:extLst>
      <p:ext uri="{BB962C8B-B14F-4D97-AF65-F5344CB8AC3E}">
        <p14:creationId xmlns:p14="http://schemas.microsoft.com/office/powerpoint/2010/main" val="25244061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2.jpeg"/><Relationship Id="rId1" Type="http://schemas.openxmlformats.org/officeDocument/2006/relationships/slideLayout" Target="../slideLayouts/slideLayout1.xml"/><Relationship Id="rId4" Type="http://schemas.openxmlformats.org/officeDocument/2006/relationships/chart" Target="../charts/char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758" y="-25758"/>
            <a:ext cx="12230100" cy="6858000"/>
          </a:xfrm>
          <a:prstGeom prst="rect">
            <a:avLst/>
          </a:prstGeom>
        </p:spPr>
      </p:pic>
      <p:sp>
        <p:nvSpPr>
          <p:cNvPr id="4" name="TextBox 3"/>
          <p:cNvSpPr txBox="1"/>
          <p:nvPr/>
        </p:nvSpPr>
        <p:spPr>
          <a:xfrm>
            <a:off x="587241" y="1797878"/>
            <a:ext cx="8754466" cy="1077218"/>
          </a:xfrm>
          <a:prstGeom prst="rect">
            <a:avLst/>
          </a:prstGeom>
          <a:noFill/>
        </p:spPr>
        <p:txBody>
          <a:bodyPr wrap="square" rtlCol="0">
            <a:spAutoFit/>
          </a:bodyPr>
          <a:lstStyle/>
          <a:p>
            <a:r>
              <a:rPr lang="en-GB" sz="3200" dirty="0">
                <a:solidFill>
                  <a:schemeClr val="bg1"/>
                </a:solidFill>
                <a:latin typeface="Arial" panose="020B0604020202020204" pitchFamily="34" charset="0"/>
                <a:cs typeface="Arial" panose="020B0604020202020204" pitchFamily="34" charset="0"/>
              </a:rPr>
              <a:t>Cooperation for Quality Information: DHET and the Professional Bodies</a:t>
            </a:r>
            <a:endParaRPr lang="en-ZA" sz="3200" dirty="0">
              <a:solidFill>
                <a:schemeClr val="bg1"/>
              </a:solidFill>
              <a:latin typeface="Arial" panose="020B0604020202020204" pitchFamily="34" charset="0"/>
              <a:cs typeface="Arial" panose="020B0604020202020204" pitchFamily="34" charset="0"/>
            </a:endParaRPr>
          </a:p>
        </p:txBody>
      </p:sp>
      <p:sp>
        <p:nvSpPr>
          <p:cNvPr id="5" name="TextBox 4"/>
          <p:cNvSpPr txBox="1"/>
          <p:nvPr/>
        </p:nvSpPr>
        <p:spPr>
          <a:xfrm>
            <a:off x="587241" y="3475073"/>
            <a:ext cx="4752427" cy="1077218"/>
          </a:xfrm>
          <a:prstGeom prst="rect">
            <a:avLst/>
          </a:prstGeom>
          <a:noFill/>
        </p:spPr>
        <p:txBody>
          <a:bodyPr wrap="square" rtlCol="0">
            <a:spAutoFit/>
          </a:bodyPr>
          <a:lstStyle/>
          <a:p>
            <a:r>
              <a:rPr lang="en-US" sz="2000" dirty="0">
                <a:solidFill>
                  <a:schemeClr val="bg1"/>
                </a:solidFill>
                <a:latin typeface="Arial" panose="020B0604020202020204" pitchFamily="34" charset="0"/>
                <a:cs typeface="Arial" panose="020B0604020202020204" pitchFamily="34" charset="0"/>
              </a:rPr>
              <a:t>Compiled by: </a:t>
            </a:r>
            <a:r>
              <a:rPr lang="en-US" sz="2400" dirty="0">
                <a:solidFill>
                  <a:schemeClr val="bg1"/>
                </a:solidFill>
                <a:latin typeface="Arial" panose="020B0604020202020204" pitchFamily="34" charset="0"/>
                <a:cs typeface="Arial" panose="020B0604020202020204" pitchFamily="34" charset="0"/>
              </a:rPr>
              <a:t>Ntsoaki</a:t>
            </a:r>
            <a:r>
              <a:rPr lang="en-US" sz="2000" dirty="0">
                <a:solidFill>
                  <a:schemeClr val="bg1"/>
                </a:solidFill>
                <a:latin typeface="Arial" panose="020B0604020202020204" pitchFamily="34" charset="0"/>
                <a:cs typeface="Arial" panose="020B0604020202020204" pitchFamily="34" charset="0"/>
              </a:rPr>
              <a:t> Kala</a:t>
            </a:r>
          </a:p>
          <a:p>
            <a:endParaRPr lang="en-US" sz="2000" dirty="0">
              <a:solidFill>
                <a:schemeClr val="bg1"/>
              </a:solidFill>
              <a:latin typeface="Arial" panose="020B0604020202020204" pitchFamily="34" charset="0"/>
              <a:cs typeface="Arial" panose="020B0604020202020204" pitchFamily="34" charset="0"/>
            </a:endParaRPr>
          </a:p>
          <a:p>
            <a:r>
              <a:rPr lang="en-US" sz="2000" dirty="0">
                <a:solidFill>
                  <a:schemeClr val="bg1"/>
                </a:solidFill>
                <a:latin typeface="Arial" panose="020B0604020202020204" pitchFamily="34" charset="0"/>
                <a:cs typeface="Arial" panose="020B0604020202020204" pitchFamily="34" charset="0"/>
              </a:rPr>
              <a:t>Date: 29 November 2023</a:t>
            </a:r>
            <a:endParaRPr lang="en-ZA" sz="20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057658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 y="-38637"/>
            <a:ext cx="12216011" cy="6896637"/>
          </a:xfrm>
          <a:prstGeom prst="rect">
            <a:avLst/>
          </a:prstGeom>
        </p:spPr>
      </p:pic>
      <p:sp>
        <p:nvSpPr>
          <p:cNvPr id="2" name="Title 1">
            <a:extLst>
              <a:ext uri="{FF2B5EF4-FFF2-40B4-BE49-F238E27FC236}">
                <a16:creationId xmlns:a16="http://schemas.microsoft.com/office/drawing/2014/main" id="{8B294CF8-6635-6FE3-5CE4-078F5A998B93}"/>
              </a:ext>
            </a:extLst>
          </p:cNvPr>
          <p:cNvSpPr>
            <a:spLocks noGrp="1"/>
          </p:cNvSpPr>
          <p:nvPr>
            <p:ph type="ctrTitle"/>
          </p:nvPr>
        </p:nvSpPr>
        <p:spPr>
          <a:xfrm>
            <a:off x="855133" y="1394551"/>
            <a:ext cx="10940627" cy="6258977"/>
          </a:xfrm>
        </p:spPr>
        <p:txBody>
          <a:bodyPr>
            <a:normAutofit fontScale="90000"/>
          </a:bodyPr>
          <a:lstStyle/>
          <a:p>
            <a:pPr algn="l"/>
            <a:r>
              <a:rPr lang="en-ZA" altLang="en-US" sz="3600" b="1" dirty="0">
                <a:latin typeface="Calibri" panose="020F0502020204030204" pitchFamily="34" charset="0"/>
                <a:cs typeface="Calibri" panose="020F0502020204030204" pitchFamily="34" charset="0"/>
              </a:rPr>
              <a:t>Conclusion</a:t>
            </a:r>
            <a:br>
              <a:rPr lang="en-ZA" altLang="en-US" sz="3600" b="1" dirty="0">
                <a:latin typeface="Calibri" panose="020F0502020204030204" pitchFamily="34" charset="0"/>
                <a:cs typeface="Calibri" panose="020F0502020204030204" pitchFamily="34" charset="0"/>
              </a:rPr>
            </a:br>
            <a:br>
              <a:rPr lang="en-ZA" altLang="en-US" sz="3600" b="1" dirty="0">
                <a:latin typeface="Calibri" panose="020F0502020204030204" pitchFamily="34" charset="0"/>
                <a:cs typeface="Calibri" panose="020F0502020204030204" pitchFamily="34" charset="0"/>
              </a:rPr>
            </a:br>
            <a:r>
              <a:rPr lang="en-GB" altLang="en-US" sz="2800" dirty="0">
                <a:latin typeface="Calibri" panose="020F0502020204030204" pitchFamily="34" charset="0"/>
                <a:cs typeface="Calibri" panose="020F0502020204030204" pitchFamily="34" charset="0"/>
              </a:rPr>
              <a:t>Collaboration between the professional bodies and the DHET is a </a:t>
            </a:r>
            <a:br>
              <a:rPr lang="en-GB" altLang="en-US" sz="2800" dirty="0">
                <a:latin typeface="Calibri" panose="020F0502020204030204" pitchFamily="34" charset="0"/>
                <a:cs typeface="Calibri" panose="020F0502020204030204" pitchFamily="34" charset="0"/>
              </a:rPr>
            </a:br>
            <a:r>
              <a:rPr lang="en-GB" altLang="en-US" sz="2800" dirty="0">
                <a:latin typeface="Calibri" panose="020F0502020204030204" pitchFamily="34" charset="0"/>
                <a:cs typeface="Calibri" panose="020F0502020204030204" pitchFamily="34" charset="0"/>
              </a:rPr>
              <a:t>symbiotic relationship that contributes to the overall development </a:t>
            </a:r>
            <a:br>
              <a:rPr lang="en-GB" altLang="en-US" sz="2800" dirty="0">
                <a:latin typeface="Calibri" panose="020F0502020204030204" pitchFamily="34" charset="0"/>
                <a:cs typeface="Calibri" panose="020F0502020204030204" pitchFamily="34" charset="0"/>
              </a:rPr>
            </a:br>
            <a:r>
              <a:rPr lang="en-GB" altLang="en-US" sz="2800" dirty="0">
                <a:latin typeface="Calibri" panose="020F0502020204030204" pitchFamily="34" charset="0"/>
                <a:cs typeface="Calibri" panose="020F0502020204030204" pitchFamily="34" charset="0"/>
              </a:rPr>
              <a:t>of industries, the education sector, and the professional landscape. </a:t>
            </a:r>
            <a:br>
              <a:rPr lang="en-GB" altLang="en-US" sz="2800" dirty="0">
                <a:latin typeface="Calibri" panose="020F0502020204030204" pitchFamily="34" charset="0"/>
                <a:cs typeface="Calibri" panose="020F0502020204030204" pitchFamily="34" charset="0"/>
              </a:rPr>
            </a:br>
            <a:r>
              <a:rPr lang="en-GB" altLang="en-US" sz="2800" dirty="0">
                <a:latin typeface="Calibri" panose="020F0502020204030204" pitchFamily="34" charset="0"/>
                <a:cs typeface="Calibri" panose="020F0502020204030204" pitchFamily="34" charset="0"/>
              </a:rPr>
              <a:t>It creates opportunities for shared resources, knowledge exchange, </a:t>
            </a:r>
            <a:br>
              <a:rPr lang="en-GB" altLang="en-US" sz="2800" dirty="0">
                <a:latin typeface="Calibri" panose="020F0502020204030204" pitchFamily="34" charset="0"/>
                <a:cs typeface="Calibri" panose="020F0502020204030204" pitchFamily="34" charset="0"/>
              </a:rPr>
            </a:br>
            <a:r>
              <a:rPr lang="en-GB" altLang="en-US" sz="2800" dirty="0">
                <a:latin typeface="Calibri" panose="020F0502020204030204" pitchFamily="34" charset="0"/>
                <a:cs typeface="Calibri" panose="020F0502020204030204" pitchFamily="34" charset="0"/>
              </a:rPr>
              <a:t>and the collective advancement of education and professional standard.</a:t>
            </a:r>
            <a:br>
              <a:rPr lang="en-GB" altLang="en-US" sz="2800" dirty="0">
                <a:latin typeface="Calibri" panose="020F0502020204030204" pitchFamily="34" charset="0"/>
                <a:cs typeface="Calibri" panose="020F0502020204030204" pitchFamily="34" charset="0"/>
              </a:rPr>
            </a:br>
            <a:br>
              <a:rPr lang="en-GB" altLang="en-US" sz="2800" dirty="0">
                <a:latin typeface="Calibri" panose="020F0502020204030204" pitchFamily="34" charset="0"/>
                <a:cs typeface="Calibri" panose="020F0502020204030204" pitchFamily="34" charset="0"/>
              </a:rPr>
            </a:br>
            <a:br>
              <a:rPr lang="en-GB" altLang="en-US" sz="2800" dirty="0">
                <a:latin typeface="Calibri" panose="020F0502020204030204" pitchFamily="34" charset="0"/>
                <a:cs typeface="Calibri" panose="020F0502020204030204" pitchFamily="34" charset="0"/>
              </a:rPr>
            </a:br>
            <a:br>
              <a:rPr lang="en-GB" altLang="en-US" sz="2800" dirty="0">
                <a:latin typeface="Calibri" panose="020F0502020204030204" pitchFamily="34" charset="0"/>
                <a:cs typeface="Calibri" panose="020F0502020204030204" pitchFamily="34" charset="0"/>
              </a:rPr>
            </a:br>
            <a:br>
              <a:rPr lang="en-US" altLang="en-US" sz="3100" dirty="0">
                <a:latin typeface="Calibri" panose="020F0502020204030204" pitchFamily="34" charset="0"/>
                <a:cs typeface="Calibri" panose="020F0502020204030204" pitchFamily="34" charset="0"/>
              </a:rPr>
            </a:br>
            <a:br>
              <a:rPr lang="en-GB" altLang="en-US" sz="3100" dirty="0">
                <a:latin typeface="Calibri" panose="020F0502020204030204" pitchFamily="34" charset="0"/>
                <a:cs typeface="Calibri" panose="020F0502020204030204" pitchFamily="34" charset="0"/>
              </a:rPr>
            </a:br>
            <a:br>
              <a:rPr lang="en-ZA" altLang="en-US" sz="2000" dirty="0">
                <a:latin typeface="Calibri" panose="020F0502020204030204" pitchFamily="34" charset="0"/>
                <a:cs typeface="Calibri" panose="020F0502020204030204" pitchFamily="34" charset="0"/>
              </a:rPr>
            </a:br>
            <a:br>
              <a:rPr lang="en-ZA" altLang="en-US" sz="2000" dirty="0">
                <a:latin typeface="Calibri" panose="020F0502020204030204" pitchFamily="34" charset="0"/>
                <a:cs typeface="Calibri" panose="020F0502020204030204" pitchFamily="34" charset="0"/>
              </a:rPr>
            </a:br>
            <a:br>
              <a:rPr lang="en-ZA" altLang="en-US" sz="2000" dirty="0">
                <a:latin typeface="Calibri" panose="020F0502020204030204" pitchFamily="34" charset="0"/>
                <a:cs typeface="Calibri" panose="020F0502020204030204" pitchFamily="34" charset="0"/>
              </a:rPr>
            </a:br>
            <a:br>
              <a:rPr lang="en-ZA" altLang="en-US" sz="2000" dirty="0">
                <a:latin typeface="Calibri" panose="020F0502020204030204" pitchFamily="34" charset="0"/>
                <a:cs typeface="Calibri" panose="020F0502020204030204" pitchFamily="34" charset="0"/>
              </a:rPr>
            </a:br>
            <a:br>
              <a:rPr lang="en-ZA" altLang="en-US" sz="2000" dirty="0">
                <a:latin typeface="Calibri" panose="020F0502020204030204" pitchFamily="34" charset="0"/>
                <a:cs typeface="Calibri" panose="020F0502020204030204" pitchFamily="34" charset="0"/>
              </a:rPr>
            </a:br>
            <a:r>
              <a:rPr lang="en-ZA" altLang="en-US" sz="2000" dirty="0">
                <a:latin typeface="Calibri" panose="020F0502020204030204" pitchFamily="34" charset="0"/>
                <a:cs typeface="Calibri" panose="020F0502020204030204" pitchFamily="34" charset="0"/>
              </a:rPr>
              <a:t> </a:t>
            </a:r>
          </a:p>
        </p:txBody>
      </p:sp>
    </p:spTree>
    <p:extLst>
      <p:ext uri="{BB962C8B-B14F-4D97-AF65-F5344CB8AC3E}">
        <p14:creationId xmlns:p14="http://schemas.microsoft.com/office/powerpoint/2010/main" val="14945674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12569169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 y="-38637"/>
            <a:ext cx="12216011" cy="6896637"/>
          </a:xfrm>
          <a:prstGeom prst="rect">
            <a:avLst/>
          </a:prstGeom>
        </p:spPr>
      </p:pic>
      <p:sp>
        <p:nvSpPr>
          <p:cNvPr id="2" name="Title 1">
            <a:extLst>
              <a:ext uri="{FF2B5EF4-FFF2-40B4-BE49-F238E27FC236}">
                <a16:creationId xmlns:a16="http://schemas.microsoft.com/office/drawing/2014/main" id="{8B294CF8-6635-6FE3-5CE4-078F5A998B93}"/>
              </a:ext>
            </a:extLst>
          </p:cNvPr>
          <p:cNvSpPr>
            <a:spLocks noGrp="1"/>
          </p:cNvSpPr>
          <p:nvPr>
            <p:ph type="ctrTitle"/>
          </p:nvPr>
        </p:nvSpPr>
        <p:spPr>
          <a:xfrm>
            <a:off x="1" y="680862"/>
            <a:ext cx="11940850" cy="5993722"/>
          </a:xfrm>
        </p:spPr>
        <p:txBody>
          <a:bodyPr>
            <a:noAutofit/>
          </a:bodyPr>
          <a:lstStyle/>
          <a:p>
            <a:pPr algn="l"/>
            <a:r>
              <a:rPr lang="en-ZA" altLang="en-US" sz="3200" b="1" dirty="0">
                <a:latin typeface="Calibri" panose="020F0502020204030204" pitchFamily="34" charset="0"/>
                <a:cs typeface="Calibri" panose="020F0502020204030204" pitchFamily="34" charset="0"/>
              </a:rPr>
              <a:t>                 </a:t>
            </a:r>
            <a:br>
              <a:rPr lang="en-ZA" altLang="en-US" sz="3200" b="1" dirty="0">
                <a:latin typeface="Calibri" panose="020F0502020204030204" pitchFamily="34" charset="0"/>
                <a:cs typeface="Calibri" panose="020F0502020204030204" pitchFamily="34" charset="0"/>
              </a:rPr>
            </a:br>
            <a:r>
              <a:rPr lang="en-ZA" altLang="en-US" sz="3200" b="1" dirty="0">
                <a:latin typeface="Calibri" panose="020F0502020204030204" pitchFamily="34" charset="0"/>
                <a:cs typeface="Calibri" panose="020F0502020204030204" pitchFamily="34" charset="0"/>
              </a:rPr>
              <a:t>                          </a:t>
            </a:r>
            <a:br>
              <a:rPr lang="en-ZA" altLang="en-US" sz="3200" b="1" dirty="0">
                <a:latin typeface="Calibri" panose="020F0502020204030204" pitchFamily="34" charset="0"/>
                <a:cs typeface="Calibri" panose="020F0502020204030204" pitchFamily="34" charset="0"/>
              </a:rPr>
            </a:br>
            <a:br>
              <a:rPr lang="en-ZA" altLang="en-US" sz="3200" b="1" dirty="0">
                <a:latin typeface="Calibri" panose="020F0502020204030204" pitchFamily="34" charset="0"/>
                <a:cs typeface="Calibri" panose="020F0502020204030204" pitchFamily="34" charset="0"/>
              </a:rPr>
            </a:br>
            <a:br>
              <a:rPr lang="en-ZA" altLang="en-US" sz="3200" b="1" dirty="0">
                <a:latin typeface="Calibri" panose="020F0502020204030204" pitchFamily="34" charset="0"/>
                <a:cs typeface="Calibri" panose="020F0502020204030204" pitchFamily="34" charset="0"/>
              </a:rPr>
            </a:br>
            <a:br>
              <a:rPr lang="en-ZA" altLang="en-US" sz="3200" b="1" dirty="0">
                <a:latin typeface="Calibri" panose="020F0502020204030204" pitchFamily="34" charset="0"/>
                <a:cs typeface="Calibri" panose="020F0502020204030204" pitchFamily="34" charset="0"/>
              </a:rPr>
            </a:br>
            <a:br>
              <a:rPr lang="en-ZA" altLang="en-US" sz="3200" b="1" dirty="0">
                <a:latin typeface="Calibri" panose="020F0502020204030204" pitchFamily="34" charset="0"/>
                <a:cs typeface="Calibri" panose="020F0502020204030204" pitchFamily="34" charset="0"/>
              </a:rPr>
            </a:br>
            <a:br>
              <a:rPr lang="en-ZA" altLang="en-US" sz="3200" b="1" dirty="0">
                <a:latin typeface="Calibri" panose="020F0502020204030204" pitchFamily="34" charset="0"/>
                <a:cs typeface="Calibri" panose="020F0502020204030204" pitchFamily="34" charset="0"/>
              </a:rPr>
            </a:br>
            <a:br>
              <a:rPr lang="en-ZA" altLang="en-US" sz="3200" b="1" dirty="0">
                <a:latin typeface="Calibri" panose="020F0502020204030204" pitchFamily="34" charset="0"/>
                <a:cs typeface="Calibri" panose="020F0502020204030204" pitchFamily="34" charset="0"/>
              </a:rPr>
            </a:br>
            <a:br>
              <a:rPr lang="en-ZA" altLang="en-US" sz="3200" b="1" dirty="0">
                <a:latin typeface="Calibri" panose="020F0502020204030204" pitchFamily="34" charset="0"/>
                <a:cs typeface="Calibri" panose="020F0502020204030204" pitchFamily="34" charset="0"/>
              </a:rPr>
            </a:br>
            <a:br>
              <a:rPr lang="en-ZA" altLang="en-US" sz="3200" b="1" dirty="0">
                <a:latin typeface="Calibri" panose="020F0502020204030204" pitchFamily="34" charset="0"/>
                <a:cs typeface="Calibri" panose="020F0502020204030204" pitchFamily="34" charset="0"/>
              </a:rPr>
            </a:br>
            <a:r>
              <a:rPr lang="en-ZA" altLang="en-US" sz="3200" b="1" dirty="0">
                <a:latin typeface="Calibri" panose="020F0502020204030204" pitchFamily="34" charset="0"/>
                <a:cs typeface="Calibri" panose="020F0502020204030204" pitchFamily="34" charset="0"/>
              </a:rPr>
              <a:t>                 Presentation Outline</a:t>
            </a:r>
            <a:br>
              <a:rPr lang="en-ZA" altLang="en-US" sz="3200" b="1" dirty="0">
                <a:latin typeface="Calibri" panose="020F0502020204030204" pitchFamily="34" charset="0"/>
                <a:cs typeface="Calibri" panose="020F0502020204030204" pitchFamily="34" charset="0"/>
              </a:rPr>
            </a:br>
            <a:br>
              <a:rPr lang="en-ZA" altLang="en-US" sz="3200" b="1" dirty="0">
                <a:latin typeface="Calibri" panose="020F0502020204030204" pitchFamily="34" charset="0"/>
                <a:cs typeface="Calibri" panose="020F0502020204030204" pitchFamily="34" charset="0"/>
              </a:rPr>
            </a:br>
            <a:br>
              <a:rPr lang="en-ZA" altLang="en-US" sz="3200" b="1" dirty="0">
                <a:latin typeface="Calibri" panose="020F0502020204030204" pitchFamily="34" charset="0"/>
                <a:cs typeface="Calibri" panose="020F0502020204030204" pitchFamily="34" charset="0"/>
              </a:rPr>
            </a:br>
            <a:br>
              <a:rPr lang="en-ZA" altLang="en-US" sz="3200" b="1" dirty="0">
                <a:latin typeface="Calibri" panose="020F0502020204030204" pitchFamily="34" charset="0"/>
                <a:cs typeface="Calibri" panose="020F0502020204030204" pitchFamily="34" charset="0"/>
              </a:rPr>
            </a:br>
            <a:br>
              <a:rPr lang="en-ZA" altLang="en-US" sz="3200" b="1" dirty="0">
                <a:latin typeface="Calibri" panose="020F0502020204030204" pitchFamily="34" charset="0"/>
                <a:cs typeface="Calibri" panose="020F0502020204030204" pitchFamily="34" charset="0"/>
              </a:rPr>
            </a:br>
            <a:br>
              <a:rPr lang="en-ZA" altLang="en-US" sz="3200" b="1" dirty="0">
                <a:latin typeface="Calibri" panose="020F0502020204030204" pitchFamily="34" charset="0"/>
                <a:cs typeface="Calibri" panose="020F0502020204030204" pitchFamily="34" charset="0"/>
              </a:rPr>
            </a:br>
            <a:br>
              <a:rPr lang="en-ZA" altLang="en-US" sz="3200" b="1" dirty="0">
                <a:latin typeface="Calibri" panose="020F0502020204030204" pitchFamily="34" charset="0"/>
                <a:cs typeface="Calibri" panose="020F0502020204030204" pitchFamily="34" charset="0"/>
              </a:rPr>
            </a:br>
            <a:br>
              <a:rPr lang="en-ZA" altLang="en-US" sz="3200" b="1" dirty="0">
                <a:latin typeface="Calibri" panose="020F0502020204030204" pitchFamily="34" charset="0"/>
                <a:cs typeface="Calibri" panose="020F0502020204030204" pitchFamily="34" charset="0"/>
              </a:rPr>
            </a:br>
            <a:br>
              <a:rPr lang="en-ZA" altLang="en-US" sz="3200" b="1" dirty="0">
                <a:latin typeface="Calibri" panose="020F0502020204030204" pitchFamily="34" charset="0"/>
                <a:cs typeface="Calibri" panose="020F0502020204030204" pitchFamily="34" charset="0"/>
              </a:rPr>
            </a:br>
            <a:br>
              <a:rPr lang="en-ZA" altLang="en-US" sz="3200" b="1" dirty="0">
                <a:latin typeface="Calibri" panose="020F0502020204030204" pitchFamily="34" charset="0"/>
                <a:cs typeface="Calibri" panose="020F0502020204030204" pitchFamily="34" charset="0"/>
              </a:rPr>
            </a:br>
            <a:br>
              <a:rPr lang="en-ZA" altLang="en-US" sz="3200" b="1" dirty="0">
                <a:latin typeface="Calibri" panose="020F0502020204030204" pitchFamily="34" charset="0"/>
                <a:cs typeface="Calibri" panose="020F0502020204030204" pitchFamily="34" charset="0"/>
              </a:rPr>
            </a:br>
            <a:endParaRPr lang="en-ZA" altLang="en-US" sz="3200" b="1" dirty="0">
              <a:latin typeface="Calibri" panose="020F0502020204030204" pitchFamily="34" charset="0"/>
              <a:cs typeface="Calibri" panose="020F0502020204030204" pitchFamily="34" charset="0"/>
            </a:endParaRPr>
          </a:p>
        </p:txBody>
      </p:sp>
      <p:sp>
        <p:nvSpPr>
          <p:cNvPr id="5" name="Rounded Rectangle 29">
            <a:extLst>
              <a:ext uri="{FF2B5EF4-FFF2-40B4-BE49-F238E27FC236}">
                <a16:creationId xmlns:a16="http://schemas.microsoft.com/office/drawing/2014/main" id="{D33D59D9-3E99-E1E2-DBDA-AF1DBF1FE0FA}"/>
              </a:ext>
            </a:extLst>
          </p:cNvPr>
          <p:cNvSpPr/>
          <p:nvPr/>
        </p:nvSpPr>
        <p:spPr>
          <a:xfrm>
            <a:off x="604213" y="2059565"/>
            <a:ext cx="1135293" cy="449866"/>
          </a:xfrm>
          <a:prstGeom prst="roundRect">
            <a:avLst/>
          </a:prstGeom>
          <a:solidFill>
            <a:srgbClr val="9BBB59">
              <a:lumMod val="50000"/>
            </a:srgbClr>
          </a:solidFill>
          <a:ln w="25400" cap="flat" cmpd="sng" algn="ctr">
            <a:noFill/>
            <a:prstDash val="solid"/>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anchor="ctr"/>
          <a:lstStyle/>
          <a:p>
            <a:pPr marL="0" marR="0" lvl="1" indent="0" algn="ctr" defTabSz="914400" eaLnBrk="0" fontAlgn="base" latinLnBrk="0" hangingPunct="0">
              <a:lnSpc>
                <a:spcPct val="100000"/>
              </a:lnSpc>
              <a:spcBef>
                <a:spcPct val="0"/>
              </a:spcBef>
              <a:spcAft>
                <a:spcPct val="0"/>
              </a:spcAft>
              <a:buClrTx/>
              <a:buSzTx/>
              <a:buFontTx/>
              <a:buNone/>
              <a:tabLst/>
              <a:defRPr/>
            </a:pPr>
            <a:r>
              <a:rPr kumimoji="0" lang="en-ZA" sz="2000" b="1" i="0" u="none" strike="noStrike" kern="0" cap="none" spc="0" normalizeH="0" baseline="0" noProof="0" dirty="0">
                <a:ln>
                  <a:noFill/>
                </a:ln>
                <a:solidFill>
                  <a:prstClr val="white"/>
                </a:solidFill>
                <a:effectLst/>
                <a:uLnTx/>
                <a:uFillTx/>
                <a:latin typeface="Arial" panose="020B0604020202020204" pitchFamily="34" charset="0"/>
                <a:cs typeface="Arial" panose="020B0604020202020204" pitchFamily="34" charset="0"/>
              </a:rPr>
              <a:t>1</a:t>
            </a:r>
          </a:p>
        </p:txBody>
      </p:sp>
      <p:sp>
        <p:nvSpPr>
          <p:cNvPr id="6" name="Rounded Rectangle 70">
            <a:extLst>
              <a:ext uri="{FF2B5EF4-FFF2-40B4-BE49-F238E27FC236}">
                <a16:creationId xmlns:a16="http://schemas.microsoft.com/office/drawing/2014/main" id="{EFC5DA55-BEAB-E4BD-8A99-E192EF25EEF3}"/>
              </a:ext>
            </a:extLst>
          </p:cNvPr>
          <p:cNvSpPr/>
          <p:nvPr/>
        </p:nvSpPr>
        <p:spPr>
          <a:xfrm>
            <a:off x="1725217" y="2061099"/>
            <a:ext cx="5377545" cy="449866"/>
          </a:xfrm>
          <a:prstGeom prst="roundRect">
            <a:avLst/>
          </a:prstGeom>
          <a:solidFill>
            <a:srgbClr val="EEECE1"/>
          </a:solidFill>
          <a:ln w="25400" cap="flat" cmpd="sng" algn="ctr">
            <a:noFill/>
            <a:prstDash val="solid"/>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anchor="ctr"/>
          <a:lstStyle/>
          <a:p>
            <a:pPr marL="0" marR="0" lvl="0" indent="0" defTabSz="914400" eaLnBrk="0" fontAlgn="base" latinLnBrk="0" hangingPunct="0">
              <a:lnSpc>
                <a:spcPct val="100000"/>
              </a:lnSpc>
              <a:spcBef>
                <a:spcPct val="0"/>
              </a:spcBef>
              <a:spcAft>
                <a:spcPct val="0"/>
              </a:spcAft>
              <a:buClrTx/>
              <a:buSzTx/>
              <a:buFontTx/>
              <a:buNone/>
              <a:tabLst/>
              <a:defRPr/>
            </a:pPr>
            <a:r>
              <a:rPr lang="en-GB" altLang="en-US" sz="2000" kern="0" dirty="0">
                <a:solidFill>
                  <a:prstClr val="black"/>
                </a:solidFill>
                <a:latin typeface="Arial" panose="020B0604020202020204" pitchFamily="34" charset="0"/>
                <a:cs typeface="Arial" panose="020B0604020202020204" pitchFamily="34" charset="0"/>
              </a:rPr>
              <a:t>CDS Online Platforms</a:t>
            </a:r>
            <a:endParaRPr kumimoji="0" lang="en-GB" altLang="en-US" sz="200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sp>
        <p:nvSpPr>
          <p:cNvPr id="7" name="Rounded Rectangle 29">
            <a:extLst>
              <a:ext uri="{FF2B5EF4-FFF2-40B4-BE49-F238E27FC236}">
                <a16:creationId xmlns:a16="http://schemas.microsoft.com/office/drawing/2014/main" id="{B5757D02-67FE-F7DE-B62E-27F2683CD6A5}"/>
              </a:ext>
            </a:extLst>
          </p:cNvPr>
          <p:cNvSpPr/>
          <p:nvPr/>
        </p:nvSpPr>
        <p:spPr>
          <a:xfrm>
            <a:off x="606379" y="2528150"/>
            <a:ext cx="1105229" cy="463820"/>
          </a:xfrm>
          <a:prstGeom prst="roundRect">
            <a:avLst/>
          </a:prstGeom>
          <a:solidFill>
            <a:srgbClr val="9BBB59">
              <a:lumMod val="50000"/>
            </a:srgbClr>
          </a:solidFill>
          <a:ln w="25400" cap="flat" cmpd="sng" algn="ctr">
            <a:noFill/>
            <a:prstDash val="solid"/>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anchor="ctr"/>
          <a:lstStyle/>
          <a:p>
            <a:pPr marL="0" marR="0" lvl="1" indent="0" algn="ctr" defTabSz="914400" eaLnBrk="0" fontAlgn="base" latinLnBrk="0" hangingPunct="0">
              <a:lnSpc>
                <a:spcPct val="100000"/>
              </a:lnSpc>
              <a:spcBef>
                <a:spcPct val="0"/>
              </a:spcBef>
              <a:spcAft>
                <a:spcPct val="0"/>
              </a:spcAft>
              <a:buClrTx/>
              <a:buSzTx/>
              <a:buFontTx/>
              <a:buNone/>
              <a:tabLst/>
              <a:defRPr/>
            </a:pPr>
            <a:r>
              <a:rPr kumimoji="0" lang="en-ZA" sz="2000" b="1" i="0" u="none" strike="noStrike" kern="0" cap="none" spc="0" normalizeH="0" baseline="0" noProof="0" dirty="0">
                <a:ln>
                  <a:noFill/>
                </a:ln>
                <a:solidFill>
                  <a:prstClr val="white"/>
                </a:solidFill>
                <a:effectLst/>
                <a:uLnTx/>
                <a:uFillTx/>
                <a:latin typeface="Arial" panose="020B0604020202020204" pitchFamily="34" charset="0"/>
                <a:cs typeface="Arial" panose="020B0604020202020204" pitchFamily="34" charset="0"/>
              </a:rPr>
              <a:t>2</a:t>
            </a:r>
          </a:p>
        </p:txBody>
      </p:sp>
      <p:sp>
        <p:nvSpPr>
          <p:cNvPr id="8" name="Rounded Rectangle 70">
            <a:extLst>
              <a:ext uri="{FF2B5EF4-FFF2-40B4-BE49-F238E27FC236}">
                <a16:creationId xmlns:a16="http://schemas.microsoft.com/office/drawing/2014/main" id="{63DB1328-0E95-9619-C444-6DEB71F16DFD}"/>
              </a:ext>
            </a:extLst>
          </p:cNvPr>
          <p:cNvSpPr/>
          <p:nvPr/>
        </p:nvSpPr>
        <p:spPr>
          <a:xfrm>
            <a:off x="1711608" y="2556931"/>
            <a:ext cx="5391154" cy="449866"/>
          </a:xfrm>
          <a:prstGeom prst="roundRect">
            <a:avLst/>
          </a:prstGeom>
          <a:solidFill>
            <a:srgbClr val="EEECE1"/>
          </a:solidFill>
          <a:ln w="25400" cap="flat" cmpd="sng" algn="ctr">
            <a:noFill/>
            <a:prstDash val="solid"/>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anchor="ctr"/>
          <a:lstStyle/>
          <a:p>
            <a:pPr marL="0" marR="0" lvl="0" indent="0" defTabSz="914400" eaLnBrk="0" fontAlgn="base" latinLnBrk="0" hangingPunct="0">
              <a:lnSpc>
                <a:spcPct val="100000"/>
              </a:lnSpc>
              <a:spcBef>
                <a:spcPct val="0"/>
              </a:spcBef>
              <a:spcAft>
                <a:spcPct val="0"/>
              </a:spcAft>
              <a:buClrTx/>
              <a:buSzTx/>
              <a:buFontTx/>
              <a:buNone/>
              <a:tabLst/>
              <a:defRPr/>
            </a:pPr>
            <a:r>
              <a:rPr lang="en-GB" altLang="en-US" sz="2000" kern="0" dirty="0">
                <a:solidFill>
                  <a:prstClr val="black"/>
                </a:solidFill>
                <a:latin typeface="Arial" panose="020B0604020202020204" pitchFamily="34" charset="0"/>
                <a:cs typeface="Arial" panose="020B0604020202020204" pitchFamily="34" charset="0"/>
              </a:rPr>
              <a:t>Type of Information on the Platforms</a:t>
            </a:r>
            <a:endParaRPr kumimoji="0" lang="en-GB" altLang="en-US" sz="200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sp>
        <p:nvSpPr>
          <p:cNvPr id="9" name="Rounded Rectangle 29">
            <a:extLst>
              <a:ext uri="{FF2B5EF4-FFF2-40B4-BE49-F238E27FC236}">
                <a16:creationId xmlns:a16="http://schemas.microsoft.com/office/drawing/2014/main" id="{3BF7A7C4-B850-E76C-986A-09ABE3BE8B8E}"/>
              </a:ext>
            </a:extLst>
          </p:cNvPr>
          <p:cNvSpPr/>
          <p:nvPr/>
        </p:nvSpPr>
        <p:spPr>
          <a:xfrm>
            <a:off x="592770" y="3014823"/>
            <a:ext cx="1132449" cy="476832"/>
          </a:xfrm>
          <a:prstGeom prst="roundRect">
            <a:avLst/>
          </a:prstGeom>
          <a:solidFill>
            <a:srgbClr val="9BBB59">
              <a:lumMod val="50000"/>
            </a:srgbClr>
          </a:solidFill>
          <a:ln w="25400" cap="flat" cmpd="sng" algn="ctr">
            <a:noFill/>
            <a:prstDash val="solid"/>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anchor="ctr"/>
          <a:lstStyle/>
          <a:p>
            <a:pPr marL="0" marR="0" lvl="1" indent="0" algn="ctr" defTabSz="914400" eaLnBrk="0" fontAlgn="base" latinLnBrk="0" hangingPunct="0">
              <a:lnSpc>
                <a:spcPct val="100000"/>
              </a:lnSpc>
              <a:spcBef>
                <a:spcPct val="0"/>
              </a:spcBef>
              <a:spcAft>
                <a:spcPct val="0"/>
              </a:spcAft>
              <a:buClrTx/>
              <a:buSzTx/>
              <a:buFontTx/>
              <a:buNone/>
              <a:tabLst/>
              <a:defRPr/>
            </a:pPr>
            <a:r>
              <a:rPr kumimoji="0" lang="en-ZA" sz="2000" b="1" i="0" u="none" strike="noStrike" kern="0" cap="none" spc="0" normalizeH="0" baseline="0" noProof="0" dirty="0">
                <a:ln>
                  <a:noFill/>
                </a:ln>
                <a:solidFill>
                  <a:prstClr val="white"/>
                </a:solidFill>
                <a:effectLst/>
                <a:uLnTx/>
                <a:uFillTx/>
                <a:latin typeface="Arial" panose="020B0604020202020204" pitchFamily="34" charset="0"/>
                <a:cs typeface="Arial" panose="020B0604020202020204" pitchFamily="34" charset="0"/>
              </a:rPr>
              <a:t>3</a:t>
            </a:r>
          </a:p>
        </p:txBody>
      </p:sp>
      <p:sp>
        <p:nvSpPr>
          <p:cNvPr id="10" name="Rounded Rectangle 70">
            <a:extLst>
              <a:ext uri="{FF2B5EF4-FFF2-40B4-BE49-F238E27FC236}">
                <a16:creationId xmlns:a16="http://schemas.microsoft.com/office/drawing/2014/main" id="{2B2738A9-4378-A63B-1321-71567E28D1ED}"/>
              </a:ext>
            </a:extLst>
          </p:cNvPr>
          <p:cNvSpPr/>
          <p:nvPr/>
        </p:nvSpPr>
        <p:spPr>
          <a:xfrm>
            <a:off x="1738575" y="3029700"/>
            <a:ext cx="5364187" cy="463820"/>
          </a:xfrm>
          <a:prstGeom prst="roundRect">
            <a:avLst/>
          </a:prstGeom>
          <a:solidFill>
            <a:srgbClr val="EEECE1"/>
          </a:solidFill>
          <a:ln w="25400" cap="flat" cmpd="sng" algn="ctr">
            <a:noFill/>
            <a:prstDash val="solid"/>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anchor="ctr"/>
          <a:lstStyle/>
          <a:p>
            <a:pPr marL="0" marR="0" lvl="0" indent="0" defTabSz="914400" eaLnBrk="0" fontAlgn="base" latinLnBrk="0" hangingPunct="0">
              <a:lnSpc>
                <a:spcPct val="100000"/>
              </a:lnSpc>
              <a:spcBef>
                <a:spcPct val="0"/>
              </a:spcBef>
              <a:spcAft>
                <a:spcPct val="0"/>
              </a:spcAft>
              <a:buClrTx/>
              <a:buSzTx/>
              <a:buFontTx/>
              <a:buNone/>
              <a:tabLst/>
              <a:defRPr/>
            </a:pPr>
            <a:r>
              <a:rPr kumimoji="0" lang="en-GB" altLang="en-US" sz="200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Platforms Performance</a:t>
            </a:r>
          </a:p>
        </p:txBody>
      </p:sp>
      <p:sp>
        <p:nvSpPr>
          <p:cNvPr id="11" name="Rounded Rectangle 29">
            <a:extLst>
              <a:ext uri="{FF2B5EF4-FFF2-40B4-BE49-F238E27FC236}">
                <a16:creationId xmlns:a16="http://schemas.microsoft.com/office/drawing/2014/main" id="{4C316B97-3FD3-8410-395E-7BAC5EE73D76}"/>
              </a:ext>
            </a:extLst>
          </p:cNvPr>
          <p:cNvSpPr/>
          <p:nvPr/>
        </p:nvSpPr>
        <p:spPr>
          <a:xfrm>
            <a:off x="592770" y="3512189"/>
            <a:ext cx="1132449" cy="463820"/>
          </a:xfrm>
          <a:prstGeom prst="roundRect">
            <a:avLst/>
          </a:prstGeom>
          <a:solidFill>
            <a:srgbClr val="9BBB59">
              <a:lumMod val="50000"/>
            </a:srgbClr>
          </a:solidFill>
          <a:ln w="25400" cap="flat" cmpd="sng" algn="ctr">
            <a:noFill/>
            <a:prstDash val="solid"/>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anchor="ctr"/>
          <a:lstStyle/>
          <a:p>
            <a:pPr marL="0" marR="0" lvl="1" indent="0" algn="ctr" defTabSz="914400" eaLnBrk="0" fontAlgn="base" latinLnBrk="0" hangingPunct="0">
              <a:lnSpc>
                <a:spcPct val="100000"/>
              </a:lnSpc>
              <a:spcBef>
                <a:spcPct val="0"/>
              </a:spcBef>
              <a:spcAft>
                <a:spcPct val="0"/>
              </a:spcAft>
              <a:buClrTx/>
              <a:buSzTx/>
              <a:buFontTx/>
              <a:buNone/>
              <a:tabLst/>
              <a:defRPr/>
            </a:pPr>
            <a:r>
              <a:rPr kumimoji="0" lang="en-ZA" sz="2000" b="1" i="0" u="none" strike="noStrike" kern="0" cap="none" spc="0" normalizeH="0" baseline="0" noProof="0" dirty="0">
                <a:ln>
                  <a:noFill/>
                </a:ln>
                <a:solidFill>
                  <a:prstClr val="white"/>
                </a:solidFill>
                <a:effectLst/>
                <a:uLnTx/>
                <a:uFillTx/>
                <a:latin typeface="Arial" panose="020B0604020202020204" pitchFamily="34" charset="0"/>
                <a:cs typeface="Arial" panose="020B0604020202020204" pitchFamily="34" charset="0"/>
              </a:rPr>
              <a:t>4</a:t>
            </a:r>
          </a:p>
        </p:txBody>
      </p:sp>
      <p:sp>
        <p:nvSpPr>
          <p:cNvPr id="12" name="Rounded Rectangle 70">
            <a:extLst>
              <a:ext uri="{FF2B5EF4-FFF2-40B4-BE49-F238E27FC236}">
                <a16:creationId xmlns:a16="http://schemas.microsoft.com/office/drawing/2014/main" id="{E8A7E3D1-D338-B5C5-9211-B029611C2D9D}"/>
              </a:ext>
            </a:extLst>
          </p:cNvPr>
          <p:cNvSpPr/>
          <p:nvPr/>
        </p:nvSpPr>
        <p:spPr>
          <a:xfrm>
            <a:off x="1711607" y="3534884"/>
            <a:ext cx="5391156" cy="475506"/>
          </a:xfrm>
          <a:prstGeom prst="roundRect">
            <a:avLst/>
          </a:prstGeom>
          <a:solidFill>
            <a:srgbClr val="EEECE1"/>
          </a:solidFill>
          <a:ln w="25400" cap="flat" cmpd="sng" algn="ctr">
            <a:noFill/>
            <a:prstDash val="solid"/>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anchor="ctr"/>
          <a:lstStyle/>
          <a:p>
            <a:pPr marL="0" marR="0" lvl="0" indent="0" defTabSz="914400" eaLnBrk="0" fontAlgn="base" latinLnBrk="0" hangingPunct="0">
              <a:lnSpc>
                <a:spcPct val="100000"/>
              </a:lnSpc>
              <a:spcBef>
                <a:spcPct val="0"/>
              </a:spcBef>
              <a:spcAft>
                <a:spcPct val="0"/>
              </a:spcAft>
              <a:buClrTx/>
              <a:buSzTx/>
              <a:buFontTx/>
              <a:buNone/>
              <a:tabLst/>
              <a:defRPr/>
            </a:pPr>
            <a:r>
              <a:rPr lang="en-GB" altLang="en-US" sz="2000" kern="0" dirty="0">
                <a:solidFill>
                  <a:prstClr val="black"/>
                </a:solidFill>
                <a:latin typeface="Arial" panose="020B0604020202020204" pitchFamily="34" charset="0"/>
                <a:cs typeface="Arial" panose="020B0604020202020204" pitchFamily="34" charset="0"/>
              </a:rPr>
              <a:t>How can the Professional Bodies Support?</a:t>
            </a:r>
            <a:endParaRPr kumimoji="0" lang="en-GB" altLang="en-US" sz="200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sp>
        <p:nvSpPr>
          <p:cNvPr id="13" name="Rounded Rectangle 29">
            <a:extLst>
              <a:ext uri="{FF2B5EF4-FFF2-40B4-BE49-F238E27FC236}">
                <a16:creationId xmlns:a16="http://schemas.microsoft.com/office/drawing/2014/main" id="{3819916B-7500-EEE2-B174-449D1121B4D5}"/>
              </a:ext>
            </a:extLst>
          </p:cNvPr>
          <p:cNvSpPr/>
          <p:nvPr/>
        </p:nvSpPr>
        <p:spPr>
          <a:xfrm>
            <a:off x="606379" y="3990326"/>
            <a:ext cx="1132449" cy="480573"/>
          </a:xfrm>
          <a:prstGeom prst="roundRect">
            <a:avLst/>
          </a:prstGeom>
          <a:solidFill>
            <a:srgbClr val="9BBB59">
              <a:lumMod val="50000"/>
            </a:srgbClr>
          </a:solidFill>
          <a:ln w="25400" cap="flat" cmpd="sng" algn="ctr">
            <a:noFill/>
            <a:prstDash val="solid"/>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anchor="ctr"/>
          <a:lstStyle/>
          <a:p>
            <a:pPr marL="0" marR="0" lvl="1" indent="0" algn="ctr" defTabSz="914400" eaLnBrk="0" fontAlgn="base" latinLnBrk="0" hangingPunct="0">
              <a:lnSpc>
                <a:spcPct val="100000"/>
              </a:lnSpc>
              <a:spcBef>
                <a:spcPct val="0"/>
              </a:spcBef>
              <a:spcAft>
                <a:spcPct val="0"/>
              </a:spcAft>
              <a:buClrTx/>
              <a:buSzTx/>
              <a:buFontTx/>
              <a:buNone/>
              <a:tabLst/>
              <a:defRPr/>
            </a:pPr>
            <a:r>
              <a:rPr kumimoji="0" lang="en-ZA" sz="2000" b="1" i="0" u="none" strike="noStrike" kern="0" cap="none" spc="0" normalizeH="0" baseline="0" noProof="0" dirty="0">
                <a:ln>
                  <a:noFill/>
                </a:ln>
                <a:solidFill>
                  <a:prstClr val="white"/>
                </a:solidFill>
                <a:effectLst/>
                <a:uLnTx/>
                <a:uFillTx/>
                <a:latin typeface="Arial" panose="020B0604020202020204" pitchFamily="34" charset="0"/>
                <a:cs typeface="Arial" panose="020B0604020202020204" pitchFamily="34" charset="0"/>
              </a:rPr>
              <a:t>5</a:t>
            </a:r>
          </a:p>
        </p:txBody>
      </p:sp>
      <p:sp>
        <p:nvSpPr>
          <p:cNvPr id="14" name="Rounded Rectangle 70">
            <a:extLst>
              <a:ext uri="{FF2B5EF4-FFF2-40B4-BE49-F238E27FC236}">
                <a16:creationId xmlns:a16="http://schemas.microsoft.com/office/drawing/2014/main" id="{E6049C6F-2D7E-F714-1E09-77BEFFE4D5E8}"/>
              </a:ext>
            </a:extLst>
          </p:cNvPr>
          <p:cNvSpPr/>
          <p:nvPr/>
        </p:nvSpPr>
        <p:spPr>
          <a:xfrm>
            <a:off x="1724962" y="4044771"/>
            <a:ext cx="5377801" cy="480573"/>
          </a:xfrm>
          <a:prstGeom prst="roundRect">
            <a:avLst/>
          </a:prstGeom>
          <a:solidFill>
            <a:srgbClr val="EEECE1"/>
          </a:solidFill>
          <a:ln w="25400" cap="flat" cmpd="sng" algn="ctr">
            <a:noFill/>
            <a:prstDash val="solid"/>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anchor="ctr"/>
          <a:lstStyle/>
          <a:p>
            <a:pPr marL="0" marR="0" lvl="0" indent="0" defTabSz="914400" eaLnBrk="0" fontAlgn="base" latinLnBrk="0" hangingPunct="0">
              <a:lnSpc>
                <a:spcPct val="100000"/>
              </a:lnSpc>
              <a:spcBef>
                <a:spcPct val="0"/>
              </a:spcBef>
              <a:spcAft>
                <a:spcPct val="0"/>
              </a:spcAft>
              <a:buClrTx/>
              <a:buSzTx/>
              <a:buFontTx/>
              <a:buNone/>
              <a:tabLst/>
              <a:defRPr/>
            </a:pPr>
            <a:r>
              <a:rPr kumimoji="0" lang="en-GB" altLang="en-US" sz="200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Collaboration Benefits</a:t>
            </a:r>
          </a:p>
        </p:txBody>
      </p:sp>
      <p:sp>
        <p:nvSpPr>
          <p:cNvPr id="15" name="Rounded Rectangle 29">
            <a:extLst>
              <a:ext uri="{FF2B5EF4-FFF2-40B4-BE49-F238E27FC236}">
                <a16:creationId xmlns:a16="http://schemas.microsoft.com/office/drawing/2014/main" id="{66FBA3C4-DFEB-2972-E609-F37D265A483C}"/>
              </a:ext>
            </a:extLst>
          </p:cNvPr>
          <p:cNvSpPr/>
          <p:nvPr/>
        </p:nvSpPr>
        <p:spPr>
          <a:xfrm>
            <a:off x="592642" y="4504096"/>
            <a:ext cx="1132449" cy="480573"/>
          </a:xfrm>
          <a:prstGeom prst="roundRect">
            <a:avLst/>
          </a:prstGeom>
          <a:solidFill>
            <a:srgbClr val="9BBB59">
              <a:lumMod val="50000"/>
            </a:srgbClr>
          </a:solidFill>
          <a:ln w="25400" cap="flat" cmpd="sng" algn="ctr">
            <a:noFill/>
            <a:prstDash val="solid"/>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lIns="91440" tIns="45720" rIns="91440" bIns="45720" anchor="ctr"/>
          <a:lstStyle/>
          <a:p>
            <a:pPr marL="0" marR="0" lvl="1" indent="0" algn="ctr" defTabSz="914400" eaLnBrk="0" fontAlgn="base" latinLnBrk="0" hangingPunct="0">
              <a:lnSpc>
                <a:spcPct val="100000"/>
              </a:lnSpc>
              <a:spcBef>
                <a:spcPct val="0"/>
              </a:spcBef>
              <a:spcAft>
                <a:spcPct val="0"/>
              </a:spcAft>
              <a:buClrTx/>
              <a:buSzTx/>
              <a:buFontTx/>
              <a:buNone/>
              <a:tabLst/>
              <a:defRPr/>
            </a:pPr>
            <a:r>
              <a:rPr kumimoji="0" lang="en-ZA" sz="2000" b="1" i="0" u="none" strike="noStrike" kern="0" cap="none" spc="0" normalizeH="0" baseline="0" noProof="0" dirty="0">
                <a:ln>
                  <a:noFill/>
                </a:ln>
                <a:solidFill>
                  <a:prstClr val="white"/>
                </a:solidFill>
                <a:effectLst/>
                <a:uLnTx/>
                <a:uFillTx/>
                <a:latin typeface="Arial" panose="020B0604020202020204" pitchFamily="34" charset="0"/>
                <a:cs typeface="Arial" panose="020B0604020202020204" pitchFamily="34" charset="0"/>
              </a:rPr>
              <a:t>6</a:t>
            </a:r>
          </a:p>
        </p:txBody>
      </p:sp>
      <p:sp>
        <p:nvSpPr>
          <p:cNvPr id="16" name="Rounded Rectangle 70">
            <a:extLst>
              <a:ext uri="{FF2B5EF4-FFF2-40B4-BE49-F238E27FC236}">
                <a16:creationId xmlns:a16="http://schemas.microsoft.com/office/drawing/2014/main" id="{1B958627-1C86-0E8C-C136-F359832040AD}"/>
              </a:ext>
            </a:extLst>
          </p:cNvPr>
          <p:cNvSpPr/>
          <p:nvPr/>
        </p:nvSpPr>
        <p:spPr>
          <a:xfrm>
            <a:off x="1698250" y="4547309"/>
            <a:ext cx="5404513" cy="480574"/>
          </a:xfrm>
          <a:prstGeom prst="roundRect">
            <a:avLst/>
          </a:prstGeom>
          <a:solidFill>
            <a:srgbClr val="EEECE1"/>
          </a:solidFill>
          <a:ln w="25400" cap="flat" cmpd="sng" algn="ctr">
            <a:noFill/>
            <a:prstDash val="solid"/>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anchor="ctr"/>
          <a:lstStyle/>
          <a:p>
            <a:pPr marL="0" marR="0" lvl="0" indent="0" defTabSz="914400" eaLnBrk="0" fontAlgn="base" latinLnBrk="0" hangingPunct="0">
              <a:lnSpc>
                <a:spcPct val="100000"/>
              </a:lnSpc>
              <a:spcBef>
                <a:spcPct val="0"/>
              </a:spcBef>
              <a:spcAft>
                <a:spcPct val="0"/>
              </a:spcAft>
              <a:buClrTx/>
              <a:buSzTx/>
              <a:buFontTx/>
              <a:buNone/>
              <a:tabLst/>
              <a:defRPr/>
            </a:pPr>
            <a:r>
              <a:rPr lang="en-GB" altLang="en-US" sz="2000" kern="0" dirty="0">
                <a:solidFill>
                  <a:prstClr val="black"/>
                </a:solidFill>
                <a:latin typeface="Arial" panose="020B0604020202020204" pitchFamily="34" charset="0"/>
                <a:cs typeface="Arial" panose="020B0604020202020204" pitchFamily="34" charset="0"/>
              </a:rPr>
              <a:t>Way Forward</a:t>
            </a:r>
            <a:endParaRPr kumimoji="0" lang="en-GB" altLang="en-US" sz="200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sp>
        <p:nvSpPr>
          <p:cNvPr id="4" name="Rounded Rectangle 70">
            <a:extLst>
              <a:ext uri="{FF2B5EF4-FFF2-40B4-BE49-F238E27FC236}">
                <a16:creationId xmlns:a16="http://schemas.microsoft.com/office/drawing/2014/main" id="{CD9D18C7-7CEC-E065-09A7-D138AAC58330}"/>
              </a:ext>
            </a:extLst>
          </p:cNvPr>
          <p:cNvSpPr/>
          <p:nvPr/>
        </p:nvSpPr>
        <p:spPr>
          <a:xfrm>
            <a:off x="1698249" y="5049848"/>
            <a:ext cx="5404513" cy="480574"/>
          </a:xfrm>
          <a:prstGeom prst="roundRect">
            <a:avLst/>
          </a:prstGeom>
          <a:solidFill>
            <a:srgbClr val="EEECE1"/>
          </a:solidFill>
          <a:ln w="25400" cap="flat" cmpd="sng" algn="ctr">
            <a:noFill/>
            <a:prstDash val="solid"/>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anchor="ctr"/>
          <a:lstStyle/>
          <a:p>
            <a:pPr marL="0" marR="0" lvl="0" indent="0" defTabSz="914400" eaLnBrk="0" fontAlgn="base" latinLnBrk="0" hangingPunct="0">
              <a:lnSpc>
                <a:spcPct val="100000"/>
              </a:lnSpc>
              <a:spcBef>
                <a:spcPct val="0"/>
              </a:spcBef>
              <a:spcAft>
                <a:spcPct val="0"/>
              </a:spcAft>
              <a:buClrTx/>
              <a:buSzTx/>
              <a:buFontTx/>
              <a:buNone/>
              <a:tabLst/>
              <a:defRPr/>
            </a:pPr>
            <a:r>
              <a:rPr kumimoji="0" lang="en-GB" altLang="en-US" sz="200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Conclusion</a:t>
            </a:r>
          </a:p>
        </p:txBody>
      </p:sp>
      <p:sp>
        <p:nvSpPr>
          <p:cNvPr id="17" name="Rounded Rectangle 29">
            <a:extLst>
              <a:ext uri="{FF2B5EF4-FFF2-40B4-BE49-F238E27FC236}">
                <a16:creationId xmlns:a16="http://schemas.microsoft.com/office/drawing/2014/main" id="{F36B55BA-43CA-ADC7-5D83-6E6D0AA7B007}"/>
              </a:ext>
            </a:extLst>
          </p:cNvPr>
          <p:cNvSpPr/>
          <p:nvPr/>
        </p:nvSpPr>
        <p:spPr>
          <a:xfrm>
            <a:off x="584963" y="5017428"/>
            <a:ext cx="1132449" cy="480573"/>
          </a:xfrm>
          <a:prstGeom prst="roundRect">
            <a:avLst/>
          </a:prstGeom>
          <a:solidFill>
            <a:srgbClr val="9BBB59">
              <a:lumMod val="50000"/>
            </a:srgbClr>
          </a:solidFill>
          <a:ln w="25400" cap="flat" cmpd="sng" algn="ctr">
            <a:noFill/>
            <a:prstDash val="solid"/>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lIns="91440" tIns="45720" rIns="91440" bIns="45720" anchor="ctr"/>
          <a:lstStyle/>
          <a:p>
            <a:pPr marL="0" marR="0" lvl="1" indent="0" algn="ctr" defTabSz="914400" eaLnBrk="0" fontAlgn="base" latinLnBrk="0" hangingPunct="0">
              <a:lnSpc>
                <a:spcPct val="100000"/>
              </a:lnSpc>
              <a:spcBef>
                <a:spcPct val="0"/>
              </a:spcBef>
              <a:spcAft>
                <a:spcPct val="0"/>
              </a:spcAft>
              <a:buClrTx/>
              <a:buSzTx/>
              <a:buFontTx/>
              <a:buNone/>
              <a:tabLst/>
              <a:defRPr/>
            </a:pPr>
            <a:r>
              <a:rPr lang="en-GB" sz="2000" b="1" kern="0" dirty="0">
                <a:solidFill>
                  <a:prstClr val="white"/>
                </a:solidFill>
                <a:latin typeface="Arial" panose="020B0604020202020204" pitchFamily="34" charset="0"/>
                <a:cs typeface="Arial" panose="020B0604020202020204" pitchFamily="34" charset="0"/>
              </a:rPr>
              <a:t>7</a:t>
            </a:r>
            <a:endParaRPr kumimoji="0" lang="en-ZA" sz="2000" b="1" i="0" u="none" strike="noStrike" kern="0" cap="none" spc="0" normalizeH="0" baseline="0" noProof="0" dirty="0">
              <a:ln>
                <a:noFill/>
              </a:ln>
              <a:solidFill>
                <a:prstClr val="white"/>
              </a:solidFill>
              <a:effectLst/>
              <a:uLnTx/>
              <a:uFillTx/>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493608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216011" cy="6896637"/>
          </a:xfrm>
          <a:prstGeom prst="rect">
            <a:avLst/>
          </a:prstGeom>
        </p:spPr>
      </p:pic>
      <p:sp>
        <p:nvSpPr>
          <p:cNvPr id="22" name="TextBox 21"/>
          <p:cNvSpPr txBox="1"/>
          <p:nvPr/>
        </p:nvSpPr>
        <p:spPr>
          <a:xfrm>
            <a:off x="4652010" y="2034540"/>
            <a:ext cx="184731" cy="369332"/>
          </a:xfrm>
          <a:prstGeom prst="rect">
            <a:avLst/>
          </a:prstGeom>
          <a:noFill/>
        </p:spPr>
        <p:txBody>
          <a:bodyPr wrap="none" rtlCol="0">
            <a:spAutoFit/>
          </a:bodyPr>
          <a:lstStyle/>
          <a:p>
            <a:endParaRPr lang="en-US" dirty="0"/>
          </a:p>
        </p:txBody>
      </p:sp>
      <p:sp>
        <p:nvSpPr>
          <p:cNvPr id="2" name="TextBox 1">
            <a:extLst>
              <a:ext uri="{FF2B5EF4-FFF2-40B4-BE49-F238E27FC236}">
                <a16:creationId xmlns:a16="http://schemas.microsoft.com/office/drawing/2014/main" id="{0DE969F2-CB83-AA70-1B80-B96CFC40A8EB}"/>
              </a:ext>
            </a:extLst>
          </p:cNvPr>
          <p:cNvSpPr txBox="1"/>
          <p:nvPr/>
        </p:nvSpPr>
        <p:spPr>
          <a:xfrm>
            <a:off x="1703420" y="1202452"/>
            <a:ext cx="4166975" cy="646331"/>
          </a:xfrm>
          <a:prstGeom prst="rect">
            <a:avLst/>
          </a:prstGeom>
          <a:noFill/>
        </p:spPr>
        <p:txBody>
          <a:bodyPr wrap="none" rtlCol="0">
            <a:spAutoFit/>
          </a:bodyPr>
          <a:lstStyle/>
          <a:p>
            <a:r>
              <a:rPr lang="en-GB" sz="3600" dirty="0"/>
              <a:t>CDS Online Platforms</a:t>
            </a:r>
            <a:endParaRPr lang="en-ZA" sz="3600" dirty="0"/>
          </a:p>
        </p:txBody>
      </p:sp>
      <p:sp>
        <p:nvSpPr>
          <p:cNvPr id="9" name="TextBox 8">
            <a:extLst>
              <a:ext uri="{FF2B5EF4-FFF2-40B4-BE49-F238E27FC236}">
                <a16:creationId xmlns:a16="http://schemas.microsoft.com/office/drawing/2014/main" id="{F1F1BB36-9A5E-EF3B-E441-244FC872A03F}"/>
              </a:ext>
            </a:extLst>
          </p:cNvPr>
          <p:cNvSpPr txBox="1"/>
          <p:nvPr/>
        </p:nvSpPr>
        <p:spPr>
          <a:xfrm>
            <a:off x="467826" y="2912131"/>
            <a:ext cx="2628357" cy="1969770"/>
          </a:xfrm>
          <a:prstGeom prst="rect">
            <a:avLst/>
          </a:prstGeom>
          <a:noFill/>
        </p:spPr>
        <p:txBody>
          <a:bodyPr wrap="square" rtlCol="0">
            <a:spAutoFit/>
          </a:bodyPr>
          <a:lstStyle/>
          <a:p>
            <a:r>
              <a:rPr lang="en-GB" sz="2400" dirty="0"/>
              <a:t>Careerhelp Website</a:t>
            </a:r>
          </a:p>
          <a:p>
            <a:endParaRPr lang="en-GB" dirty="0"/>
          </a:p>
          <a:p>
            <a:r>
              <a:rPr lang="en-GB" sz="2000" dirty="0"/>
              <a:t>Provides diverse information on career and study options in South Africa. </a:t>
            </a:r>
            <a:endParaRPr lang="en-ZA" sz="2000" dirty="0"/>
          </a:p>
        </p:txBody>
      </p:sp>
      <p:sp>
        <p:nvSpPr>
          <p:cNvPr id="16" name="Diamond 15">
            <a:extLst>
              <a:ext uri="{FF2B5EF4-FFF2-40B4-BE49-F238E27FC236}">
                <a16:creationId xmlns:a16="http://schemas.microsoft.com/office/drawing/2014/main" id="{DBB898DC-FACC-3DAF-D993-202CB4EA36DC}"/>
              </a:ext>
            </a:extLst>
          </p:cNvPr>
          <p:cNvSpPr/>
          <p:nvPr/>
        </p:nvSpPr>
        <p:spPr>
          <a:xfrm>
            <a:off x="857769" y="1952713"/>
            <a:ext cx="959418" cy="959418"/>
          </a:xfrm>
          <a:prstGeom prst="diamond">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F1B4257B-95E9-8894-E381-447B4DEC4D69}"/>
              </a:ext>
            </a:extLst>
          </p:cNvPr>
          <p:cNvSpPr/>
          <p:nvPr/>
        </p:nvSpPr>
        <p:spPr>
          <a:xfrm rot="16200000" flipH="1">
            <a:off x="6085145" y="-3670396"/>
            <a:ext cx="45719" cy="12216013"/>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a:extLst>
              <a:ext uri="{FF2B5EF4-FFF2-40B4-BE49-F238E27FC236}">
                <a16:creationId xmlns:a16="http://schemas.microsoft.com/office/drawing/2014/main" id="{6635A091-4270-CB40-B829-56C56C830A0E}"/>
              </a:ext>
            </a:extLst>
          </p:cNvPr>
          <p:cNvSpPr txBox="1"/>
          <p:nvPr/>
        </p:nvSpPr>
        <p:spPr>
          <a:xfrm>
            <a:off x="3953952" y="2887566"/>
            <a:ext cx="3832886" cy="2585323"/>
          </a:xfrm>
          <a:prstGeom prst="rect">
            <a:avLst/>
          </a:prstGeom>
          <a:noFill/>
        </p:spPr>
        <p:txBody>
          <a:bodyPr wrap="square" rtlCol="0">
            <a:spAutoFit/>
          </a:bodyPr>
          <a:lstStyle/>
          <a:p>
            <a:r>
              <a:rPr lang="en-GB" sz="2400" dirty="0"/>
              <a:t>Information Hub (Info Hub)</a:t>
            </a:r>
          </a:p>
          <a:p>
            <a:endParaRPr lang="en-GB" dirty="0"/>
          </a:p>
          <a:p>
            <a:r>
              <a:rPr lang="en-GB" sz="2000" dirty="0"/>
              <a:t>Tailored for Career Development Practitioners, to facilitates the exchange of knowledge and advice, enabling professionals to enhance their career advice and </a:t>
            </a:r>
            <a:r>
              <a:rPr lang="en-GB" sz="2000" dirty="0" err="1"/>
              <a:t>counseling</a:t>
            </a:r>
            <a:r>
              <a:rPr lang="en-GB" sz="2000" dirty="0"/>
              <a:t> services for clients.</a:t>
            </a:r>
            <a:endParaRPr lang="en-ZA" sz="2000" dirty="0"/>
          </a:p>
        </p:txBody>
      </p:sp>
      <p:sp>
        <p:nvSpPr>
          <p:cNvPr id="20" name="TextBox 19">
            <a:extLst>
              <a:ext uri="{FF2B5EF4-FFF2-40B4-BE49-F238E27FC236}">
                <a16:creationId xmlns:a16="http://schemas.microsoft.com/office/drawing/2014/main" id="{4849EBC9-A71E-8B3A-4B9A-9D56441B6D07}"/>
              </a:ext>
            </a:extLst>
          </p:cNvPr>
          <p:cNvSpPr txBox="1"/>
          <p:nvPr/>
        </p:nvSpPr>
        <p:spPr>
          <a:xfrm>
            <a:off x="8114097" y="2887566"/>
            <a:ext cx="3474719" cy="3262432"/>
          </a:xfrm>
          <a:prstGeom prst="rect">
            <a:avLst/>
          </a:prstGeom>
          <a:noFill/>
        </p:spPr>
        <p:txBody>
          <a:bodyPr wrap="square" rtlCol="0">
            <a:spAutoFit/>
          </a:bodyPr>
          <a:lstStyle/>
          <a:p>
            <a:r>
              <a:rPr lang="en-GB" sz="2400" dirty="0"/>
              <a:t>National Career Advice Portal (NCAP)</a:t>
            </a:r>
          </a:p>
          <a:p>
            <a:endParaRPr lang="en-GB" dirty="0"/>
          </a:p>
          <a:p>
            <a:r>
              <a:rPr lang="en-GB" sz="2000" dirty="0"/>
              <a:t> A Self-help tool designed to facilitate informed career and study decisions.</a:t>
            </a:r>
          </a:p>
          <a:p>
            <a:endParaRPr lang="en-GB" sz="2000" dirty="0"/>
          </a:p>
          <a:p>
            <a:r>
              <a:rPr lang="en-GB" sz="2000" dirty="0"/>
              <a:t>Guides learners when choosing subjects, career, or informs about occupations.</a:t>
            </a:r>
            <a:endParaRPr lang="en-ZA" sz="2000" dirty="0"/>
          </a:p>
        </p:txBody>
      </p:sp>
      <p:sp>
        <p:nvSpPr>
          <p:cNvPr id="21" name="Diamond 20">
            <a:extLst>
              <a:ext uri="{FF2B5EF4-FFF2-40B4-BE49-F238E27FC236}">
                <a16:creationId xmlns:a16="http://schemas.microsoft.com/office/drawing/2014/main" id="{016CC737-01C4-4FCA-77ED-BE9A1E0FA448}"/>
              </a:ext>
            </a:extLst>
          </p:cNvPr>
          <p:cNvSpPr/>
          <p:nvPr/>
        </p:nvSpPr>
        <p:spPr>
          <a:xfrm>
            <a:off x="4836741" y="1952713"/>
            <a:ext cx="959418" cy="959418"/>
          </a:xfrm>
          <a:prstGeom prst="diamond">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Diamond 25">
            <a:extLst>
              <a:ext uri="{FF2B5EF4-FFF2-40B4-BE49-F238E27FC236}">
                <a16:creationId xmlns:a16="http://schemas.microsoft.com/office/drawing/2014/main" id="{A6D318E0-01DF-557B-3F8A-D7F506EA6A76}"/>
              </a:ext>
            </a:extLst>
          </p:cNvPr>
          <p:cNvSpPr/>
          <p:nvPr/>
        </p:nvSpPr>
        <p:spPr>
          <a:xfrm>
            <a:off x="9058478" y="1952713"/>
            <a:ext cx="959418" cy="959418"/>
          </a:xfrm>
          <a:prstGeom prst="diamond">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5578644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216011" cy="6896637"/>
          </a:xfrm>
          <a:prstGeom prst="rect">
            <a:avLst/>
          </a:prstGeom>
        </p:spPr>
      </p:pic>
      <p:sp>
        <p:nvSpPr>
          <p:cNvPr id="22" name="TextBox 21"/>
          <p:cNvSpPr txBox="1"/>
          <p:nvPr/>
        </p:nvSpPr>
        <p:spPr>
          <a:xfrm>
            <a:off x="4652010" y="2034540"/>
            <a:ext cx="184731" cy="369332"/>
          </a:xfrm>
          <a:prstGeom prst="rect">
            <a:avLst/>
          </a:prstGeom>
          <a:noFill/>
        </p:spPr>
        <p:txBody>
          <a:bodyPr wrap="none" rtlCol="0">
            <a:spAutoFit/>
          </a:bodyPr>
          <a:lstStyle/>
          <a:p>
            <a:endParaRPr lang="en-US" dirty="0"/>
          </a:p>
        </p:txBody>
      </p:sp>
      <p:sp>
        <p:nvSpPr>
          <p:cNvPr id="2" name="TextBox 1">
            <a:extLst>
              <a:ext uri="{FF2B5EF4-FFF2-40B4-BE49-F238E27FC236}">
                <a16:creationId xmlns:a16="http://schemas.microsoft.com/office/drawing/2014/main" id="{0DE969F2-CB83-AA70-1B80-B96CFC40A8EB}"/>
              </a:ext>
            </a:extLst>
          </p:cNvPr>
          <p:cNvSpPr txBox="1"/>
          <p:nvPr/>
        </p:nvSpPr>
        <p:spPr>
          <a:xfrm>
            <a:off x="1703420" y="1202452"/>
            <a:ext cx="7107715" cy="646331"/>
          </a:xfrm>
          <a:prstGeom prst="rect">
            <a:avLst/>
          </a:prstGeom>
          <a:noFill/>
        </p:spPr>
        <p:txBody>
          <a:bodyPr wrap="none" rtlCol="0">
            <a:spAutoFit/>
          </a:bodyPr>
          <a:lstStyle/>
          <a:p>
            <a:r>
              <a:rPr lang="en-GB" sz="3600" dirty="0"/>
              <a:t>Type of Information on the Platforms</a:t>
            </a:r>
            <a:endParaRPr lang="en-ZA" sz="3600" dirty="0"/>
          </a:p>
        </p:txBody>
      </p:sp>
      <p:sp>
        <p:nvSpPr>
          <p:cNvPr id="4" name="Rectangle 3">
            <a:extLst>
              <a:ext uri="{FF2B5EF4-FFF2-40B4-BE49-F238E27FC236}">
                <a16:creationId xmlns:a16="http://schemas.microsoft.com/office/drawing/2014/main" id="{71391A39-8EF3-7F00-E50A-9CF44C6EE8F7}"/>
              </a:ext>
            </a:extLst>
          </p:cNvPr>
          <p:cNvSpPr/>
          <p:nvPr/>
        </p:nvSpPr>
        <p:spPr>
          <a:xfrm>
            <a:off x="953945" y="2544246"/>
            <a:ext cx="2895600" cy="328352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Post-school Information</a:t>
            </a:r>
          </a:p>
          <a:p>
            <a:pPr algn="ctr"/>
            <a:r>
              <a:rPr lang="en-US" sz="2000" dirty="0">
                <a:solidFill>
                  <a:schemeClr val="tx1"/>
                </a:solidFill>
              </a:rPr>
              <a:t>Employability</a:t>
            </a:r>
          </a:p>
          <a:p>
            <a:pPr algn="ctr"/>
            <a:r>
              <a:rPr lang="en-US" sz="2000" dirty="0">
                <a:solidFill>
                  <a:schemeClr val="tx1"/>
                </a:solidFill>
              </a:rPr>
              <a:t>Lifelong Learning</a:t>
            </a:r>
          </a:p>
          <a:p>
            <a:pPr algn="ctr"/>
            <a:r>
              <a:rPr lang="en-US" sz="2000" dirty="0">
                <a:solidFill>
                  <a:schemeClr val="tx1"/>
                </a:solidFill>
              </a:rPr>
              <a:t>Career Progression</a:t>
            </a:r>
          </a:p>
          <a:p>
            <a:pPr algn="ctr"/>
            <a:r>
              <a:rPr lang="en-US" sz="2000" dirty="0">
                <a:solidFill>
                  <a:schemeClr val="tx1"/>
                </a:solidFill>
              </a:rPr>
              <a:t>Entrepreneurship</a:t>
            </a:r>
          </a:p>
          <a:p>
            <a:pPr algn="ctr"/>
            <a:r>
              <a:rPr lang="en-US" sz="2000" dirty="0" err="1">
                <a:solidFill>
                  <a:schemeClr val="tx1"/>
                </a:solidFill>
              </a:rPr>
              <a:t>Jobs’sites</a:t>
            </a:r>
            <a:endParaRPr lang="en-US" sz="2000" dirty="0">
              <a:solidFill>
                <a:schemeClr val="tx1"/>
              </a:solidFill>
            </a:endParaRPr>
          </a:p>
          <a:p>
            <a:pPr algn="ctr"/>
            <a:r>
              <a:rPr lang="en-US" sz="2000" dirty="0">
                <a:solidFill>
                  <a:schemeClr val="tx1"/>
                </a:solidFill>
              </a:rPr>
              <a:t>Career </a:t>
            </a:r>
            <a:r>
              <a:rPr lang="en-US" sz="2000" dirty="0" err="1">
                <a:solidFill>
                  <a:schemeClr val="tx1"/>
                </a:solidFill>
              </a:rPr>
              <a:t>Centres</a:t>
            </a:r>
            <a:endParaRPr lang="en-US" sz="2000" dirty="0">
              <a:solidFill>
                <a:schemeClr val="tx1"/>
              </a:solidFill>
            </a:endParaRPr>
          </a:p>
          <a:p>
            <a:pPr algn="ctr"/>
            <a:r>
              <a:rPr lang="en-US" sz="2000" dirty="0">
                <a:solidFill>
                  <a:schemeClr val="tx1"/>
                </a:solidFill>
              </a:rPr>
              <a:t>Publications</a:t>
            </a:r>
          </a:p>
          <a:p>
            <a:pPr algn="ctr"/>
            <a:endParaRPr lang="en-US" sz="2000" dirty="0"/>
          </a:p>
        </p:txBody>
      </p:sp>
      <p:sp>
        <p:nvSpPr>
          <p:cNvPr id="5" name="Rectangle 4">
            <a:extLst>
              <a:ext uri="{FF2B5EF4-FFF2-40B4-BE49-F238E27FC236}">
                <a16:creationId xmlns:a16="http://schemas.microsoft.com/office/drawing/2014/main" id="{23BFB8BE-0A81-0489-AA62-965258A6B98D}"/>
              </a:ext>
            </a:extLst>
          </p:cNvPr>
          <p:cNvSpPr/>
          <p:nvPr/>
        </p:nvSpPr>
        <p:spPr>
          <a:xfrm>
            <a:off x="4803490" y="2544245"/>
            <a:ext cx="2895600" cy="328352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Guides on how to assist various clients</a:t>
            </a:r>
          </a:p>
          <a:p>
            <a:pPr algn="ctr"/>
            <a:r>
              <a:rPr lang="en-US" sz="2000" dirty="0">
                <a:solidFill>
                  <a:schemeClr val="tx1"/>
                </a:solidFill>
              </a:rPr>
              <a:t>CDPs Forum</a:t>
            </a:r>
          </a:p>
          <a:p>
            <a:pPr algn="ctr"/>
            <a:r>
              <a:rPr lang="en-US" sz="2000" dirty="0">
                <a:solidFill>
                  <a:schemeClr val="tx1"/>
                </a:solidFill>
              </a:rPr>
              <a:t>Professional Bodies</a:t>
            </a:r>
          </a:p>
          <a:p>
            <a:pPr algn="ctr"/>
            <a:r>
              <a:rPr lang="en-US" sz="2000" dirty="0">
                <a:solidFill>
                  <a:schemeClr val="tx1"/>
                </a:solidFill>
              </a:rPr>
              <a:t>Practitioners' Tools</a:t>
            </a:r>
          </a:p>
          <a:p>
            <a:pPr algn="ctr"/>
            <a:endParaRPr lang="en-US" sz="2000" dirty="0">
              <a:solidFill>
                <a:schemeClr val="tx1"/>
              </a:solidFill>
            </a:endParaRPr>
          </a:p>
          <a:p>
            <a:pPr algn="ctr"/>
            <a:endParaRPr lang="en-US" sz="2000" dirty="0">
              <a:solidFill>
                <a:schemeClr val="tx1"/>
              </a:solidFill>
            </a:endParaRPr>
          </a:p>
          <a:p>
            <a:pPr algn="ctr"/>
            <a:endParaRPr lang="en-US" sz="2000" dirty="0">
              <a:solidFill>
                <a:schemeClr val="tx1"/>
              </a:solidFill>
            </a:endParaRPr>
          </a:p>
          <a:p>
            <a:pPr algn="ctr"/>
            <a:endParaRPr lang="en-US" sz="2000" dirty="0">
              <a:solidFill>
                <a:schemeClr val="tx1"/>
              </a:solidFill>
            </a:endParaRPr>
          </a:p>
        </p:txBody>
      </p:sp>
      <p:sp>
        <p:nvSpPr>
          <p:cNvPr id="6" name="Rectangle 5">
            <a:extLst>
              <a:ext uri="{FF2B5EF4-FFF2-40B4-BE49-F238E27FC236}">
                <a16:creationId xmlns:a16="http://schemas.microsoft.com/office/drawing/2014/main" id="{59452707-D5C2-B442-D109-0789EFC69710}"/>
              </a:ext>
            </a:extLst>
          </p:cNvPr>
          <p:cNvSpPr/>
          <p:nvPr/>
        </p:nvSpPr>
        <p:spPr>
          <a:xfrm>
            <a:off x="8349584" y="2544245"/>
            <a:ext cx="2895600" cy="328352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Questionnaires</a:t>
            </a:r>
          </a:p>
          <a:p>
            <a:pPr algn="ctr"/>
            <a:r>
              <a:rPr lang="en-US" sz="2000" dirty="0">
                <a:solidFill>
                  <a:schemeClr val="tx1"/>
                </a:solidFill>
              </a:rPr>
              <a:t>Subject Chooser</a:t>
            </a:r>
          </a:p>
          <a:p>
            <a:pPr algn="ctr"/>
            <a:r>
              <a:rPr lang="en-US" sz="2000" dirty="0">
                <a:solidFill>
                  <a:schemeClr val="tx1"/>
                </a:solidFill>
              </a:rPr>
              <a:t>Careers</a:t>
            </a:r>
          </a:p>
          <a:p>
            <a:pPr algn="ctr"/>
            <a:r>
              <a:rPr lang="en-GB" sz="2000" dirty="0">
                <a:solidFill>
                  <a:schemeClr val="tx1"/>
                </a:solidFill>
              </a:rPr>
              <a:t>Careers in high demand</a:t>
            </a:r>
          </a:p>
          <a:p>
            <a:pPr algn="ctr"/>
            <a:r>
              <a:rPr lang="en-GB" sz="2000" dirty="0">
                <a:solidFill>
                  <a:schemeClr val="tx1"/>
                </a:solidFill>
              </a:rPr>
              <a:t>Green Careers</a:t>
            </a:r>
            <a:endParaRPr lang="en-US" sz="2000" dirty="0">
              <a:solidFill>
                <a:schemeClr val="tx1"/>
              </a:solidFill>
            </a:endParaRPr>
          </a:p>
          <a:p>
            <a:pPr algn="ctr"/>
            <a:r>
              <a:rPr lang="en-US" sz="2000" dirty="0">
                <a:solidFill>
                  <a:schemeClr val="tx1"/>
                </a:solidFill>
              </a:rPr>
              <a:t>Where to study</a:t>
            </a:r>
          </a:p>
          <a:p>
            <a:pPr algn="ctr"/>
            <a:r>
              <a:rPr lang="en-US" sz="2000" dirty="0">
                <a:solidFill>
                  <a:schemeClr val="tx1"/>
                </a:solidFill>
              </a:rPr>
              <a:t>What to study</a:t>
            </a:r>
          </a:p>
          <a:p>
            <a:pPr algn="ctr"/>
            <a:r>
              <a:rPr lang="en-US" sz="2000" dirty="0">
                <a:solidFill>
                  <a:schemeClr val="tx1"/>
                </a:solidFill>
              </a:rPr>
              <a:t>Videos</a:t>
            </a:r>
          </a:p>
          <a:p>
            <a:pPr algn="ctr"/>
            <a:endParaRPr lang="en-US" sz="2000" dirty="0">
              <a:solidFill>
                <a:schemeClr val="tx1"/>
              </a:solidFill>
            </a:endParaRPr>
          </a:p>
        </p:txBody>
      </p:sp>
      <p:sp>
        <p:nvSpPr>
          <p:cNvPr id="7" name="Rectangle: Top Corners Rounded 6">
            <a:extLst>
              <a:ext uri="{FF2B5EF4-FFF2-40B4-BE49-F238E27FC236}">
                <a16:creationId xmlns:a16="http://schemas.microsoft.com/office/drawing/2014/main" id="{1C86BC5C-6302-8A7E-77DB-8DA2E0C6DE98}"/>
              </a:ext>
            </a:extLst>
          </p:cNvPr>
          <p:cNvSpPr/>
          <p:nvPr/>
        </p:nvSpPr>
        <p:spPr>
          <a:xfrm>
            <a:off x="956025" y="2034540"/>
            <a:ext cx="2895600" cy="738663"/>
          </a:xfrm>
          <a:prstGeom prst="round2SameRect">
            <a:avLst/>
          </a:prstGeom>
          <a:solidFill>
            <a:srgbClr val="D7A0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err="1"/>
              <a:t>Careerhelp</a:t>
            </a:r>
            <a:r>
              <a:rPr lang="en-US" sz="2400" b="1" dirty="0"/>
              <a:t> Website</a:t>
            </a:r>
          </a:p>
        </p:txBody>
      </p:sp>
      <p:sp>
        <p:nvSpPr>
          <p:cNvPr id="8" name="Rectangle: Top Corners Rounded 7">
            <a:extLst>
              <a:ext uri="{FF2B5EF4-FFF2-40B4-BE49-F238E27FC236}">
                <a16:creationId xmlns:a16="http://schemas.microsoft.com/office/drawing/2014/main" id="{5D38D316-7371-DE83-4E14-4EE87BE99ADC}"/>
              </a:ext>
            </a:extLst>
          </p:cNvPr>
          <p:cNvSpPr/>
          <p:nvPr/>
        </p:nvSpPr>
        <p:spPr>
          <a:xfrm>
            <a:off x="4803490" y="2034540"/>
            <a:ext cx="2895600" cy="738663"/>
          </a:xfrm>
          <a:prstGeom prst="round2SameRect">
            <a:avLst/>
          </a:prstGeom>
          <a:solidFill>
            <a:srgbClr val="D7A0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t>Information Hub</a:t>
            </a:r>
          </a:p>
        </p:txBody>
      </p:sp>
      <p:sp>
        <p:nvSpPr>
          <p:cNvPr id="10" name="Rectangle: Top Corners Rounded 9">
            <a:extLst>
              <a:ext uri="{FF2B5EF4-FFF2-40B4-BE49-F238E27FC236}">
                <a16:creationId xmlns:a16="http://schemas.microsoft.com/office/drawing/2014/main" id="{7A56E5AB-5322-7A70-7A64-49D3BEBAB5EE}"/>
              </a:ext>
            </a:extLst>
          </p:cNvPr>
          <p:cNvSpPr/>
          <p:nvPr/>
        </p:nvSpPr>
        <p:spPr>
          <a:xfrm>
            <a:off x="8340375" y="2013883"/>
            <a:ext cx="2895600" cy="738663"/>
          </a:xfrm>
          <a:prstGeom prst="round2SameRect">
            <a:avLst/>
          </a:prstGeom>
          <a:solidFill>
            <a:srgbClr val="D7A0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t>NCAP</a:t>
            </a:r>
          </a:p>
        </p:txBody>
      </p:sp>
    </p:spTree>
    <p:extLst>
      <p:ext uri="{BB962C8B-B14F-4D97-AF65-F5344CB8AC3E}">
        <p14:creationId xmlns:p14="http://schemas.microsoft.com/office/powerpoint/2010/main" val="4055384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112528"/>
            <a:ext cx="12216011" cy="6896637"/>
          </a:xfrm>
          <a:prstGeom prst="rect">
            <a:avLst/>
          </a:prstGeom>
        </p:spPr>
      </p:pic>
      <p:sp>
        <p:nvSpPr>
          <p:cNvPr id="22" name="TextBox 21"/>
          <p:cNvSpPr txBox="1"/>
          <p:nvPr/>
        </p:nvSpPr>
        <p:spPr>
          <a:xfrm>
            <a:off x="4652010" y="2034540"/>
            <a:ext cx="184731" cy="369332"/>
          </a:xfrm>
          <a:prstGeom prst="rect">
            <a:avLst/>
          </a:prstGeom>
          <a:noFill/>
        </p:spPr>
        <p:txBody>
          <a:bodyPr wrap="none" rtlCol="0">
            <a:spAutoFit/>
          </a:bodyPr>
          <a:lstStyle/>
          <a:p>
            <a:endParaRPr lang="en-US" dirty="0"/>
          </a:p>
        </p:txBody>
      </p:sp>
      <p:sp>
        <p:nvSpPr>
          <p:cNvPr id="2" name="TextBox 1">
            <a:extLst>
              <a:ext uri="{FF2B5EF4-FFF2-40B4-BE49-F238E27FC236}">
                <a16:creationId xmlns:a16="http://schemas.microsoft.com/office/drawing/2014/main" id="{0DE969F2-CB83-AA70-1B80-B96CFC40A8EB}"/>
              </a:ext>
            </a:extLst>
          </p:cNvPr>
          <p:cNvSpPr txBox="1"/>
          <p:nvPr/>
        </p:nvSpPr>
        <p:spPr>
          <a:xfrm>
            <a:off x="1459723" y="1185086"/>
            <a:ext cx="4603311" cy="646331"/>
          </a:xfrm>
          <a:prstGeom prst="rect">
            <a:avLst/>
          </a:prstGeom>
          <a:noFill/>
        </p:spPr>
        <p:txBody>
          <a:bodyPr wrap="none" rtlCol="0">
            <a:spAutoFit/>
          </a:bodyPr>
          <a:lstStyle/>
          <a:p>
            <a:r>
              <a:rPr lang="en-GB" sz="3600" dirty="0"/>
              <a:t>Platforms’ Performance</a:t>
            </a:r>
            <a:endParaRPr lang="en-ZA" sz="3600" dirty="0"/>
          </a:p>
        </p:txBody>
      </p:sp>
      <p:graphicFrame>
        <p:nvGraphicFramePr>
          <p:cNvPr id="4" name="Chart 3" descr="Chart type: Clustered Column. 'Field2'&#10;&#10;Description automatically generated">
            <a:extLst>
              <a:ext uri="{FF2B5EF4-FFF2-40B4-BE49-F238E27FC236}">
                <a16:creationId xmlns:a16="http://schemas.microsoft.com/office/drawing/2014/main" id="{2E576159-EA63-CC28-BE7C-757EC3B4D194}"/>
              </a:ext>
            </a:extLst>
          </p:cNvPr>
          <p:cNvGraphicFramePr>
            <a:graphicFrameLocks/>
          </p:cNvGraphicFramePr>
          <p:nvPr>
            <p:extLst>
              <p:ext uri="{D42A27DB-BD31-4B8C-83A1-F6EECF244321}">
                <p14:modId xmlns:p14="http://schemas.microsoft.com/office/powerpoint/2010/main" val="769659601"/>
              </p:ext>
            </p:extLst>
          </p:nvPr>
        </p:nvGraphicFramePr>
        <p:xfrm>
          <a:off x="337128" y="1964190"/>
          <a:ext cx="5158508" cy="3577628"/>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5" name="Chart 4" descr="Chart type: Clustered Column. 'Field4'&#10;&#10;Description automatically generated">
            <a:extLst>
              <a:ext uri="{FF2B5EF4-FFF2-40B4-BE49-F238E27FC236}">
                <a16:creationId xmlns:a16="http://schemas.microsoft.com/office/drawing/2014/main" id="{1F7A5551-0896-8DA9-A1B5-73C1DF462317}"/>
              </a:ext>
            </a:extLst>
          </p:cNvPr>
          <p:cNvGraphicFramePr>
            <a:graphicFrameLocks/>
          </p:cNvGraphicFramePr>
          <p:nvPr>
            <p:extLst>
              <p:ext uri="{D42A27DB-BD31-4B8C-83A1-F6EECF244321}">
                <p14:modId xmlns:p14="http://schemas.microsoft.com/office/powerpoint/2010/main" val="3286825858"/>
              </p:ext>
            </p:extLst>
          </p:nvPr>
        </p:nvGraphicFramePr>
        <p:xfrm>
          <a:off x="6276570" y="2034540"/>
          <a:ext cx="5158507" cy="3433387"/>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6679916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 y="-38637"/>
            <a:ext cx="12216011" cy="6896637"/>
          </a:xfrm>
          <a:prstGeom prst="rect">
            <a:avLst/>
          </a:prstGeom>
        </p:spPr>
      </p:pic>
      <p:sp>
        <p:nvSpPr>
          <p:cNvPr id="2" name="Title 1">
            <a:extLst>
              <a:ext uri="{FF2B5EF4-FFF2-40B4-BE49-F238E27FC236}">
                <a16:creationId xmlns:a16="http://schemas.microsoft.com/office/drawing/2014/main" id="{8B294CF8-6635-6FE3-5CE4-078F5A998B93}"/>
              </a:ext>
            </a:extLst>
          </p:cNvPr>
          <p:cNvSpPr>
            <a:spLocks noGrp="1"/>
          </p:cNvSpPr>
          <p:nvPr>
            <p:ph type="ctrTitle"/>
          </p:nvPr>
        </p:nvSpPr>
        <p:spPr>
          <a:xfrm>
            <a:off x="574116" y="1117599"/>
            <a:ext cx="9696719" cy="6576291"/>
          </a:xfrm>
        </p:spPr>
        <p:txBody>
          <a:bodyPr>
            <a:noAutofit/>
          </a:bodyPr>
          <a:lstStyle/>
          <a:p>
            <a:pPr algn="l"/>
            <a:br>
              <a:rPr lang="en-ZA" altLang="en-US" sz="2800" b="1" dirty="0">
                <a:latin typeface="Calibri" panose="020F0502020204030204" pitchFamily="34" charset="0"/>
                <a:cs typeface="Calibri" panose="020F0502020204030204" pitchFamily="34" charset="0"/>
              </a:rPr>
            </a:br>
            <a:br>
              <a:rPr lang="en-ZA" altLang="en-US" sz="2800" b="1" dirty="0">
                <a:latin typeface="Calibri" panose="020F0502020204030204" pitchFamily="34" charset="0"/>
                <a:cs typeface="Calibri" panose="020F0502020204030204" pitchFamily="34" charset="0"/>
              </a:rPr>
            </a:br>
            <a:br>
              <a:rPr lang="en-ZA" altLang="en-US" sz="2800" b="1" dirty="0">
                <a:latin typeface="Calibri" panose="020F0502020204030204" pitchFamily="34" charset="0"/>
                <a:cs typeface="Calibri" panose="020F0502020204030204" pitchFamily="34" charset="0"/>
              </a:rPr>
            </a:br>
            <a:br>
              <a:rPr lang="en-ZA" altLang="en-US" sz="2800" b="1" dirty="0">
                <a:latin typeface="Calibri" panose="020F0502020204030204" pitchFamily="34" charset="0"/>
                <a:cs typeface="Calibri" panose="020F0502020204030204" pitchFamily="34" charset="0"/>
              </a:rPr>
            </a:br>
            <a:br>
              <a:rPr lang="en-ZA" altLang="en-US" sz="2800" b="1" dirty="0">
                <a:latin typeface="Calibri" panose="020F0502020204030204" pitchFamily="34" charset="0"/>
                <a:cs typeface="Calibri" panose="020F0502020204030204" pitchFamily="34" charset="0"/>
              </a:rPr>
            </a:br>
            <a:br>
              <a:rPr lang="en-ZA" altLang="en-US" sz="2800" b="1" dirty="0">
                <a:latin typeface="Calibri" panose="020F0502020204030204" pitchFamily="34" charset="0"/>
                <a:cs typeface="Calibri" panose="020F0502020204030204" pitchFamily="34" charset="0"/>
              </a:rPr>
            </a:br>
            <a:br>
              <a:rPr lang="en-ZA" altLang="en-US" sz="2800" b="1" dirty="0">
                <a:latin typeface="Calibri" panose="020F0502020204030204" pitchFamily="34" charset="0"/>
                <a:cs typeface="Calibri" panose="020F0502020204030204" pitchFamily="34" charset="0"/>
              </a:rPr>
            </a:br>
            <a:br>
              <a:rPr lang="en-ZA" altLang="en-US" sz="2800" b="1" dirty="0">
                <a:latin typeface="Calibri" panose="020F0502020204030204" pitchFamily="34" charset="0"/>
                <a:cs typeface="Calibri" panose="020F0502020204030204" pitchFamily="34" charset="0"/>
              </a:rPr>
            </a:br>
            <a:br>
              <a:rPr lang="en-ZA" altLang="en-US" sz="2800" b="1" dirty="0">
                <a:latin typeface="Calibri" panose="020F0502020204030204" pitchFamily="34" charset="0"/>
                <a:cs typeface="Calibri" panose="020F0502020204030204" pitchFamily="34" charset="0"/>
              </a:rPr>
            </a:br>
            <a:r>
              <a:rPr lang="en-ZA" altLang="en-US" sz="2800" b="1" dirty="0">
                <a:latin typeface="Calibri" panose="020F0502020204030204" pitchFamily="34" charset="0"/>
                <a:cs typeface="Calibri" panose="020F0502020204030204" pitchFamily="34" charset="0"/>
              </a:rPr>
              <a:t>How Can the Professional Bodies Support?</a:t>
            </a:r>
            <a:br>
              <a:rPr lang="en-ZA" altLang="en-US" sz="2800" b="1" dirty="0">
                <a:latin typeface="Arial" panose="020B0604020202020204" pitchFamily="34" charset="0"/>
                <a:cs typeface="Arial" panose="020B0604020202020204" pitchFamily="34" charset="0"/>
              </a:rPr>
            </a:br>
            <a:br>
              <a:rPr lang="en-ZA" altLang="en-US" sz="2800" b="1" dirty="0">
                <a:latin typeface="Arial" panose="020B0604020202020204" pitchFamily="34" charset="0"/>
                <a:cs typeface="Arial" panose="020B0604020202020204" pitchFamily="34" charset="0"/>
              </a:rPr>
            </a:br>
            <a:r>
              <a:rPr lang="en-ZA" altLang="en-US" sz="2800" dirty="0">
                <a:latin typeface="Calibri" panose="020F0502020204030204" pitchFamily="34" charset="0"/>
                <a:cs typeface="Calibri" panose="020F0502020204030204" pitchFamily="34" charset="0"/>
              </a:rPr>
              <a:t>- </a:t>
            </a:r>
            <a:r>
              <a:rPr lang="en-GB" altLang="en-US" sz="2800" dirty="0">
                <a:latin typeface="Calibri" panose="020F0502020204030204" pitchFamily="34" charset="0"/>
                <a:cs typeface="Calibri" panose="020F0502020204030204" pitchFamily="34" charset="0"/>
              </a:rPr>
              <a:t>Content review and validation (LPs, bursaries, internships etc)</a:t>
            </a:r>
            <a:br>
              <a:rPr lang="en-GB" altLang="en-US" sz="2800" dirty="0">
                <a:latin typeface="Calibri" panose="020F0502020204030204" pitchFamily="34" charset="0"/>
                <a:cs typeface="Calibri" panose="020F0502020204030204" pitchFamily="34" charset="0"/>
              </a:rPr>
            </a:br>
            <a:r>
              <a:rPr lang="en-GB" altLang="en-US" sz="2800" dirty="0">
                <a:latin typeface="Calibri" panose="020F0502020204030204" pitchFamily="34" charset="0"/>
                <a:cs typeface="Calibri" panose="020F0502020204030204" pitchFamily="34" charset="0"/>
              </a:rPr>
              <a:t>- Providing insights into emerging industry trends</a:t>
            </a:r>
            <a:br>
              <a:rPr lang="en-GB" altLang="en-US" sz="2800" dirty="0">
                <a:latin typeface="Calibri" panose="020F0502020204030204" pitchFamily="34" charset="0"/>
                <a:cs typeface="Calibri" panose="020F0502020204030204" pitchFamily="34" charset="0"/>
              </a:rPr>
            </a:br>
            <a:r>
              <a:rPr lang="en-GB" altLang="en-US" sz="2800" dirty="0">
                <a:latin typeface="Calibri" panose="020F0502020204030204" pitchFamily="34" charset="0"/>
                <a:cs typeface="Calibri" panose="020F0502020204030204" pitchFamily="34" charset="0"/>
              </a:rPr>
              <a:t>- Offering guidance on certifications and qualifications</a:t>
            </a:r>
            <a:br>
              <a:rPr lang="en-GB" altLang="en-US" sz="2800" dirty="0">
                <a:latin typeface="Calibri" panose="020F0502020204030204" pitchFamily="34" charset="0"/>
                <a:cs typeface="Calibri" panose="020F0502020204030204" pitchFamily="34" charset="0"/>
              </a:rPr>
            </a:br>
            <a:r>
              <a:rPr lang="en-GB" altLang="en-US" sz="2800" dirty="0">
                <a:latin typeface="Calibri" panose="020F0502020204030204" pitchFamily="34" charset="0"/>
                <a:cs typeface="Calibri" panose="020F0502020204030204" pitchFamily="34" charset="0"/>
              </a:rPr>
              <a:t>- </a:t>
            </a:r>
            <a:r>
              <a:rPr lang="en-GB" altLang="en-US" sz="2800" dirty="0" err="1">
                <a:latin typeface="Calibri" panose="020F0502020204030204" pitchFamily="34" charset="0"/>
                <a:cs typeface="Calibri" panose="020F0502020204030204" pitchFamily="34" charset="0"/>
              </a:rPr>
              <a:t>Infohub</a:t>
            </a:r>
            <a:r>
              <a:rPr lang="en-GB" altLang="en-US" sz="2800" dirty="0">
                <a:latin typeface="Calibri" panose="020F0502020204030204" pitchFamily="34" charset="0"/>
                <a:cs typeface="Calibri" panose="020F0502020204030204" pitchFamily="34" charset="0"/>
              </a:rPr>
              <a:t> Forum discussion </a:t>
            </a:r>
            <a:br>
              <a:rPr lang="en-GB" altLang="en-US" sz="2800" dirty="0">
                <a:latin typeface="Calibri" panose="020F0502020204030204" pitchFamily="34" charset="0"/>
                <a:cs typeface="Calibri" panose="020F0502020204030204" pitchFamily="34" charset="0"/>
              </a:rPr>
            </a:br>
            <a:r>
              <a:rPr lang="en-GB" altLang="en-US" sz="2800" dirty="0">
                <a:latin typeface="Calibri" panose="020F0502020204030204" pitchFamily="34" charset="0"/>
                <a:cs typeface="Calibri" panose="020F0502020204030204" pitchFamily="34" charset="0"/>
              </a:rPr>
              <a:t>- Information Sessions</a:t>
            </a:r>
            <a:br>
              <a:rPr lang="en-GB" altLang="en-US" sz="2800" dirty="0">
                <a:latin typeface="Calibri" panose="020F0502020204030204" pitchFamily="34" charset="0"/>
                <a:cs typeface="Calibri" panose="020F0502020204030204" pitchFamily="34" charset="0"/>
              </a:rPr>
            </a:br>
            <a:r>
              <a:rPr lang="en-GB" altLang="en-US" sz="2800" dirty="0">
                <a:latin typeface="Calibri" panose="020F0502020204030204" pitchFamily="34" charset="0"/>
                <a:cs typeface="Calibri" panose="020F0502020204030204" pitchFamily="34" charset="0"/>
              </a:rPr>
              <a:t>- Referrals</a:t>
            </a:r>
            <a:br>
              <a:rPr lang="en-GB" altLang="en-US" sz="2800" dirty="0">
                <a:latin typeface="Calibri" panose="020F0502020204030204" pitchFamily="34" charset="0"/>
                <a:cs typeface="Calibri" panose="020F0502020204030204" pitchFamily="34" charset="0"/>
              </a:rPr>
            </a:br>
            <a:br>
              <a:rPr lang="en-GB" altLang="en-US" sz="2800" dirty="0">
                <a:latin typeface="Calibri" panose="020F0502020204030204" pitchFamily="34" charset="0"/>
                <a:cs typeface="Calibri" panose="020F0502020204030204" pitchFamily="34" charset="0"/>
              </a:rPr>
            </a:br>
            <a:br>
              <a:rPr lang="en-GB" altLang="en-US" sz="2800" dirty="0">
                <a:latin typeface="Calibri" panose="020F0502020204030204" pitchFamily="34" charset="0"/>
                <a:cs typeface="Calibri" panose="020F0502020204030204" pitchFamily="34" charset="0"/>
              </a:rPr>
            </a:br>
            <a:br>
              <a:rPr lang="en-ZA" altLang="en-US" sz="2800" dirty="0">
                <a:latin typeface="Arial" panose="020B0604020202020204" pitchFamily="34" charset="0"/>
                <a:cs typeface="Arial" panose="020B0604020202020204" pitchFamily="34" charset="0"/>
              </a:rPr>
            </a:br>
            <a:br>
              <a:rPr lang="en-ZA" altLang="en-US" sz="2800" dirty="0">
                <a:latin typeface="Arial" panose="020B0604020202020204" pitchFamily="34" charset="0"/>
                <a:cs typeface="Arial" panose="020B0604020202020204" pitchFamily="34" charset="0"/>
              </a:rPr>
            </a:br>
            <a:br>
              <a:rPr lang="en-ZA" altLang="en-US" sz="2800" dirty="0">
                <a:latin typeface="Arial" panose="020B0604020202020204" pitchFamily="34" charset="0"/>
                <a:cs typeface="Arial" panose="020B0604020202020204" pitchFamily="34" charset="0"/>
              </a:rPr>
            </a:br>
            <a:br>
              <a:rPr lang="en-ZA" altLang="en-US" sz="2800" dirty="0">
                <a:latin typeface="Arial" panose="020B0604020202020204" pitchFamily="34" charset="0"/>
                <a:cs typeface="Arial" panose="020B0604020202020204" pitchFamily="34" charset="0"/>
              </a:rPr>
            </a:br>
            <a:r>
              <a:rPr lang="en-ZA" altLang="en-US" sz="2800"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36872873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 y="-38637"/>
            <a:ext cx="12216011" cy="6896637"/>
          </a:xfrm>
          <a:prstGeom prst="rect">
            <a:avLst/>
          </a:prstGeom>
        </p:spPr>
      </p:pic>
      <p:sp>
        <p:nvSpPr>
          <p:cNvPr id="22" name="TextBox 21">
            <a:extLst>
              <a:ext uri="{FF2B5EF4-FFF2-40B4-BE49-F238E27FC236}">
                <a16:creationId xmlns:a16="http://schemas.microsoft.com/office/drawing/2014/main" id="{903789DC-B318-1C32-16ED-0F5A62D15B50}"/>
              </a:ext>
            </a:extLst>
          </p:cNvPr>
          <p:cNvSpPr txBox="1"/>
          <p:nvPr/>
        </p:nvSpPr>
        <p:spPr>
          <a:xfrm>
            <a:off x="468594" y="1541024"/>
            <a:ext cx="3979166" cy="584775"/>
          </a:xfrm>
          <a:prstGeom prst="rect">
            <a:avLst/>
          </a:prstGeom>
          <a:noFill/>
        </p:spPr>
        <p:txBody>
          <a:bodyPr wrap="none" rtlCol="0">
            <a:spAutoFit/>
          </a:bodyPr>
          <a:lstStyle/>
          <a:p>
            <a:r>
              <a:rPr lang="en-GB" sz="3200" b="1" dirty="0"/>
              <a:t>Collaboration Benefits</a:t>
            </a:r>
            <a:endParaRPr lang="en-ZA" sz="3200" b="1" dirty="0"/>
          </a:p>
        </p:txBody>
      </p:sp>
      <p:sp>
        <p:nvSpPr>
          <p:cNvPr id="4" name="TextBox 3">
            <a:extLst>
              <a:ext uri="{FF2B5EF4-FFF2-40B4-BE49-F238E27FC236}">
                <a16:creationId xmlns:a16="http://schemas.microsoft.com/office/drawing/2014/main" id="{32456215-A693-DEDB-8A8A-F49C1ACDFC0C}"/>
              </a:ext>
            </a:extLst>
          </p:cNvPr>
          <p:cNvSpPr txBox="1"/>
          <p:nvPr/>
        </p:nvSpPr>
        <p:spPr>
          <a:xfrm>
            <a:off x="468594" y="2258568"/>
            <a:ext cx="11162574" cy="3477875"/>
          </a:xfrm>
          <a:prstGeom prst="rect">
            <a:avLst/>
          </a:prstGeom>
          <a:noFill/>
        </p:spPr>
        <p:txBody>
          <a:bodyPr wrap="square" rtlCol="0">
            <a:spAutoFit/>
          </a:bodyPr>
          <a:lstStyle/>
          <a:p>
            <a:r>
              <a:rPr lang="en-ZA" sz="2000" b="1" dirty="0"/>
              <a:t>Enhanced credibility</a:t>
            </a:r>
          </a:p>
          <a:p>
            <a:r>
              <a:rPr lang="en-ZA" sz="2000" dirty="0"/>
              <a:t>This partnerships will </a:t>
            </a:r>
            <a:r>
              <a:rPr lang="en-GB" sz="2000" dirty="0"/>
              <a:t>showcase a dedication to uphold industry standards, enhance the credibility of both the professional body and the website content</a:t>
            </a:r>
          </a:p>
          <a:p>
            <a:endParaRPr lang="en-ZA" sz="2000" dirty="0"/>
          </a:p>
          <a:p>
            <a:r>
              <a:rPr lang="en-ZA" sz="2000" b="1" dirty="0"/>
              <a:t>Industry Influence</a:t>
            </a:r>
          </a:p>
          <a:p>
            <a:r>
              <a:rPr lang="en-GB" sz="2000" dirty="0"/>
              <a:t>Through insights and expertise, professional bodies shape the narrative on industry trends, best practices, and skills, establishing more authority in the field</a:t>
            </a:r>
            <a:endParaRPr lang="en-ZA" sz="2000" dirty="0"/>
          </a:p>
          <a:p>
            <a:endParaRPr lang="en-ZA" sz="2000" b="1" dirty="0"/>
          </a:p>
          <a:p>
            <a:r>
              <a:rPr lang="en-ZA" sz="2000" b="1" dirty="0"/>
              <a:t>Increased visibility</a:t>
            </a:r>
          </a:p>
          <a:p>
            <a:r>
              <a:rPr lang="en-GB" sz="2000" dirty="0"/>
              <a:t>As users seek career information on the CDS websites, professional bodies gain visibility, attracting potential members, partners, and stakeholders</a:t>
            </a:r>
            <a:endParaRPr lang="en-ZA" sz="2000" dirty="0"/>
          </a:p>
        </p:txBody>
      </p:sp>
    </p:spTree>
    <p:extLst>
      <p:ext uri="{BB962C8B-B14F-4D97-AF65-F5344CB8AC3E}">
        <p14:creationId xmlns:p14="http://schemas.microsoft.com/office/powerpoint/2010/main" val="24555398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 y="-38637"/>
            <a:ext cx="12216011" cy="6896637"/>
          </a:xfrm>
          <a:prstGeom prst="rect">
            <a:avLst/>
          </a:prstGeom>
        </p:spPr>
      </p:pic>
      <p:sp>
        <p:nvSpPr>
          <p:cNvPr id="22" name="TextBox 21">
            <a:extLst>
              <a:ext uri="{FF2B5EF4-FFF2-40B4-BE49-F238E27FC236}">
                <a16:creationId xmlns:a16="http://schemas.microsoft.com/office/drawing/2014/main" id="{903789DC-B318-1C32-16ED-0F5A62D15B50}"/>
              </a:ext>
            </a:extLst>
          </p:cNvPr>
          <p:cNvSpPr txBox="1"/>
          <p:nvPr/>
        </p:nvSpPr>
        <p:spPr>
          <a:xfrm>
            <a:off x="468594" y="1440440"/>
            <a:ext cx="5196872" cy="584775"/>
          </a:xfrm>
          <a:prstGeom prst="rect">
            <a:avLst/>
          </a:prstGeom>
          <a:noFill/>
        </p:spPr>
        <p:txBody>
          <a:bodyPr wrap="none" rtlCol="0">
            <a:spAutoFit/>
          </a:bodyPr>
          <a:lstStyle/>
          <a:p>
            <a:r>
              <a:rPr lang="en-GB" sz="3200" b="1" dirty="0"/>
              <a:t>Collaboration Benefits </a:t>
            </a:r>
            <a:r>
              <a:rPr lang="en-GB" sz="3200" b="1" dirty="0" err="1"/>
              <a:t>Cont</a:t>
            </a:r>
            <a:r>
              <a:rPr lang="en-GB" sz="3200" b="1" dirty="0"/>
              <a:t>…</a:t>
            </a:r>
            <a:endParaRPr lang="en-ZA" sz="3200" b="1" dirty="0"/>
          </a:p>
        </p:txBody>
      </p:sp>
      <p:sp>
        <p:nvSpPr>
          <p:cNvPr id="4" name="TextBox 3">
            <a:extLst>
              <a:ext uri="{FF2B5EF4-FFF2-40B4-BE49-F238E27FC236}">
                <a16:creationId xmlns:a16="http://schemas.microsoft.com/office/drawing/2014/main" id="{32456215-A693-DEDB-8A8A-F49C1ACDFC0C}"/>
              </a:ext>
            </a:extLst>
          </p:cNvPr>
          <p:cNvSpPr txBox="1"/>
          <p:nvPr/>
        </p:nvSpPr>
        <p:spPr>
          <a:xfrm>
            <a:off x="468594" y="2125799"/>
            <a:ext cx="11162574" cy="3785652"/>
          </a:xfrm>
          <a:prstGeom prst="rect">
            <a:avLst/>
          </a:prstGeom>
          <a:noFill/>
        </p:spPr>
        <p:txBody>
          <a:bodyPr wrap="square" rtlCol="0">
            <a:spAutoFit/>
          </a:bodyPr>
          <a:lstStyle/>
          <a:p>
            <a:r>
              <a:rPr lang="en-ZA" sz="2000" b="1" dirty="0"/>
              <a:t>Access to diverse audience</a:t>
            </a:r>
          </a:p>
          <a:p>
            <a:endParaRPr lang="en-ZA" sz="2000" b="1" dirty="0"/>
          </a:p>
          <a:p>
            <a:r>
              <a:rPr lang="en-GB" sz="2000" dirty="0"/>
              <a:t>Careerhelp attracts diverse individuals at various career stages, enabling professional bodies to connect with a broader audience and expand their reach.</a:t>
            </a:r>
          </a:p>
          <a:p>
            <a:endParaRPr lang="en-ZA" sz="2000" dirty="0"/>
          </a:p>
          <a:p>
            <a:r>
              <a:rPr lang="en-ZA" sz="2000" b="1" dirty="0"/>
              <a:t>Contributing to skills development</a:t>
            </a:r>
          </a:p>
          <a:p>
            <a:r>
              <a:rPr lang="en-GB" sz="2000" dirty="0"/>
              <a:t>Reviewing and validating content, professional bodies ensure alignment with industry standards, shaping the skill development landscape for relevant and up-to-date guidance</a:t>
            </a:r>
            <a:endParaRPr lang="en-ZA" sz="2000" dirty="0"/>
          </a:p>
          <a:p>
            <a:endParaRPr lang="en-ZA" sz="2000" b="1" dirty="0"/>
          </a:p>
          <a:p>
            <a:r>
              <a:rPr lang="en-ZA" sz="2000" b="1" dirty="0"/>
              <a:t>Fulfilling social responsibility: </a:t>
            </a:r>
          </a:p>
          <a:p>
            <a:r>
              <a:rPr lang="en-GB" sz="2000" dirty="0"/>
              <a:t>Professional bodies play a key role in supporting career journeys, contributing to content quality and guiding individuals toward fulfilling careers for societal benefit</a:t>
            </a:r>
            <a:endParaRPr lang="en-ZA" sz="2000" dirty="0"/>
          </a:p>
        </p:txBody>
      </p:sp>
    </p:spTree>
    <p:extLst>
      <p:ext uri="{BB962C8B-B14F-4D97-AF65-F5344CB8AC3E}">
        <p14:creationId xmlns:p14="http://schemas.microsoft.com/office/powerpoint/2010/main" val="9657393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 y="-38637"/>
            <a:ext cx="12216011" cy="6896637"/>
          </a:xfrm>
          <a:prstGeom prst="rect">
            <a:avLst/>
          </a:prstGeom>
        </p:spPr>
      </p:pic>
      <p:sp>
        <p:nvSpPr>
          <p:cNvPr id="2" name="Title 1">
            <a:extLst>
              <a:ext uri="{FF2B5EF4-FFF2-40B4-BE49-F238E27FC236}">
                <a16:creationId xmlns:a16="http://schemas.microsoft.com/office/drawing/2014/main" id="{8B294CF8-6635-6FE3-5CE4-078F5A998B93}"/>
              </a:ext>
            </a:extLst>
          </p:cNvPr>
          <p:cNvSpPr>
            <a:spLocks noGrp="1"/>
          </p:cNvSpPr>
          <p:nvPr>
            <p:ph type="ctrTitle"/>
          </p:nvPr>
        </p:nvSpPr>
        <p:spPr>
          <a:xfrm>
            <a:off x="855133" y="1394551"/>
            <a:ext cx="10940627" cy="6258977"/>
          </a:xfrm>
        </p:spPr>
        <p:txBody>
          <a:bodyPr>
            <a:normAutofit fontScale="90000"/>
          </a:bodyPr>
          <a:lstStyle/>
          <a:p>
            <a:pPr algn="l"/>
            <a:r>
              <a:rPr lang="en-ZA" altLang="en-US" sz="3600" b="1" dirty="0">
                <a:latin typeface="Calibri" panose="020F0502020204030204" pitchFamily="34" charset="0"/>
                <a:cs typeface="Calibri" panose="020F0502020204030204" pitchFamily="34" charset="0"/>
              </a:rPr>
              <a:t>Way Forward</a:t>
            </a:r>
            <a:br>
              <a:rPr lang="en-ZA" altLang="en-US" sz="3600" b="1" dirty="0">
                <a:latin typeface="Calibri" panose="020F0502020204030204" pitchFamily="34" charset="0"/>
                <a:cs typeface="Calibri" panose="020F0502020204030204" pitchFamily="34" charset="0"/>
              </a:rPr>
            </a:br>
            <a:br>
              <a:rPr lang="en-ZA" altLang="en-US" sz="3600" dirty="0">
                <a:latin typeface="Calibri" panose="020F0502020204030204" pitchFamily="34" charset="0"/>
                <a:cs typeface="Calibri" panose="020F0502020204030204" pitchFamily="34" charset="0"/>
              </a:rPr>
            </a:br>
            <a:r>
              <a:rPr lang="en-US" altLang="en-US" sz="3100" dirty="0">
                <a:latin typeface="Calibri" panose="020F0502020204030204" pitchFamily="34" charset="0"/>
                <a:cs typeface="Calibri" panose="020F0502020204030204" pitchFamily="34" charset="0"/>
              </a:rPr>
              <a:t>Continue engagements with the professional bodies </a:t>
            </a:r>
            <a:br>
              <a:rPr lang="en-US" altLang="en-US" sz="3100" b="1" dirty="0">
                <a:latin typeface="Calibri" panose="020F0502020204030204" pitchFamily="34" charset="0"/>
                <a:cs typeface="Calibri" panose="020F0502020204030204" pitchFamily="34" charset="0"/>
              </a:rPr>
            </a:br>
            <a:br>
              <a:rPr lang="en-US" altLang="en-US" sz="3100" b="1" dirty="0">
                <a:latin typeface="Calibri" panose="020F0502020204030204" pitchFamily="34" charset="0"/>
                <a:cs typeface="Calibri" panose="020F0502020204030204" pitchFamily="34" charset="0"/>
              </a:rPr>
            </a:br>
            <a:r>
              <a:rPr lang="en-US" altLang="en-US" sz="3100" dirty="0">
                <a:latin typeface="Calibri" panose="020F0502020204030204" pitchFamily="34" charset="0"/>
                <a:cs typeface="Calibri" panose="020F0502020204030204" pitchFamily="34" charset="0"/>
              </a:rPr>
              <a:t>Identify key contacts </a:t>
            </a:r>
            <a:br>
              <a:rPr lang="en-US" altLang="en-US" sz="3100" dirty="0">
                <a:latin typeface="Calibri" panose="020F0502020204030204" pitchFamily="34" charset="0"/>
                <a:cs typeface="Calibri" panose="020F0502020204030204" pitchFamily="34" charset="0"/>
              </a:rPr>
            </a:br>
            <a:br>
              <a:rPr lang="en-US" altLang="en-US" sz="3100" dirty="0">
                <a:latin typeface="Calibri" panose="020F0502020204030204" pitchFamily="34" charset="0"/>
                <a:cs typeface="Calibri" panose="020F0502020204030204" pitchFamily="34" charset="0"/>
              </a:rPr>
            </a:br>
            <a:r>
              <a:rPr lang="en-US" altLang="en-US" sz="3100" dirty="0">
                <a:latin typeface="Calibri" panose="020F0502020204030204" pitchFamily="34" charset="0"/>
                <a:cs typeface="Calibri" panose="020F0502020204030204" pitchFamily="34" charset="0"/>
              </a:rPr>
              <a:t>Develop a collaboration proposal and agreement</a:t>
            </a:r>
            <a:br>
              <a:rPr lang="en-US" altLang="en-US" sz="3100" dirty="0">
                <a:latin typeface="Calibri" panose="020F0502020204030204" pitchFamily="34" charset="0"/>
                <a:cs typeface="Calibri" panose="020F0502020204030204" pitchFamily="34" charset="0"/>
              </a:rPr>
            </a:br>
            <a:br>
              <a:rPr lang="en-US" altLang="en-US" sz="3100" dirty="0">
                <a:latin typeface="Calibri" panose="020F0502020204030204" pitchFamily="34" charset="0"/>
                <a:cs typeface="Calibri" panose="020F0502020204030204" pitchFamily="34" charset="0"/>
              </a:rPr>
            </a:br>
            <a:r>
              <a:rPr lang="en-US" altLang="en-US" sz="3100" dirty="0">
                <a:latin typeface="Calibri" panose="020F0502020204030204" pitchFamily="34" charset="0"/>
                <a:cs typeface="Calibri" panose="020F0502020204030204" pitchFamily="34" charset="0"/>
              </a:rPr>
              <a:t>Content review</a:t>
            </a:r>
            <a:br>
              <a:rPr lang="en-US" altLang="en-US" sz="3100" dirty="0">
                <a:latin typeface="Calibri" panose="020F0502020204030204" pitchFamily="34" charset="0"/>
                <a:cs typeface="Calibri" panose="020F0502020204030204" pitchFamily="34" charset="0"/>
              </a:rPr>
            </a:br>
            <a:br>
              <a:rPr lang="en-US" altLang="en-US" sz="3100" dirty="0">
                <a:latin typeface="Calibri" panose="020F0502020204030204" pitchFamily="34" charset="0"/>
                <a:cs typeface="Calibri" panose="020F0502020204030204" pitchFamily="34" charset="0"/>
              </a:rPr>
            </a:br>
            <a:r>
              <a:rPr lang="en-US" altLang="en-US" sz="3100" dirty="0">
                <a:latin typeface="Calibri" panose="020F0502020204030204" pitchFamily="34" charset="0"/>
                <a:cs typeface="Calibri" panose="020F0502020204030204" pitchFamily="34" charset="0"/>
              </a:rPr>
              <a:t>Establish ongoing communication</a:t>
            </a:r>
            <a:br>
              <a:rPr lang="en-US" altLang="en-US" sz="3100" dirty="0">
                <a:latin typeface="Calibri" panose="020F0502020204030204" pitchFamily="34" charset="0"/>
                <a:cs typeface="Calibri" panose="020F0502020204030204" pitchFamily="34" charset="0"/>
              </a:rPr>
            </a:br>
            <a:br>
              <a:rPr lang="en-GB" altLang="en-US" sz="3100" dirty="0">
                <a:latin typeface="Calibri" panose="020F0502020204030204" pitchFamily="34" charset="0"/>
                <a:cs typeface="Calibri" panose="020F0502020204030204" pitchFamily="34" charset="0"/>
              </a:rPr>
            </a:br>
            <a:br>
              <a:rPr lang="en-ZA" altLang="en-US" sz="2000" dirty="0">
                <a:latin typeface="Calibri" panose="020F0502020204030204" pitchFamily="34" charset="0"/>
                <a:cs typeface="Calibri" panose="020F0502020204030204" pitchFamily="34" charset="0"/>
              </a:rPr>
            </a:br>
            <a:br>
              <a:rPr lang="en-ZA" altLang="en-US" sz="2000" dirty="0">
                <a:latin typeface="Calibri" panose="020F0502020204030204" pitchFamily="34" charset="0"/>
                <a:cs typeface="Calibri" panose="020F0502020204030204" pitchFamily="34" charset="0"/>
              </a:rPr>
            </a:br>
            <a:br>
              <a:rPr lang="en-ZA" altLang="en-US" sz="2000" dirty="0">
                <a:latin typeface="Calibri" panose="020F0502020204030204" pitchFamily="34" charset="0"/>
                <a:cs typeface="Calibri" panose="020F0502020204030204" pitchFamily="34" charset="0"/>
              </a:rPr>
            </a:br>
            <a:br>
              <a:rPr lang="en-ZA" altLang="en-US" sz="2000" dirty="0">
                <a:latin typeface="Calibri" panose="020F0502020204030204" pitchFamily="34" charset="0"/>
                <a:cs typeface="Calibri" panose="020F0502020204030204" pitchFamily="34" charset="0"/>
              </a:rPr>
            </a:br>
            <a:br>
              <a:rPr lang="en-ZA" altLang="en-US" sz="2000" dirty="0">
                <a:latin typeface="Calibri" panose="020F0502020204030204" pitchFamily="34" charset="0"/>
                <a:cs typeface="Calibri" panose="020F0502020204030204" pitchFamily="34" charset="0"/>
              </a:rPr>
            </a:br>
            <a:r>
              <a:rPr lang="en-ZA" altLang="en-US" sz="2000" dirty="0">
                <a:latin typeface="Calibri" panose="020F0502020204030204" pitchFamily="34" charset="0"/>
                <a:cs typeface="Calibri" panose="020F0502020204030204" pitchFamily="34" charset="0"/>
              </a:rPr>
              <a:t> </a:t>
            </a:r>
          </a:p>
        </p:txBody>
      </p:sp>
    </p:spTree>
    <p:extLst>
      <p:ext uri="{BB962C8B-B14F-4D97-AF65-F5344CB8AC3E}">
        <p14:creationId xmlns:p14="http://schemas.microsoft.com/office/powerpoint/2010/main" val="209174017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2121</TotalTime>
  <Words>585</Words>
  <Application>Microsoft Office PowerPoint</Application>
  <PresentationFormat>Widescreen</PresentationFormat>
  <Paragraphs>87</Paragraphs>
  <Slides>11</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Calibri Light</vt:lpstr>
      <vt:lpstr>Office Theme</vt:lpstr>
      <vt:lpstr>PowerPoint Presentation</vt:lpstr>
      <vt:lpstr>                                                                      Presentation Outline           </vt:lpstr>
      <vt:lpstr>PowerPoint Presentation</vt:lpstr>
      <vt:lpstr>PowerPoint Presentation</vt:lpstr>
      <vt:lpstr>PowerPoint Presentation</vt:lpstr>
      <vt:lpstr>         How Can the Professional Bodies Support?  - Content review and validation (LPs, bursaries, internships etc) - Providing insights into emerging industry trends - Offering guidance on certifications and qualifications - Infohub Forum discussion  - Information Sessions - Referrals        </vt:lpstr>
      <vt:lpstr>PowerPoint Presentation</vt:lpstr>
      <vt:lpstr>PowerPoint Presentation</vt:lpstr>
      <vt:lpstr>Way Forward  Continue engagements with the professional bodies   Identify key contacts   Develop a collaboration proposal and agreement  Content review  Establish ongoing communication        </vt:lpstr>
      <vt:lpstr>Conclusion  Collaboration between the professional bodies and the DHET is a  symbiotic relationship that contributes to the overall development  of industries, the education sector, and the professional landscape.  It creates opportunities for shared resources, knowledge exchange,  and the collective advancement of education and professional standard.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Nemesar</dc:creator>
  <cp:lastModifiedBy>Mfenyana, Nozuko</cp:lastModifiedBy>
  <cp:revision>74</cp:revision>
  <dcterms:created xsi:type="dcterms:W3CDTF">2022-09-29T06:59:37Z</dcterms:created>
  <dcterms:modified xsi:type="dcterms:W3CDTF">2023-11-29T06:56:41Z</dcterms:modified>
</cp:coreProperties>
</file>