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345" r:id="rId3"/>
    <p:sldId id="348" r:id="rId4"/>
    <p:sldId id="347" r:id="rId5"/>
    <p:sldId id="341" r:id="rId6"/>
    <p:sldId id="266" r:id="rId7"/>
    <p:sldId id="350" r:id="rId8"/>
    <p:sldId id="276" r:id="rId9"/>
    <p:sldId id="351" r:id="rId10"/>
    <p:sldId id="352" r:id="rId11"/>
    <p:sldId id="262" r:id="rId12"/>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8" d="100"/>
          <a:sy n="78" d="100"/>
        </p:scale>
        <p:origin x="1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15C16A-C7D7-4824-ABC2-5A78E7F190D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FABAB580-F6B3-4A76-B9E8-CA5C726BDA05}">
      <dgm:prSet/>
      <dgm:spPr>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ZA" dirty="0">
              <a:solidFill>
                <a:schemeClr val="tx1"/>
              </a:solidFill>
            </a:rPr>
            <a:t>PILLAR 1: Career development services across the lifespan of an individual</a:t>
          </a:r>
        </a:p>
      </dgm:t>
    </dgm:pt>
    <dgm:pt modelId="{790C3466-A289-4CDD-82B5-BA4E9072851D}" type="parTrans" cxnId="{A26FD647-B6D8-4C22-8446-B516F617CAD1}">
      <dgm:prSet/>
      <dgm:spPr/>
      <dgm:t>
        <a:bodyPr/>
        <a:lstStyle/>
        <a:p>
          <a:endParaRPr lang="en-ZA"/>
        </a:p>
      </dgm:t>
    </dgm:pt>
    <dgm:pt modelId="{F22961B7-5E8D-4461-A72C-7418C08DF6E6}" type="sibTrans" cxnId="{A26FD647-B6D8-4C22-8446-B516F617CAD1}">
      <dgm:prSet/>
      <dgm:spPr/>
      <dgm:t>
        <a:bodyPr/>
        <a:lstStyle/>
        <a:p>
          <a:endParaRPr lang="en-ZA"/>
        </a:p>
      </dgm:t>
    </dgm:pt>
    <dgm:pt modelId="{3F909B6F-8634-4E55-90BB-A78FC0198BFB}">
      <dgm:prSet/>
      <dgm:spPr>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ZA" dirty="0">
              <a:solidFill>
                <a:schemeClr val="tx1"/>
              </a:solidFill>
            </a:rPr>
            <a:t>PILLAR 4: An enabling environment for career development services</a:t>
          </a:r>
        </a:p>
      </dgm:t>
    </dgm:pt>
    <dgm:pt modelId="{FFD67B89-DE6C-4383-9861-3B1603444EA9}" type="parTrans" cxnId="{56221045-C071-488A-8A5A-3F182B579503}">
      <dgm:prSet/>
      <dgm:spPr/>
      <dgm:t>
        <a:bodyPr/>
        <a:lstStyle/>
        <a:p>
          <a:endParaRPr lang="en-ZA"/>
        </a:p>
      </dgm:t>
    </dgm:pt>
    <dgm:pt modelId="{2B6A0EE2-7DE9-4FD6-8BD5-02341EAAED35}" type="sibTrans" cxnId="{56221045-C071-488A-8A5A-3F182B579503}">
      <dgm:prSet/>
      <dgm:spPr/>
      <dgm:t>
        <a:bodyPr/>
        <a:lstStyle/>
        <a:p>
          <a:endParaRPr lang="en-ZA"/>
        </a:p>
      </dgm:t>
    </dgm:pt>
    <dgm:pt modelId="{CCF4F4D7-F38E-4B38-8723-58A40EDC6EBF}">
      <dgm:prSet/>
      <dgm:spPr>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ZA" dirty="0">
              <a:solidFill>
                <a:schemeClr val="tx1"/>
              </a:solidFill>
            </a:rPr>
            <a:t>PILLAR 2: Improved access to career development services</a:t>
          </a:r>
        </a:p>
      </dgm:t>
    </dgm:pt>
    <dgm:pt modelId="{833F31AD-760F-42FF-8905-47185F2F9127}" type="parTrans" cxnId="{1AC8C98B-519C-4B1C-AE73-8DCC6B21123A}">
      <dgm:prSet/>
      <dgm:spPr/>
      <dgm:t>
        <a:bodyPr/>
        <a:lstStyle/>
        <a:p>
          <a:endParaRPr lang="en-ZA"/>
        </a:p>
      </dgm:t>
    </dgm:pt>
    <dgm:pt modelId="{094B8096-FB1C-4186-8E7E-E27A615E588B}" type="sibTrans" cxnId="{1AC8C98B-519C-4B1C-AE73-8DCC6B21123A}">
      <dgm:prSet/>
      <dgm:spPr/>
      <dgm:t>
        <a:bodyPr/>
        <a:lstStyle/>
        <a:p>
          <a:endParaRPr lang="en-ZA"/>
        </a:p>
      </dgm:t>
    </dgm:pt>
    <dgm:pt modelId="{649D76A3-87A3-413E-BD9A-FC2E6A67E4B5}">
      <dgm:prSet/>
      <dgm:spPr>
        <a:solidFill>
          <a:schemeClr val="accent6">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ZA" dirty="0">
              <a:solidFill>
                <a:schemeClr val="tx1"/>
              </a:solidFill>
            </a:rPr>
            <a:t>PILLAR 3: A single coherent and coordinated career development system</a:t>
          </a:r>
        </a:p>
      </dgm:t>
    </dgm:pt>
    <dgm:pt modelId="{E45BF64A-8663-4345-A11A-E0B6FC1513E5}" type="parTrans" cxnId="{EDAB8767-A93E-4E67-B6C7-6539FA44784E}">
      <dgm:prSet/>
      <dgm:spPr/>
      <dgm:t>
        <a:bodyPr/>
        <a:lstStyle/>
        <a:p>
          <a:endParaRPr lang="en-ZA"/>
        </a:p>
      </dgm:t>
    </dgm:pt>
    <dgm:pt modelId="{098BDBB2-89FD-496D-9DB8-264586AB7531}" type="sibTrans" cxnId="{EDAB8767-A93E-4E67-B6C7-6539FA44784E}">
      <dgm:prSet/>
      <dgm:spPr/>
      <dgm:t>
        <a:bodyPr/>
        <a:lstStyle/>
        <a:p>
          <a:endParaRPr lang="en-ZA"/>
        </a:p>
      </dgm:t>
    </dgm:pt>
    <dgm:pt modelId="{E5FB7E82-F2C3-4F1D-BDA4-57E521CD4305}">
      <dgm:prSet phldrT="[Text]"/>
      <dgm:spPr>
        <a:solidFill>
          <a:schemeClr val="accent4">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ZA" dirty="0">
              <a:solidFill>
                <a:schemeClr val="tx1"/>
              </a:solidFill>
            </a:rPr>
            <a:t>PILLAR 5: Coordination and leadership in the career development system</a:t>
          </a:r>
        </a:p>
      </dgm:t>
    </dgm:pt>
    <dgm:pt modelId="{A0553A3D-45BD-4F51-843E-B3128FF9C93C}" type="sibTrans" cxnId="{8C1B430C-6AAA-4872-BA84-15F7C7152319}">
      <dgm:prSet/>
      <dgm:spPr/>
      <dgm:t>
        <a:bodyPr/>
        <a:lstStyle/>
        <a:p>
          <a:endParaRPr lang="en-ZA"/>
        </a:p>
      </dgm:t>
    </dgm:pt>
    <dgm:pt modelId="{9C46F478-8B47-4795-9B01-AB798BE1CBD9}" type="parTrans" cxnId="{8C1B430C-6AAA-4872-BA84-15F7C7152319}">
      <dgm:prSet/>
      <dgm:spPr/>
      <dgm:t>
        <a:bodyPr/>
        <a:lstStyle/>
        <a:p>
          <a:endParaRPr lang="en-ZA"/>
        </a:p>
      </dgm:t>
    </dgm:pt>
    <dgm:pt modelId="{5AE629D1-0C74-4A1A-9435-EEC6D14F9116}">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lgn="ctr"/>
          <a:r>
            <a:rPr lang="en-ZA" b="1" dirty="0">
              <a:solidFill>
                <a:schemeClr val="tx1"/>
              </a:solidFill>
            </a:rPr>
            <a:t>SECTION 2 OF THE POLICY (Page 14-25)</a:t>
          </a:r>
        </a:p>
      </dgm:t>
    </dgm:pt>
    <dgm:pt modelId="{7E4AF965-566B-439A-9120-7FD7191DD5C7}" type="parTrans" cxnId="{19C2B297-4CC4-4616-928E-7C28D79558DA}">
      <dgm:prSet/>
      <dgm:spPr/>
      <dgm:t>
        <a:bodyPr/>
        <a:lstStyle/>
        <a:p>
          <a:endParaRPr lang="en-ZA"/>
        </a:p>
      </dgm:t>
    </dgm:pt>
    <dgm:pt modelId="{C90CCB66-4A0F-40A0-9D16-CFC6A1A1C3E1}" type="sibTrans" cxnId="{19C2B297-4CC4-4616-928E-7C28D79558DA}">
      <dgm:prSet/>
      <dgm:spPr/>
      <dgm:t>
        <a:bodyPr/>
        <a:lstStyle/>
        <a:p>
          <a:endParaRPr lang="en-ZA"/>
        </a:p>
      </dgm:t>
    </dgm:pt>
    <dgm:pt modelId="{45E977CF-761E-4FE1-963A-879B0404CB4F}" type="pres">
      <dgm:prSet presAssocID="{3015C16A-C7D7-4824-ABC2-5A78E7F190DA}" presName="linear" presStyleCnt="0">
        <dgm:presLayoutVars>
          <dgm:animLvl val="lvl"/>
          <dgm:resizeHandles val="exact"/>
        </dgm:presLayoutVars>
      </dgm:prSet>
      <dgm:spPr/>
    </dgm:pt>
    <dgm:pt modelId="{BCC7DC53-97B4-4505-A1F6-DAB3894BA66E}" type="pres">
      <dgm:prSet presAssocID="{5AE629D1-0C74-4A1A-9435-EEC6D14F9116}" presName="parentText" presStyleLbl="node1" presStyleIdx="0" presStyleCnt="6">
        <dgm:presLayoutVars>
          <dgm:chMax val="0"/>
          <dgm:bulletEnabled val="1"/>
        </dgm:presLayoutVars>
      </dgm:prSet>
      <dgm:spPr/>
    </dgm:pt>
    <dgm:pt modelId="{C33B442E-3DA6-4AA0-A777-9E680C2FAB89}" type="pres">
      <dgm:prSet presAssocID="{C90CCB66-4A0F-40A0-9D16-CFC6A1A1C3E1}" presName="spacer" presStyleCnt="0"/>
      <dgm:spPr/>
    </dgm:pt>
    <dgm:pt modelId="{D137A0BD-4925-4324-B6A9-1992A60DF608}" type="pres">
      <dgm:prSet presAssocID="{FABAB580-F6B3-4A76-B9E8-CA5C726BDA05}" presName="parentText" presStyleLbl="node1" presStyleIdx="1" presStyleCnt="6">
        <dgm:presLayoutVars>
          <dgm:chMax val="0"/>
          <dgm:bulletEnabled val="1"/>
        </dgm:presLayoutVars>
      </dgm:prSet>
      <dgm:spPr/>
    </dgm:pt>
    <dgm:pt modelId="{6720C843-F4CF-4684-BADB-282AECA534DF}" type="pres">
      <dgm:prSet presAssocID="{F22961B7-5E8D-4461-A72C-7418C08DF6E6}" presName="spacer" presStyleCnt="0"/>
      <dgm:spPr/>
    </dgm:pt>
    <dgm:pt modelId="{05BE7A14-BFDA-4B17-AE0C-9E804F0B9E65}" type="pres">
      <dgm:prSet presAssocID="{CCF4F4D7-F38E-4B38-8723-58A40EDC6EBF}" presName="parentText" presStyleLbl="node1" presStyleIdx="2" presStyleCnt="6" custLinFactNeighborY="49814">
        <dgm:presLayoutVars>
          <dgm:chMax val="0"/>
          <dgm:bulletEnabled val="1"/>
        </dgm:presLayoutVars>
      </dgm:prSet>
      <dgm:spPr/>
    </dgm:pt>
    <dgm:pt modelId="{7ED33F99-72C7-42FA-9AFC-70B785A2D71E}" type="pres">
      <dgm:prSet presAssocID="{094B8096-FB1C-4186-8E7E-E27A615E588B}" presName="spacer" presStyleCnt="0"/>
      <dgm:spPr/>
    </dgm:pt>
    <dgm:pt modelId="{43B50DEA-D87F-4511-AE96-3DC24F208477}" type="pres">
      <dgm:prSet presAssocID="{649D76A3-87A3-413E-BD9A-FC2E6A67E4B5}" presName="parentText" presStyleLbl="node1" presStyleIdx="3" presStyleCnt="6">
        <dgm:presLayoutVars>
          <dgm:chMax val="0"/>
          <dgm:bulletEnabled val="1"/>
        </dgm:presLayoutVars>
      </dgm:prSet>
      <dgm:spPr/>
    </dgm:pt>
    <dgm:pt modelId="{30A2A2C0-9A84-4759-A528-0F3731F17CF1}" type="pres">
      <dgm:prSet presAssocID="{098BDBB2-89FD-496D-9DB8-264586AB7531}" presName="spacer" presStyleCnt="0"/>
      <dgm:spPr/>
    </dgm:pt>
    <dgm:pt modelId="{217FA1F6-6CEF-462F-A06A-C77B15791B26}" type="pres">
      <dgm:prSet presAssocID="{3F909B6F-8634-4E55-90BB-A78FC0198BFB}" presName="parentText" presStyleLbl="node1" presStyleIdx="4" presStyleCnt="6">
        <dgm:presLayoutVars>
          <dgm:chMax val="0"/>
          <dgm:bulletEnabled val="1"/>
        </dgm:presLayoutVars>
      </dgm:prSet>
      <dgm:spPr/>
    </dgm:pt>
    <dgm:pt modelId="{5441B2CF-6FCD-4219-8355-358DC7FC1D52}" type="pres">
      <dgm:prSet presAssocID="{2B6A0EE2-7DE9-4FD6-8BD5-02341EAAED35}" presName="spacer" presStyleCnt="0"/>
      <dgm:spPr/>
    </dgm:pt>
    <dgm:pt modelId="{E165C01A-C3C1-4E59-8B6B-3A8A34822B7A}" type="pres">
      <dgm:prSet presAssocID="{E5FB7E82-F2C3-4F1D-BDA4-57E521CD4305}" presName="parentText" presStyleLbl="node1" presStyleIdx="5" presStyleCnt="6">
        <dgm:presLayoutVars>
          <dgm:chMax val="0"/>
          <dgm:bulletEnabled val="1"/>
        </dgm:presLayoutVars>
      </dgm:prSet>
      <dgm:spPr/>
    </dgm:pt>
  </dgm:ptLst>
  <dgm:cxnLst>
    <dgm:cxn modelId="{8C1B430C-6AAA-4872-BA84-15F7C7152319}" srcId="{3015C16A-C7D7-4824-ABC2-5A78E7F190DA}" destId="{E5FB7E82-F2C3-4F1D-BDA4-57E521CD4305}" srcOrd="5" destOrd="0" parTransId="{9C46F478-8B47-4795-9B01-AB798BE1CBD9}" sibTransId="{A0553A3D-45BD-4F51-843E-B3128FF9C93C}"/>
    <dgm:cxn modelId="{F693EC1A-F876-4631-9B33-46BB78882FF7}" type="presOf" srcId="{5AE629D1-0C74-4A1A-9435-EEC6D14F9116}" destId="{BCC7DC53-97B4-4505-A1F6-DAB3894BA66E}" srcOrd="0" destOrd="0" presId="urn:microsoft.com/office/officeart/2005/8/layout/vList2"/>
    <dgm:cxn modelId="{F2D97A2C-D66C-40D7-97B6-BFF476B00EAF}" type="presOf" srcId="{CCF4F4D7-F38E-4B38-8723-58A40EDC6EBF}" destId="{05BE7A14-BFDA-4B17-AE0C-9E804F0B9E65}" srcOrd="0" destOrd="0" presId="urn:microsoft.com/office/officeart/2005/8/layout/vList2"/>
    <dgm:cxn modelId="{AAC4E164-2AF0-482A-B7C8-1CAE53F85379}" type="presOf" srcId="{E5FB7E82-F2C3-4F1D-BDA4-57E521CD4305}" destId="{E165C01A-C3C1-4E59-8B6B-3A8A34822B7A}" srcOrd="0" destOrd="0" presId="urn:microsoft.com/office/officeart/2005/8/layout/vList2"/>
    <dgm:cxn modelId="{56221045-C071-488A-8A5A-3F182B579503}" srcId="{3015C16A-C7D7-4824-ABC2-5A78E7F190DA}" destId="{3F909B6F-8634-4E55-90BB-A78FC0198BFB}" srcOrd="4" destOrd="0" parTransId="{FFD67B89-DE6C-4383-9861-3B1603444EA9}" sibTransId="{2B6A0EE2-7DE9-4FD6-8BD5-02341EAAED35}"/>
    <dgm:cxn modelId="{EDAB8767-A93E-4E67-B6C7-6539FA44784E}" srcId="{3015C16A-C7D7-4824-ABC2-5A78E7F190DA}" destId="{649D76A3-87A3-413E-BD9A-FC2E6A67E4B5}" srcOrd="3" destOrd="0" parTransId="{E45BF64A-8663-4345-A11A-E0B6FC1513E5}" sibTransId="{098BDBB2-89FD-496D-9DB8-264586AB7531}"/>
    <dgm:cxn modelId="{A26FD647-B6D8-4C22-8446-B516F617CAD1}" srcId="{3015C16A-C7D7-4824-ABC2-5A78E7F190DA}" destId="{FABAB580-F6B3-4A76-B9E8-CA5C726BDA05}" srcOrd="1" destOrd="0" parTransId="{790C3466-A289-4CDD-82B5-BA4E9072851D}" sibTransId="{F22961B7-5E8D-4461-A72C-7418C08DF6E6}"/>
    <dgm:cxn modelId="{1AC8C98B-519C-4B1C-AE73-8DCC6B21123A}" srcId="{3015C16A-C7D7-4824-ABC2-5A78E7F190DA}" destId="{CCF4F4D7-F38E-4B38-8723-58A40EDC6EBF}" srcOrd="2" destOrd="0" parTransId="{833F31AD-760F-42FF-8905-47185F2F9127}" sibTransId="{094B8096-FB1C-4186-8E7E-E27A615E588B}"/>
    <dgm:cxn modelId="{19C2B297-4CC4-4616-928E-7C28D79558DA}" srcId="{3015C16A-C7D7-4824-ABC2-5A78E7F190DA}" destId="{5AE629D1-0C74-4A1A-9435-EEC6D14F9116}" srcOrd="0" destOrd="0" parTransId="{7E4AF965-566B-439A-9120-7FD7191DD5C7}" sibTransId="{C90CCB66-4A0F-40A0-9D16-CFC6A1A1C3E1}"/>
    <dgm:cxn modelId="{F0DB9199-76C0-491C-96A0-7B37D08B1C39}" type="presOf" srcId="{649D76A3-87A3-413E-BD9A-FC2E6A67E4B5}" destId="{43B50DEA-D87F-4511-AE96-3DC24F208477}" srcOrd="0" destOrd="0" presId="urn:microsoft.com/office/officeart/2005/8/layout/vList2"/>
    <dgm:cxn modelId="{B27C6EA4-6E96-4F1C-940B-7F7F190D3CD2}" type="presOf" srcId="{FABAB580-F6B3-4A76-B9E8-CA5C726BDA05}" destId="{D137A0BD-4925-4324-B6A9-1992A60DF608}" srcOrd="0" destOrd="0" presId="urn:microsoft.com/office/officeart/2005/8/layout/vList2"/>
    <dgm:cxn modelId="{B4D4BBC9-9EA4-4AD4-A4C1-FD6C35B89225}" type="presOf" srcId="{3015C16A-C7D7-4824-ABC2-5A78E7F190DA}" destId="{45E977CF-761E-4FE1-963A-879B0404CB4F}" srcOrd="0" destOrd="0" presId="urn:microsoft.com/office/officeart/2005/8/layout/vList2"/>
    <dgm:cxn modelId="{EBF848DC-BCD8-45FA-ACE1-D6CD9EA111C2}" type="presOf" srcId="{3F909B6F-8634-4E55-90BB-A78FC0198BFB}" destId="{217FA1F6-6CEF-462F-A06A-C77B15791B26}" srcOrd="0" destOrd="0" presId="urn:microsoft.com/office/officeart/2005/8/layout/vList2"/>
    <dgm:cxn modelId="{62E2D1B7-BA01-4C7C-BBB6-72F000384171}" type="presParOf" srcId="{45E977CF-761E-4FE1-963A-879B0404CB4F}" destId="{BCC7DC53-97B4-4505-A1F6-DAB3894BA66E}" srcOrd="0" destOrd="0" presId="urn:microsoft.com/office/officeart/2005/8/layout/vList2"/>
    <dgm:cxn modelId="{D205B55F-5DE0-4704-ACEE-EB5F6E7E7206}" type="presParOf" srcId="{45E977CF-761E-4FE1-963A-879B0404CB4F}" destId="{C33B442E-3DA6-4AA0-A777-9E680C2FAB89}" srcOrd="1" destOrd="0" presId="urn:microsoft.com/office/officeart/2005/8/layout/vList2"/>
    <dgm:cxn modelId="{3387ED5D-1157-4C32-9116-5A73B4141224}" type="presParOf" srcId="{45E977CF-761E-4FE1-963A-879B0404CB4F}" destId="{D137A0BD-4925-4324-B6A9-1992A60DF608}" srcOrd="2" destOrd="0" presId="urn:microsoft.com/office/officeart/2005/8/layout/vList2"/>
    <dgm:cxn modelId="{560A2785-9C54-4AF4-B235-3FE3B90A59F4}" type="presParOf" srcId="{45E977CF-761E-4FE1-963A-879B0404CB4F}" destId="{6720C843-F4CF-4684-BADB-282AECA534DF}" srcOrd="3" destOrd="0" presId="urn:microsoft.com/office/officeart/2005/8/layout/vList2"/>
    <dgm:cxn modelId="{D916C733-46F4-4107-8E3E-67A2768BE435}" type="presParOf" srcId="{45E977CF-761E-4FE1-963A-879B0404CB4F}" destId="{05BE7A14-BFDA-4B17-AE0C-9E804F0B9E65}" srcOrd="4" destOrd="0" presId="urn:microsoft.com/office/officeart/2005/8/layout/vList2"/>
    <dgm:cxn modelId="{676F8CCD-C216-46D1-A2B0-5865D7DD9C18}" type="presParOf" srcId="{45E977CF-761E-4FE1-963A-879B0404CB4F}" destId="{7ED33F99-72C7-42FA-9AFC-70B785A2D71E}" srcOrd="5" destOrd="0" presId="urn:microsoft.com/office/officeart/2005/8/layout/vList2"/>
    <dgm:cxn modelId="{68A21E2D-B333-4CBF-8691-F5298EE8FCBD}" type="presParOf" srcId="{45E977CF-761E-4FE1-963A-879B0404CB4F}" destId="{43B50DEA-D87F-4511-AE96-3DC24F208477}" srcOrd="6" destOrd="0" presId="urn:microsoft.com/office/officeart/2005/8/layout/vList2"/>
    <dgm:cxn modelId="{A0D51039-D8E0-4D8B-A327-5B74557F0975}" type="presParOf" srcId="{45E977CF-761E-4FE1-963A-879B0404CB4F}" destId="{30A2A2C0-9A84-4759-A528-0F3731F17CF1}" srcOrd="7" destOrd="0" presId="urn:microsoft.com/office/officeart/2005/8/layout/vList2"/>
    <dgm:cxn modelId="{C15ABF5E-D903-424C-A56A-F12EB32BDABE}" type="presParOf" srcId="{45E977CF-761E-4FE1-963A-879B0404CB4F}" destId="{217FA1F6-6CEF-462F-A06A-C77B15791B26}" srcOrd="8" destOrd="0" presId="urn:microsoft.com/office/officeart/2005/8/layout/vList2"/>
    <dgm:cxn modelId="{9646B7C3-9582-49F2-B01B-8AE06361BFF2}" type="presParOf" srcId="{45E977CF-761E-4FE1-963A-879B0404CB4F}" destId="{5441B2CF-6FCD-4219-8355-358DC7FC1D52}" srcOrd="9" destOrd="0" presId="urn:microsoft.com/office/officeart/2005/8/layout/vList2"/>
    <dgm:cxn modelId="{C8852A2F-CAD0-40CE-B916-0BD38A5FEEA9}" type="presParOf" srcId="{45E977CF-761E-4FE1-963A-879B0404CB4F}" destId="{E165C01A-C3C1-4E59-8B6B-3A8A34822B7A}"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7DC53-97B4-4505-A1F6-DAB3894BA66E}">
      <dsp:nvSpPr>
        <dsp:cNvPr id="0" name=""/>
        <dsp:cNvSpPr/>
      </dsp:nvSpPr>
      <dsp:spPr>
        <a:xfrm>
          <a:off x="0" y="377988"/>
          <a:ext cx="10515600" cy="623610"/>
        </a:xfrm>
        <a:prstGeom prst="roundRect">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ZA" sz="2600" b="1" kern="1200" dirty="0">
              <a:solidFill>
                <a:schemeClr val="tx1"/>
              </a:solidFill>
            </a:rPr>
            <a:t>SECTION 2 OF THE POLICY (Page 14-25)</a:t>
          </a:r>
        </a:p>
      </dsp:txBody>
      <dsp:txXfrm>
        <a:off x="30442" y="408430"/>
        <a:ext cx="10454716" cy="562726"/>
      </dsp:txXfrm>
    </dsp:sp>
    <dsp:sp modelId="{D137A0BD-4925-4324-B6A9-1992A60DF608}">
      <dsp:nvSpPr>
        <dsp:cNvPr id="0" name=""/>
        <dsp:cNvSpPr/>
      </dsp:nvSpPr>
      <dsp:spPr>
        <a:xfrm>
          <a:off x="0" y="1076479"/>
          <a:ext cx="10515600" cy="623610"/>
        </a:xfrm>
        <a:prstGeom prst="roundRect">
          <a:avLst/>
        </a:prstGeom>
        <a:solidFill>
          <a:schemeClr val="accent6"/>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ZA" sz="2600" kern="1200" dirty="0">
              <a:solidFill>
                <a:schemeClr val="tx1"/>
              </a:solidFill>
            </a:rPr>
            <a:t>PILLAR 1: Career development services across the lifespan of an individual</a:t>
          </a:r>
        </a:p>
      </dsp:txBody>
      <dsp:txXfrm>
        <a:off x="30442" y="1106921"/>
        <a:ext cx="10454716" cy="562726"/>
      </dsp:txXfrm>
    </dsp:sp>
    <dsp:sp modelId="{05BE7A14-BFDA-4B17-AE0C-9E804F0B9E65}">
      <dsp:nvSpPr>
        <dsp:cNvPr id="0" name=""/>
        <dsp:cNvSpPr/>
      </dsp:nvSpPr>
      <dsp:spPr>
        <a:xfrm>
          <a:off x="0" y="1812269"/>
          <a:ext cx="10515600" cy="623610"/>
        </a:xfrm>
        <a:prstGeom prst="roundRect">
          <a:avLst/>
        </a:prstGeom>
        <a:solidFill>
          <a:schemeClr val="accent2">
            <a:lumMod val="40000"/>
            <a:lumOff val="6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ZA" sz="2600" kern="1200" dirty="0">
              <a:solidFill>
                <a:schemeClr val="tx1"/>
              </a:solidFill>
            </a:rPr>
            <a:t>PILLAR 2: Improved access to career development services</a:t>
          </a:r>
        </a:p>
      </dsp:txBody>
      <dsp:txXfrm>
        <a:off x="30442" y="1842711"/>
        <a:ext cx="10454716" cy="562726"/>
      </dsp:txXfrm>
    </dsp:sp>
    <dsp:sp modelId="{43B50DEA-D87F-4511-AE96-3DC24F208477}">
      <dsp:nvSpPr>
        <dsp:cNvPr id="0" name=""/>
        <dsp:cNvSpPr/>
      </dsp:nvSpPr>
      <dsp:spPr>
        <a:xfrm>
          <a:off x="0" y="2473459"/>
          <a:ext cx="10515600" cy="623610"/>
        </a:xfrm>
        <a:prstGeom prst="roundRect">
          <a:avLst/>
        </a:prstGeom>
        <a:solidFill>
          <a:schemeClr val="accent6">
            <a:lumMod val="60000"/>
            <a:lumOff val="4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ZA" sz="2600" kern="1200" dirty="0">
              <a:solidFill>
                <a:schemeClr val="tx1"/>
              </a:solidFill>
            </a:rPr>
            <a:t>PILLAR 3: A single coherent and coordinated career development system</a:t>
          </a:r>
        </a:p>
      </dsp:txBody>
      <dsp:txXfrm>
        <a:off x="30442" y="2503901"/>
        <a:ext cx="10454716" cy="562726"/>
      </dsp:txXfrm>
    </dsp:sp>
    <dsp:sp modelId="{217FA1F6-6CEF-462F-A06A-C77B15791B26}">
      <dsp:nvSpPr>
        <dsp:cNvPr id="0" name=""/>
        <dsp:cNvSpPr/>
      </dsp:nvSpPr>
      <dsp:spPr>
        <a:xfrm>
          <a:off x="0" y="3171949"/>
          <a:ext cx="10515600" cy="623610"/>
        </a:xfrm>
        <a:prstGeom prst="roundRect">
          <a:avLst/>
        </a:prstGeom>
        <a:solidFill>
          <a:schemeClr val="accent2"/>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ZA" sz="2600" kern="1200" dirty="0">
              <a:solidFill>
                <a:schemeClr val="tx1"/>
              </a:solidFill>
            </a:rPr>
            <a:t>PILLAR 4: An enabling environment for career development services</a:t>
          </a:r>
        </a:p>
      </dsp:txBody>
      <dsp:txXfrm>
        <a:off x="30442" y="3202391"/>
        <a:ext cx="10454716" cy="562726"/>
      </dsp:txXfrm>
    </dsp:sp>
    <dsp:sp modelId="{E165C01A-C3C1-4E59-8B6B-3A8A34822B7A}">
      <dsp:nvSpPr>
        <dsp:cNvPr id="0" name=""/>
        <dsp:cNvSpPr/>
      </dsp:nvSpPr>
      <dsp:spPr>
        <a:xfrm>
          <a:off x="0" y="3870439"/>
          <a:ext cx="10515600" cy="623610"/>
        </a:xfrm>
        <a:prstGeom prst="roundRect">
          <a:avLst/>
        </a:prstGeom>
        <a:solidFill>
          <a:schemeClr val="accent4">
            <a:lumMod val="75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ZA" sz="2600" kern="1200" dirty="0">
              <a:solidFill>
                <a:schemeClr val="tx1"/>
              </a:solidFill>
            </a:rPr>
            <a:t>PILLAR 5: Coordination and leadership in the career development system</a:t>
          </a:r>
        </a:p>
      </dsp:txBody>
      <dsp:txXfrm>
        <a:off x="30442" y="3900881"/>
        <a:ext cx="10454716" cy="56272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ZA" dirty="0"/>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21E66520-B727-479C-9033-C7594EF12DD6}" type="datetimeFigureOut">
              <a:rPr lang="en-ZA" smtClean="0"/>
              <a:t>28/Nov/2023</a:t>
            </a:fld>
            <a:endParaRPr lang="en-ZA" dirty="0"/>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ZA" dirty="0"/>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ZA" dirty="0"/>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70A6E0D8-A535-4EC4-80DA-E354F053ED01}" type="slidenum">
              <a:rPr lang="en-ZA" smtClean="0"/>
              <a:t>‹#›</a:t>
            </a:fld>
            <a:endParaRPr lang="en-ZA" dirty="0"/>
          </a:p>
        </p:txBody>
      </p:sp>
    </p:spTree>
    <p:extLst>
      <p:ext uri="{BB962C8B-B14F-4D97-AF65-F5344CB8AC3E}">
        <p14:creationId xmlns:p14="http://schemas.microsoft.com/office/powerpoint/2010/main" val="2291841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A60BAB0F-8039-48DD-9A41-40C68FE3875C}" type="datetime1">
              <a:rPr lang="en-ZA" smtClean="0"/>
              <a:t>28/Nov/2023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238373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82500D32-CA8D-452E-B91C-00BD2BF72E69}" type="datetime1">
              <a:rPr lang="en-ZA" smtClean="0"/>
              <a:t>28/Nov/2023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85889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16A5FEA7-0DB6-48B1-8802-034E1F28C684}" type="datetime1">
              <a:rPr lang="en-ZA" smtClean="0"/>
              <a:t>28/Nov/2023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334020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F260849D-2E1B-487E-A54C-A4B420521744}" type="datetime1">
              <a:rPr lang="en-ZA" smtClean="0"/>
              <a:t>28/Nov/2023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812918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6D05C8-92D3-4803-9B39-729F81B259F6}" type="datetime1">
              <a:rPr lang="en-ZA" smtClean="0"/>
              <a:t>28/Nov/2023</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269781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B6DE554D-E7F7-44D1-B79E-B4A63BB6D86A}" type="datetime1">
              <a:rPr lang="en-ZA" smtClean="0"/>
              <a:t>28/Nov/2023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2244093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BAD66D74-0E17-43EA-ACFD-0E6ED224DE4E}" type="datetime1">
              <a:rPr lang="en-ZA" smtClean="0"/>
              <a:t>28/Nov/2023</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427217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18218D58-FC16-4E6C-AF21-0648470536AD}" type="datetime1">
              <a:rPr lang="en-ZA" smtClean="0"/>
              <a:t>28/Nov/2023</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337031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38B01-C0FF-4447-BBD2-13321A4319DB}" type="datetime1">
              <a:rPr lang="en-ZA" smtClean="0"/>
              <a:t>28/Nov/2023</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565955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A886D3-D3F5-44A0-A60D-064EF4B6FBF6}" type="datetime1">
              <a:rPr lang="en-ZA" smtClean="0"/>
              <a:t>28/Nov/2023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69399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AB443F-C01F-4695-8980-7FD28CAEAA0C}" type="datetime1">
              <a:rPr lang="en-ZA" smtClean="0"/>
              <a:t>28/Nov/2023</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dirty="0"/>
          </a:p>
        </p:txBody>
      </p:sp>
    </p:spTree>
    <p:extLst>
      <p:ext uri="{BB962C8B-B14F-4D97-AF65-F5344CB8AC3E}">
        <p14:creationId xmlns:p14="http://schemas.microsoft.com/office/powerpoint/2010/main" val="70974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B682A-2941-42A0-AC87-1038FE006149}" type="datetime1">
              <a:rPr lang="en-ZA" smtClean="0"/>
              <a:t>28/Nov/2023</a:t>
            </a:fld>
            <a:endParaRPr lang="en-Z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DC5-E4D5-4190-A403-3DED7ED7A348}" type="slidenum">
              <a:rPr lang="en-ZA" smtClean="0"/>
              <a:t>‹#›</a:t>
            </a:fld>
            <a:endParaRPr lang="en-ZA" dirty="0"/>
          </a:p>
        </p:txBody>
      </p:sp>
    </p:spTree>
    <p:extLst>
      <p:ext uri="{BB962C8B-B14F-4D97-AF65-F5344CB8AC3E}">
        <p14:creationId xmlns:p14="http://schemas.microsoft.com/office/powerpoint/2010/main" val="2524406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p:cNvSpPr txBox="1"/>
          <p:nvPr/>
        </p:nvSpPr>
        <p:spPr>
          <a:xfrm>
            <a:off x="237900" y="1871657"/>
            <a:ext cx="7974924" cy="2246769"/>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NATIONAL POLICY FOR AN INTEGRATED CAREER DEVELOPMENT SYSTEM FOR SOUTH AFRICA</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Cooperation with Professional Bodies</a:t>
            </a:r>
          </a:p>
        </p:txBody>
      </p:sp>
      <p:sp>
        <p:nvSpPr>
          <p:cNvPr id="7" name="TextBox 6"/>
          <p:cNvSpPr txBox="1"/>
          <p:nvPr/>
        </p:nvSpPr>
        <p:spPr>
          <a:xfrm>
            <a:off x="294048" y="4826492"/>
            <a:ext cx="4789222"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Ms Nozuko Mfenyana</a:t>
            </a:r>
          </a:p>
          <a:p>
            <a:r>
              <a:rPr lang="en-US" sz="2000" dirty="0">
                <a:latin typeface="Arial" panose="020B0604020202020204" pitchFamily="34" charset="0"/>
                <a:cs typeface="Arial" panose="020B0604020202020204" pitchFamily="34" charset="0"/>
              </a:rPr>
              <a:t>Date: 29 November 2023</a:t>
            </a:r>
            <a:endParaRPr lang="en-ZA" sz="20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7A8A5580-1E0A-460B-AAAB-1AF546A8ECB1}"/>
              </a:ext>
            </a:extLst>
          </p:cNvPr>
          <p:cNvSpPr>
            <a:spLocks noGrp="1"/>
          </p:cNvSpPr>
          <p:nvPr>
            <p:ph type="sldNum" sz="quarter" idx="12"/>
          </p:nvPr>
        </p:nvSpPr>
        <p:spPr/>
        <p:txBody>
          <a:bodyPr/>
          <a:lstStyle/>
          <a:p>
            <a:fld id="{7108CDC5-E4D5-4190-A403-3DED7ED7A348}" type="slidenum">
              <a:rPr lang="en-ZA" smtClean="0"/>
              <a:t>1</a:t>
            </a:fld>
            <a:endParaRPr lang="en-ZA" dirty="0"/>
          </a:p>
        </p:txBody>
      </p:sp>
    </p:spTree>
    <p:extLst>
      <p:ext uri="{BB962C8B-B14F-4D97-AF65-F5344CB8AC3E}">
        <p14:creationId xmlns:p14="http://schemas.microsoft.com/office/powerpoint/2010/main" val="4201396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819587" y="18255"/>
            <a:ext cx="10515600" cy="1116581"/>
          </a:xfrm>
        </p:spPr>
        <p:txBody>
          <a:bodyPr>
            <a:normAutofit/>
          </a:bodyPr>
          <a:lstStyle/>
          <a:p>
            <a:r>
              <a:rPr lang="en-ZA" sz="4000" b="1" dirty="0">
                <a:solidFill>
                  <a:schemeClr val="bg1"/>
                </a:solidFill>
              </a:rPr>
              <a:t>ENVISAGED AREAS OF COOPERATION</a:t>
            </a:r>
          </a:p>
        </p:txBody>
      </p:sp>
      <p:sp>
        <p:nvSpPr>
          <p:cNvPr id="4" name="Content Placeholder 3">
            <a:extLst>
              <a:ext uri="{FF2B5EF4-FFF2-40B4-BE49-F238E27FC236}">
                <a16:creationId xmlns:a16="http://schemas.microsoft.com/office/drawing/2014/main" id="{EA4BB7E4-111F-4032-A24F-E91E7A9F526D}"/>
              </a:ext>
            </a:extLst>
          </p:cNvPr>
          <p:cNvSpPr>
            <a:spLocks noGrp="1"/>
          </p:cNvSpPr>
          <p:nvPr>
            <p:ph idx="1"/>
          </p:nvPr>
        </p:nvSpPr>
        <p:spPr>
          <a:xfrm>
            <a:off x="376989" y="1482725"/>
            <a:ext cx="10958198" cy="4351338"/>
          </a:xfrm>
        </p:spPr>
        <p:txBody>
          <a:bodyPr/>
          <a:lstStyle/>
          <a:p>
            <a:pPr marL="0" indent="0">
              <a:buNone/>
            </a:pPr>
            <a:endParaRPr lang="en-ZA" dirty="0"/>
          </a:p>
          <a:p>
            <a:endParaRPr lang="en-ZA" dirty="0"/>
          </a:p>
        </p:txBody>
      </p:sp>
      <p:sp>
        <p:nvSpPr>
          <p:cNvPr id="5" name="Slide Number Placeholder 4">
            <a:extLst>
              <a:ext uri="{FF2B5EF4-FFF2-40B4-BE49-F238E27FC236}">
                <a16:creationId xmlns:a16="http://schemas.microsoft.com/office/drawing/2014/main" id="{4993F98E-0CC0-4598-88FE-08E9B48CA417}"/>
              </a:ext>
            </a:extLst>
          </p:cNvPr>
          <p:cNvSpPr>
            <a:spLocks noGrp="1"/>
          </p:cNvSpPr>
          <p:nvPr>
            <p:ph type="sldNum" sz="quarter" idx="12"/>
          </p:nvPr>
        </p:nvSpPr>
        <p:spPr/>
        <p:txBody>
          <a:bodyPr/>
          <a:lstStyle/>
          <a:p>
            <a:fld id="{7108CDC5-E4D5-4190-A403-3DED7ED7A348}" type="slidenum">
              <a:rPr lang="en-ZA" smtClean="0"/>
              <a:t>10</a:t>
            </a:fld>
            <a:endParaRPr lang="en-ZA" dirty="0"/>
          </a:p>
        </p:txBody>
      </p:sp>
      <p:sp>
        <p:nvSpPr>
          <p:cNvPr id="7" name="TextBox 6">
            <a:extLst>
              <a:ext uri="{FF2B5EF4-FFF2-40B4-BE49-F238E27FC236}">
                <a16:creationId xmlns:a16="http://schemas.microsoft.com/office/drawing/2014/main" id="{F6FD697B-CD9C-3ABE-3D75-D432DA7D8079}"/>
              </a:ext>
            </a:extLst>
          </p:cNvPr>
          <p:cNvSpPr txBox="1"/>
          <p:nvPr/>
        </p:nvSpPr>
        <p:spPr>
          <a:xfrm>
            <a:off x="506186" y="1482725"/>
            <a:ext cx="10847614" cy="4604146"/>
          </a:xfrm>
          <a:prstGeom prst="rect">
            <a:avLst/>
          </a:prstGeom>
          <a:noFill/>
        </p:spPr>
        <p:txBody>
          <a:bodyPr wrap="square">
            <a:spAutoFit/>
          </a:bodyPr>
          <a:lstStyle/>
          <a:p>
            <a:pPr marL="342900" lvl="0" indent="-342900" algn="just">
              <a:lnSpc>
                <a:spcPct val="115000"/>
              </a:lnSpc>
              <a:spcAft>
                <a:spcPts val="1000"/>
              </a:spcAft>
              <a:buFont typeface="+mj-lt"/>
              <a:buAutoNum type="alphaLcPeriod"/>
            </a:pPr>
            <a:r>
              <a:rPr lang="en-ZA" sz="2000" dirty="0">
                <a:effectLst/>
                <a:latin typeface="Arial" panose="020B0604020202020204" pitchFamily="34" charset="0"/>
                <a:ea typeface="Calibri" panose="020F0502020204030204" pitchFamily="34" charset="0"/>
                <a:cs typeface="Times New Roman" panose="02020603050405020304" pitchFamily="18" charset="0"/>
              </a:rPr>
              <a:t>Provide ongoing support to the DHET through reviewing and providing feedback on the career content on the National Career Advice Portal (NCAP) and the Career Help website related to the professional body;</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lphaLcPeriod"/>
            </a:pPr>
            <a:r>
              <a:rPr lang="en-ZA" sz="2000" dirty="0">
                <a:effectLst/>
                <a:latin typeface="Arial" panose="020B0604020202020204" pitchFamily="34" charset="0"/>
                <a:ea typeface="Calibri" panose="020F0502020204030204" pitchFamily="34" charset="0"/>
                <a:cs typeface="Times New Roman" panose="02020603050405020304" pitchFamily="18" charset="0"/>
              </a:rPr>
              <a:t>Collaborate and network with each other and the DHET on advocacy and communication of careers in different practices;</a:t>
            </a:r>
          </a:p>
          <a:p>
            <a:pPr marL="342900" lvl="0" indent="-342900" algn="just">
              <a:lnSpc>
                <a:spcPct val="115000"/>
              </a:lnSpc>
              <a:spcAft>
                <a:spcPts val="1000"/>
              </a:spcAft>
              <a:buFont typeface="+mj-lt"/>
              <a:buAutoNum type="alphaLcPeriod"/>
            </a:pPr>
            <a:r>
              <a:rPr lang="en-ZA" sz="2000" dirty="0">
                <a:latin typeface="Arial" panose="020B0604020202020204" pitchFamily="34" charset="0"/>
                <a:ea typeface="Calibri" panose="020F0502020204030204" pitchFamily="34" charset="0"/>
                <a:cs typeface="Times New Roman" panose="02020603050405020304" pitchFamily="18" charset="0"/>
              </a:rPr>
              <a:t>Cooperate on the career development and management of young people (internship programmes);</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lphaLcPeriod"/>
            </a:pPr>
            <a:r>
              <a:rPr lang="en-ZA" sz="2000" dirty="0">
                <a:effectLst/>
                <a:latin typeface="Arial" panose="020B0604020202020204" pitchFamily="34" charset="0"/>
                <a:ea typeface="Calibri" panose="020F0502020204030204" pitchFamily="34" charset="0"/>
                <a:cs typeface="Times New Roman" panose="02020603050405020304" pitchFamily="18" charset="0"/>
              </a:rPr>
              <a:t>Collaborate with the DHET on career-related publications and digital platforms when the need is identified;</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lphaLcPeriod"/>
            </a:pPr>
            <a:r>
              <a:rPr lang="en-ZA" sz="2000" dirty="0">
                <a:effectLst/>
                <a:latin typeface="Arial" panose="020B0604020202020204" pitchFamily="34" charset="0"/>
                <a:ea typeface="Calibri" panose="020F0502020204030204" pitchFamily="34" charset="0"/>
                <a:cs typeface="Times New Roman" panose="02020603050405020304" pitchFamily="18" charset="0"/>
              </a:rPr>
              <a:t>Contribute research content to the African Journal of Career Development; and </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lphaLcPeriod"/>
            </a:pPr>
            <a:r>
              <a:rPr lang="en-ZA" sz="2000" dirty="0">
                <a:effectLst/>
                <a:latin typeface="Arial" panose="020B0604020202020204" pitchFamily="34" charset="0"/>
                <a:ea typeface="Calibri" panose="020F0502020204030204" pitchFamily="34" charset="0"/>
                <a:cs typeface="Times New Roman" panose="02020603050405020304" pitchFamily="18" charset="0"/>
              </a:rPr>
              <a:t>Cross referral services between professional bodies and </a:t>
            </a:r>
            <a:r>
              <a:rPr lang="en-ZA" sz="2000" dirty="0">
                <a:latin typeface="Arial" panose="020B0604020202020204" pitchFamily="34" charset="0"/>
                <a:ea typeface="Calibri" panose="020F0502020204030204" pitchFamily="34" charset="0"/>
                <a:cs typeface="Times New Roman" panose="02020603050405020304" pitchFamily="18" charset="0"/>
              </a:rPr>
              <a:t>the National Career Helpline. </a:t>
            </a: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3918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Slide Number Placeholder 1">
            <a:extLst>
              <a:ext uri="{FF2B5EF4-FFF2-40B4-BE49-F238E27FC236}">
                <a16:creationId xmlns:a16="http://schemas.microsoft.com/office/drawing/2014/main" id="{FE7C1B3C-AE00-499C-AE07-2DDF5992FF68}"/>
              </a:ext>
            </a:extLst>
          </p:cNvPr>
          <p:cNvSpPr>
            <a:spLocks noGrp="1"/>
          </p:cNvSpPr>
          <p:nvPr>
            <p:ph type="sldNum" sz="quarter" idx="12"/>
          </p:nvPr>
        </p:nvSpPr>
        <p:spPr/>
        <p:txBody>
          <a:bodyPr/>
          <a:lstStyle/>
          <a:p>
            <a:fld id="{7108CDC5-E4D5-4190-A403-3DED7ED7A348}" type="slidenum">
              <a:rPr lang="en-ZA" smtClean="0"/>
              <a:t>11</a:t>
            </a:fld>
            <a:endParaRPr lang="en-ZA" dirty="0"/>
          </a:p>
        </p:txBody>
      </p:sp>
    </p:spTree>
    <p:extLst>
      <p:ext uri="{BB962C8B-B14F-4D97-AF65-F5344CB8AC3E}">
        <p14:creationId xmlns:p14="http://schemas.microsoft.com/office/powerpoint/2010/main" val="1256916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819587" y="18255"/>
            <a:ext cx="10515600" cy="1325563"/>
          </a:xfrm>
        </p:spPr>
        <p:txBody>
          <a:bodyPr>
            <a:normAutofit/>
          </a:bodyPr>
          <a:lstStyle/>
          <a:p>
            <a:r>
              <a:rPr lang="en-ZA" sz="4000" b="1" dirty="0">
                <a:solidFill>
                  <a:schemeClr val="bg1"/>
                </a:solidFill>
              </a:rPr>
              <a:t>OUTLINE</a:t>
            </a:r>
          </a:p>
        </p:txBody>
      </p:sp>
      <p:sp>
        <p:nvSpPr>
          <p:cNvPr id="4" name="Content Placeholder 3">
            <a:extLst>
              <a:ext uri="{FF2B5EF4-FFF2-40B4-BE49-F238E27FC236}">
                <a16:creationId xmlns:a16="http://schemas.microsoft.com/office/drawing/2014/main" id="{EA4BB7E4-111F-4032-A24F-E91E7A9F526D}"/>
              </a:ext>
            </a:extLst>
          </p:cNvPr>
          <p:cNvSpPr>
            <a:spLocks noGrp="1"/>
          </p:cNvSpPr>
          <p:nvPr>
            <p:ph idx="1"/>
          </p:nvPr>
        </p:nvSpPr>
        <p:spPr>
          <a:xfrm>
            <a:off x="523946" y="1200488"/>
            <a:ext cx="10958198" cy="4351338"/>
          </a:xfrm>
        </p:spPr>
        <p:txBody>
          <a:bodyPr/>
          <a:lstStyle/>
          <a:p>
            <a:pPr marL="0" indent="0">
              <a:buNone/>
            </a:pPr>
            <a:endParaRPr lang="en-ZA" dirty="0"/>
          </a:p>
          <a:p>
            <a:endParaRPr lang="en-ZA" dirty="0"/>
          </a:p>
        </p:txBody>
      </p:sp>
      <p:sp>
        <p:nvSpPr>
          <p:cNvPr id="5" name="Slide Number Placeholder 4">
            <a:extLst>
              <a:ext uri="{FF2B5EF4-FFF2-40B4-BE49-F238E27FC236}">
                <a16:creationId xmlns:a16="http://schemas.microsoft.com/office/drawing/2014/main" id="{4993F98E-0CC0-4598-88FE-08E9B48CA417}"/>
              </a:ext>
            </a:extLst>
          </p:cNvPr>
          <p:cNvSpPr>
            <a:spLocks noGrp="1"/>
          </p:cNvSpPr>
          <p:nvPr>
            <p:ph type="sldNum" sz="quarter" idx="12"/>
          </p:nvPr>
        </p:nvSpPr>
        <p:spPr/>
        <p:txBody>
          <a:bodyPr/>
          <a:lstStyle/>
          <a:p>
            <a:fld id="{7108CDC5-E4D5-4190-A403-3DED7ED7A348}" type="slidenum">
              <a:rPr lang="en-ZA" smtClean="0"/>
              <a:t>2</a:t>
            </a:fld>
            <a:endParaRPr lang="en-ZA" dirty="0"/>
          </a:p>
        </p:txBody>
      </p:sp>
      <p:pic>
        <p:nvPicPr>
          <p:cNvPr id="7" name="Graphic 6">
            <a:extLst>
              <a:ext uri="{FF2B5EF4-FFF2-40B4-BE49-F238E27FC236}">
                <a16:creationId xmlns:a16="http://schemas.microsoft.com/office/drawing/2014/main" id="{59B8F1A2-C780-B66B-AA02-586179C4955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813" y="1061582"/>
            <a:ext cx="11202367" cy="4949033"/>
          </a:xfrm>
          <a:prstGeom prst="rect">
            <a:avLst/>
          </a:prstGeom>
        </p:spPr>
      </p:pic>
      <p:sp>
        <p:nvSpPr>
          <p:cNvPr id="8" name="Rectangle 7">
            <a:extLst>
              <a:ext uri="{FF2B5EF4-FFF2-40B4-BE49-F238E27FC236}">
                <a16:creationId xmlns:a16="http://schemas.microsoft.com/office/drawing/2014/main" id="{23A1A476-895B-EAE2-924F-7B8595D97A90}"/>
              </a:ext>
            </a:extLst>
          </p:cNvPr>
          <p:cNvSpPr/>
          <p:nvPr/>
        </p:nvSpPr>
        <p:spPr>
          <a:xfrm>
            <a:off x="1412421" y="1306174"/>
            <a:ext cx="8572500" cy="329122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ZA" sz="2800" dirty="0">
                <a:solidFill>
                  <a:schemeClr val="tx1"/>
                </a:solidFill>
              </a:rPr>
              <a:t>Background of Career Development Services (CDS) national Coordination</a:t>
            </a:r>
          </a:p>
          <a:p>
            <a:pPr marL="457200" indent="-457200">
              <a:buFont typeface="Arial" panose="020B0604020202020204" pitchFamily="34" charset="0"/>
              <a:buChar char="•"/>
            </a:pPr>
            <a:r>
              <a:rPr lang="en-ZA" sz="2800" dirty="0">
                <a:solidFill>
                  <a:schemeClr val="tx1"/>
                </a:solidFill>
              </a:rPr>
              <a:t>The Ministerial Task Team</a:t>
            </a:r>
          </a:p>
          <a:p>
            <a:pPr marL="457200" indent="-457200">
              <a:buFont typeface="Arial" panose="020B0604020202020204" pitchFamily="34" charset="0"/>
              <a:buChar char="•"/>
            </a:pPr>
            <a:r>
              <a:rPr lang="en-ZA" sz="2800" dirty="0">
                <a:solidFill>
                  <a:schemeClr val="tx1"/>
                </a:solidFill>
              </a:rPr>
              <a:t>CDS Policy Purpose, Vision and Mission</a:t>
            </a:r>
          </a:p>
          <a:p>
            <a:pPr marL="457200" indent="-457200">
              <a:buFont typeface="Arial" panose="020B0604020202020204" pitchFamily="34" charset="0"/>
              <a:buChar char="•"/>
            </a:pPr>
            <a:r>
              <a:rPr lang="en-ZA" sz="2800" dirty="0">
                <a:solidFill>
                  <a:schemeClr val="tx1"/>
                </a:solidFill>
              </a:rPr>
              <a:t>Strategic Policy Themes</a:t>
            </a:r>
          </a:p>
          <a:p>
            <a:pPr marL="457200" indent="-457200">
              <a:buFont typeface="Arial" panose="020B0604020202020204" pitchFamily="34" charset="0"/>
              <a:buChar char="•"/>
            </a:pPr>
            <a:r>
              <a:rPr lang="en-ZA" sz="2800" dirty="0">
                <a:solidFill>
                  <a:schemeClr val="tx1"/>
                </a:solidFill>
              </a:rPr>
              <a:t>Policy and Criteria for Recognising Professional Bodies</a:t>
            </a:r>
          </a:p>
          <a:p>
            <a:pPr marL="457200" indent="-457200">
              <a:buFont typeface="Arial" panose="020B0604020202020204" pitchFamily="34" charset="0"/>
              <a:buChar char="•"/>
            </a:pPr>
            <a:r>
              <a:rPr lang="en-ZA" sz="2800" dirty="0">
                <a:solidFill>
                  <a:schemeClr val="tx1"/>
                </a:solidFill>
              </a:rPr>
              <a:t>Envisaged Areas of Cooperation</a:t>
            </a:r>
          </a:p>
          <a:p>
            <a:pPr marL="457200" indent="-457200">
              <a:buFont typeface="Arial" panose="020B0604020202020204" pitchFamily="34" charset="0"/>
              <a:buChar char="•"/>
            </a:pPr>
            <a:endParaRPr lang="en-ZA" sz="2800" dirty="0">
              <a:solidFill>
                <a:schemeClr val="tx1"/>
              </a:solidFill>
            </a:endParaRPr>
          </a:p>
        </p:txBody>
      </p:sp>
    </p:spTree>
    <p:extLst>
      <p:ext uri="{BB962C8B-B14F-4D97-AF65-F5344CB8AC3E}">
        <p14:creationId xmlns:p14="http://schemas.microsoft.com/office/powerpoint/2010/main" val="2989597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819587" y="18255"/>
            <a:ext cx="10515600" cy="1116581"/>
          </a:xfrm>
        </p:spPr>
        <p:txBody>
          <a:bodyPr>
            <a:normAutofit/>
          </a:bodyPr>
          <a:lstStyle/>
          <a:p>
            <a:r>
              <a:rPr lang="en-ZA" sz="4000" b="1" dirty="0">
                <a:solidFill>
                  <a:schemeClr val="bg1"/>
                </a:solidFill>
              </a:rPr>
              <a:t>ENVIROMENTAL SCANS 2012, SAQA</a:t>
            </a:r>
          </a:p>
        </p:txBody>
      </p:sp>
      <p:sp>
        <p:nvSpPr>
          <p:cNvPr id="4" name="Content Placeholder 3">
            <a:extLst>
              <a:ext uri="{FF2B5EF4-FFF2-40B4-BE49-F238E27FC236}">
                <a16:creationId xmlns:a16="http://schemas.microsoft.com/office/drawing/2014/main" id="{EA4BB7E4-111F-4032-A24F-E91E7A9F526D}"/>
              </a:ext>
            </a:extLst>
          </p:cNvPr>
          <p:cNvSpPr>
            <a:spLocks noGrp="1"/>
          </p:cNvSpPr>
          <p:nvPr>
            <p:ph idx="1"/>
          </p:nvPr>
        </p:nvSpPr>
        <p:spPr>
          <a:xfrm>
            <a:off x="376989" y="1482725"/>
            <a:ext cx="10958198" cy="4351338"/>
          </a:xfrm>
        </p:spPr>
        <p:txBody>
          <a:bodyPr/>
          <a:lstStyle/>
          <a:p>
            <a:pPr marL="0" indent="0">
              <a:buNone/>
            </a:pPr>
            <a:endParaRPr lang="en-ZA" dirty="0"/>
          </a:p>
          <a:p>
            <a:endParaRPr lang="en-ZA" dirty="0"/>
          </a:p>
        </p:txBody>
      </p:sp>
      <p:sp>
        <p:nvSpPr>
          <p:cNvPr id="5" name="Slide Number Placeholder 4">
            <a:extLst>
              <a:ext uri="{FF2B5EF4-FFF2-40B4-BE49-F238E27FC236}">
                <a16:creationId xmlns:a16="http://schemas.microsoft.com/office/drawing/2014/main" id="{4993F98E-0CC0-4598-88FE-08E9B48CA417}"/>
              </a:ext>
            </a:extLst>
          </p:cNvPr>
          <p:cNvSpPr>
            <a:spLocks noGrp="1"/>
          </p:cNvSpPr>
          <p:nvPr>
            <p:ph type="sldNum" sz="quarter" idx="12"/>
          </p:nvPr>
        </p:nvSpPr>
        <p:spPr/>
        <p:txBody>
          <a:bodyPr/>
          <a:lstStyle/>
          <a:p>
            <a:fld id="{7108CDC5-E4D5-4190-A403-3DED7ED7A348}" type="slidenum">
              <a:rPr lang="en-ZA" smtClean="0"/>
              <a:t>3</a:t>
            </a:fld>
            <a:endParaRPr lang="en-ZA" dirty="0"/>
          </a:p>
        </p:txBody>
      </p:sp>
      <p:sp>
        <p:nvSpPr>
          <p:cNvPr id="7" name="TextBox 6">
            <a:extLst>
              <a:ext uri="{FF2B5EF4-FFF2-40B4-BE49-F238E27FC236}">
                <a16:creationId xmlns:a16="http://schemas.microsoft.com/office/drawing/2014/main" id="{F6FD697B-CD9C-3ABE-3D75-D432DA7D8079}"/>
              </a:ext>
            </a:extLst>
          </p:cNvPr>
          <p:cNvSpPr txBox="1"/>
          <p:nvPr/>
        </p:nvSpPr>
        <p:spPr>
          <a:xfrm>
            <a:off x="506186" y="1482725"/>
            <a:ext cx="10847614" cy="3970318"/>
          </a:xfrm>
          <a:prstGeom prst="rect">
            <a:avLst/>
          </a:prstGeom>
          <a:noFill/>
        </p:spPr>
        <p:txBody>
          <a:bodyPr wrap="square">
            <a:spAutoFit/>
          </a:bodyPr>
          <a:lstStyle/>
          <a:p>
            <a:pPr algn="l"/>
            <a:r>
              <a:rPr lang="en-GB" dirty="0">
                <a:latin typeface="ArialMT"/>
              </a:rPr>
              <a:t>K</a:t>
            </a:r>
            <a:r>
              <a:rPr lang="en-GB" sz="1800" b="0" i="0" u="none" strike="noStrike" baseline="0" dirty="0">
                <a:latin typeface="ArialMT"/>
              </a:rPr>
              <a:t>ey challenges </a:t>
            </a:r>
            <a:r>
              <a:rPr lang="en-GB" dirty="0">
                <a:latin typeface="ArialMT"/>
              </a:rPr>
              <a:t>identified</a:t>
            </a:r>
            <a:r>
              <a:rPr lang="en-GB" sz="1800" b="0" i="0" u="none" strike="noStrike" baseline="0" dirty="0">
                <a:latin typeface="ArialMT"/>
              </a:rPr>
              <a:t>:</a:t>
            </a:r>
            <a:endParaRPr lang="en-GB" dirty="0">
              <a:latin typeface="ArialMT"/>
            </a:endParaRPr>
          </a:p>
          <a:p>
            <a:pPr marL="285750" indent="-285750" algn="l">
              <a:buFont typeface="Arial" panose="020B0604020202020204" pitchFamily="34" charset="0"/>
              <a:buChar char="•"/>
            </a:pPr>
            <a:r>
              <a:rPr lang="en-GB" sz="1800" b="0" i="0" u="none" strike="noStrike" baseline="0" dirty="0">
                <a:latin typeface="ArialMT"/>
              </a:rPr>
              <a:t>The fragmentation, gaps and duplications in the provision of services;</a:t>
            </a:r>
          </a:p>
          <a:p>
            <a:pPr marL="285750" indent="-285750" algn="l">
              <a:buFont typeface="Arial" panose="020B0604020202020204" pitchFamily="34" charset="0"/>
              <a:buChar char="•"/>
            </a:pPr>
            <a:r>
              <a:rPr lang="en-GB" sz="1800" b="0" i="0" u="none" strike="noStrike" baseline="0" dirty="0">
                <a:latin typeface="ArialMT"/>
              </a:rPr>
              <a:t>The provision of comprehensive and coordinated career guidance at critical stages such as:</a:t>
            </a:r>
          </a:p>
          <a:p>
            <a:pPr algn="l"/>
            <a:r>
              <a:rPr lang="en-GB" sz="1800" b="0" i="0" u="none" strike="noStrike" baseline="0" dirty="0">
                <a:latin typeface="ArialMT"/>
              </a:rPr>
              <a:t>     Grade Nine when learners choose subjects, Grade 12 when learners either access postschool</a:t>
            </a:r>
          </a:p>
          <a:p>
            <a:pPr algn="l"/>
            <a:r>
              <a:rPr lang="en-GB" sz="1800" b="0" i="0" u="none" strike="noStrike" baseline="0" dirty="0">
                <a:latin typeface="ArialMT"/>
              </a:rPr>
              <a:t>     education and training institutions or job opportunities, and after graduation in terms of</a:t>
            </a:r>
          </a:p>
          <a:p>
            <a:pPr algn="l"/>
            <a:r>
              <a:rPr lang="en-ZA" sz="1800" b="0" i="0" u="none" strike="noStrike" baseline="0" dirty="0">
                <a:latin typeface="ArialMT"/>
              </a:rPr>
              <a:t>     placement;</a:t>
            </a:r>
          </a:p>
          <a:p>
            <a:pPr marL="285750" indent="-285750" algn="l">
              <a:buFont typeface="Arial" panose="020B0604020202020204" pitchFamily="34" charset="0"/>
              <a:buChar char="•"/>
            </a:pPr>
            <a:r>
              <a:rPr lang="en-GB" sz="1800" b="0" i="0" u="none" strike="noStrike" baseline="0" dirty="0">
                <a:latin typeface="ArialMT"/>
              </a:rPr>
              <a:t>The provision of comprehensive targeted career guidance services (for example, for disabled</a:t>
            </a:r>
          </a:p>
          <a:p>
            <a:pPr algn="l"/>
            <a:r>
              <a:rPr lang="en-ZA" sz="1800" b="0" i="0" u="none" strike="noStrike" baseline="0" dirty="0">
                <a:latin typeface="ArialMT"/>
              </a:rPr>
              <a:t>     people);</a:t>
            </a:r>
          </a:p>
          <a:p>
            <a:pPr marL="285750" indent="-285750" algn="l">
              <a:buFont typeface="Arial" panose="020B0604020202020204" pitchFamily="34" charset="0"/>
              <a:buChar char="•"/>
            </a:pPr>
            <a:r>
              <a:rPr lang="en-GB" sz="1800" b="0" i="0" u="none" strike="noStrike" baseline="0" dirty="0">
                <a:latin typeface="ArialMT"/>
              </a:rPr>
              <a:t>The systematic collection of career- and labour market-related information;</a:t>
            </a:r>
          </a:p>
          <a:p>
            <a:pPr marL="285750" indent="-285750" algn="l">
              <a:buFont typeface="Arial" panose="020B0604020202020204" pitchFamily="34" charset="0"/>
              <a:buChar char="•"/>
            </a:pPr>
            <a:r>
              <a:rPr lang="en-GB" sz="1800" b="0" i="0" u="none" strike="noStrike" baseline="0" dirty="0">
                <a:latin typeface="ArialMT"/>
              </a:rPr>
              <a:t>The provision of comprehensive, standardised and quality assured career- and labour market related</a:t>
            </a:r>
            <a:r>
              <a:rPr lang="en-GB" dirty="0">
                <a:latin typeface="ArialMT"/>
              </a:rPr>
              <a:t> </a:t>
            </a:r>
            <a:r>
              <a:rPr lang="en-ZA" sz="1800" b="0" i="0" u="none" strike="noStrike" baseline="0" dirty="0">
                <a:latin typeface="ArialMT"/>
              </a:rPr>
              <a:t>information;</a:t>
            </a:r>
          </a:p>
          <a:p>
            <a:pPr marL="285750" indent="-285750" algn="l">
              <a:buFont typeface="Arial" panose="020B0604020202020204" pitchFamily="34" charset="0"/>
              <a:buChar char="•"/>
            </a:pPr>
            <a:r>
              <a:rPr lang="en-GB" sz="1800" b="0" i="0" u="none" strike="noStrike" baseline="0" dirty="0">
                <a:latin typeface="ArialMT"/>
              </a:rPr>
              <a:t>Sufficient institutional capacity (human resources) for delivering comprehensive career guidance</a:t>
            </a:r>
          </a:p>
          <a:p>
            <a:pPr algn="l"/>
            <a:r>
              <a:rPr lang="en-ZA" sz="1800" b="0" i="0" u="none" strike="noStrike" baseline="0" dirty="0">
                <a:latin typeface="ArialMT"/>
              </a:rPr>
              <a:t>     services; and</a:t>
            </a:r>
          </a:p>
          <a:p>
            <a:pPr marL="285750" indent="-285750" algn="l">
              <a:buFont typeface="Arial" panose="020B0604020202020204" pitchFamily="34" charset="0"/>
              <a:buChar char="•"/>
            </a:pPr>
            <a:r>
              <a:rPr lang="en-GB" sz="1800" b="0" i="0" u="none" strike="noStrike" baseline="0" dirty="0">
                <a:latin typeface="ArialMT"/>
              </a:rPr>
              <a:t>The competence of practitioners delivering the services.</a:t>
            </a:r>
            <a:endParaRPr lang="en-ZA" dirty="0"/>
          </a:p>
        </p:txBody>
      </p:sp>
    </p:spTree>
    <p:extLst>
      <p:ext uri="{BB962C8B-B14F-4D97-AF65-F5344CB8AC3E}">
        <p14:creationId xmlns:p14="http://schemas.microsoft.com/office/powerpoint/2010/main" val="2446463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819587" y="18255"/>
            <a:ext cx="10515600" cy="1116581"/>
          </a:xfrm>
        </p:spPr>
        <p:txBody>
          <a:bodyPr>
            <a:normAutofit/>
          </a:bodyPr>
          <a:lstStyle/>
          <a:p>
            <a:r>
              <a:rPr lang="en-ZA" sz="4000" b="1" dirty="0">
                <a:solidFill>
                  <a:schemeClr val="bg1"/>
                </a:solidFill>
              </a:rPr>
              <a:t>MINISTERIAL TASK TEAM 2010</a:t>
            </a:r>
          </a:p>
        </p:txBody>
      </p:sp>
      <p:sp>
        <p:nvSpPr>
          <p:cNvPr id="4" name="Content Placeholder 3">
            <a:extLst>
              <a:ext uri="{FF2B5EF4-FFF2-40B4-BE49-F238E27FC236}">
                <a16:creationId xmlns:a16="http://schemas.microsoft.com/office/drawing/2014/main" id="{EA4BB7E4-111F-4032-A24F-E91E7A9F526D}"/>
              </a:ext>
            </a:extLst>
          </p:cNvPr>
          <p:cNvSpPr>
            <a:spLocks noGrp="1"/>
          </p:cNvSpPr>
          <p:nvPr>
            <p:ph idx="1"/>
          </p:nvPr>
        </p:nvSpPr>
        <p:spPr>
          <a:xfrm>
            <a:off x="376989" y="1482725"/>
            <a:ext cx="10350882" cy="4351338"/>
          </a:xfrm>
        </p:spPr>
        <p:txBody>
          <a:bodyPr/>
          <a:lstStyle/>
          <a:p>
            <a:pPr marL="0" indent="0">
              <a:buNone/>
            </a:pPr>
            <a:endParaRPr lang="en-ZA" dirty="0"/>
          </a:p>
        </p:txBody>
      </p:sp>
      <p:sp>
        <p:nvSpPr>
          <p:cNvPr id="5" name="Slide Number Placeholder 4">
            <a:extLst>
              <a:ext uri="{FF2B5EF4-FFF2-40B4-BE49-F238E27FC236}">
                <a16:creationId xmlns:a16="http://schemas.microsoft.com/office/drawing/2014/main" id="{4993F98E-0CC0-4598-88FE-08E9B48CA417}"/>
              </a:ext>
            </a:extLst>
          </p:cNvPr>
          <p:cNvSpPr>
            <a:spLocks noGrp="1"/>
          </p:cNvSpPr>
          <p:nvPr>
            <p:ph type="sldNum" sz="quarter" idx="12"/>
          </p:nvPr>
        </p:nvSpPr>
        <p:spPr/>
        <p:txBody>
          <a:bodyPr/>
          <a:lstStyle/>
          <a:p>
            <a:fld id="{7108CDC5-E4D5-4190-A403-3DED7ED7A348}" type="slidenum">
              <a:rPr lang="en-ZA" smtClean="0"/>
              <a:t>4</a:t>
            </a:fld>
            <a:endParaRPr lang="en-ZA" dirty="0"/>
          </a:p>
        </p:txBody>
      </p:sp>
      <p:sp>
        <p:nvSpPr>
          <p:cNvPr id="6" name="Scroll: Vertical 5">
            <a:extLst>
              <a:ext uri="{FF2B5EF4-FFF2-40B4-BE49-F238E27FC236}">
                <a16:creationId xmlns:a16="http://schemas.microsoft.com/office/drawing/2014/main" id="{534599C5-1755-8452-C41C-849EB82490B9}"/>
              </a:ext>
            </a:extLst>
          </p:cNvPr>
          <p:cNvSpPr/>
          <p:nvPr/>
        </p:nvSpPr>
        <p:spPr>
          <a:xfrm>
            <a:off x="2139043" y="1657123"/>
            <a:ext cx="7609114" cy="3755798"/>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ZA" sz="2800" b="0" i="0" u="none" strike="noStrike" kern="1200" cap="none" spc="0" normalizeH="0" baseline="0" noProof="0" dirty="0">
                <a:ln>
                  <a:noFill/>
                </a:ln>
                <a:solidFill>
                  <a:prstClr val="black"/>
                </a:solidFill>
                <a:effectLst/>
                <a:uLnTx/>
                <a:uFillTx/>
                <a:latin typeface="Calibri" panose="020F0502020204030204"/>
                <a:ea typeface="+mn-ea"/>
                <a:cs typeface="+mn-cs"/>
              </a:rPr>
              <a:t>Framework for cooperation in the provision of Career Development Service in South Africa, published 2012</a:t>
            </a:r>
          </a:p>
        </p:txBody>
      </p:sp>
    </p:spTree>
    <p:extLst>
      <p:ext uri="{BB962C8B-B14F-4D97-AF65-F5344CB8AC3E}">
        <p14:creationId xmlns:p14="http://schemas.microsoft.com/office/powerpoint/2010/main" val="4257829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extBox 2">
            <a:extLst>
              <a:ext uri="{FF2B5EF4-FFF2-40B4-BE49-F238E27FC236}">
                <a16:creationId xmlns:a16="http://schemas.microsoft.com/office/drawing/2014/main" id="{104760EB-16E0-A7AF-907E-9D2CF4F852F7}"/>
              </a:ext>
            </a:extLst>
          </p:cNvPr>
          <p:cNvSpPr txBox="1"/>
          <p:nvPr/>
        </p:nvSpPr>
        <p:spPr>
          <a:xfrm>
            <a:off x="2927913" y="174146"/>
            <a:ext cx="6298948" cy="584775"/>
          </a:xfrm>
          <a:prstGeom prst="rect">
            <a:avLst/>
          </a:prstGeom>
          <a:noFill/>
        </p:spPr>
        <p:txBody>
          <a:bodyPr wrap="square" rtlCol="0">
            <a:spAutoFit/>
          </a:bodyPr>
          <a:lstStyle/>
          <a:p>
            <a:pPr algn="ctr"/>
            <a:r>
              <a:rPr lang="en-ZA" sz="3200" b="1" dirty="0">
                <a:solidFill>
                  <a:schemeClr val="bg1"/>
                </a:solidFill>
                <a:latin typeface="Arial" panose="020B0604020202020204" pitchFamily="34" charset="0"/>
                <a:cs typeface="Arial" panose="020B0604020202020204" pitchFamily="34" charset="0"/>
              </a:rPr>
              <a:t>CDS POLICY PURPOSE </a:t>
            </a:r>
          </a:p>
        </p:txBody>
      </p:sp>
      <p:sp>
        <p:nvSpPr>
          <p:cNvPr id="4" name="TextBox 3">
            <a:extLst>
              <a:ext uri="{FF2B5EF4-FFF2-40B4-BE49-F238E27FC236}">
                <a16:creationId xmlns:a16="http://schemas.microsoft.com/office/drawing/2014/main" id="{3F16DD64-A5EC-6E77-3A2C-893DBA93634E}"/>
              </a:ext>
            </a:extLst>
          </p:cNvPr>
          <p:cNvSpPr txBox="1"/>
          <p:nvPr/>
        </p:nvSpPr>
        <p:spPr>
          <a:xfrm>
            <a:off x="508505" y="1380662"/>
            <a:ext cx="10299703" cy="907941"/>
          </a:xfrm>
          <a:prstGeom prst="rect">
            <a:avLst/>
          </a:prstGeom>
          <a:noFill/>
        </p:spPr>
        <p:txBody>
          <a:bodyPr wrap="square" rtlCol="0">
            <a:spAutoFit/>
          </a:bodyPr>
          <a:lstStyle/>
          <a:p>
            <a:pPr>
              <a:lnSpc>
                <a:spcPct val="250000"/>
              </a:lnSpc>
            </a:pPr>
            <a:endParaRPr lang="en-ZA" sz="1400" dirty="0">
              <a:latin typeface="Arial" panose="020B0604020202020204" pitchFamily="34" charset="0"/>
              <a:cs typeface="Arial" panose="020B0604020202020204" pitchFamily="34" charset="0"/>
            </a:endParaRPr>
          </a:p>
          <a:p>
            <a:endParaRPr lang="en-ZA" dirty="0"/>
          </a:p>
        </p:txBody>
      </p:sp>
      <p:sp>
        <p:nvSpPr>
          <p:cNvPr id="7" name="Rectangle 6">
            <a:extLst>
              <a:ext uri="{FF2B5EF4-FFF2-40B4-BE49-F238E27FC236}">
                <a16:creationId xmlns:a16="http://schemas.microsoft.com/office/drawing/2014/main" id="{E18E988D-8C83-0638-400E-AAA1ADE17AB6}"/>
              </a:ext>
            </a:extLst>
          </p:cNvPr>
          <p:cNvSpPr/>
          <p:nvPr/>
        </p:nvSpPr>
        <p:spPr>
          <a:xfrm>
            <a:off x="3445645" y="1041912"/>
            <a:ext cx="8773523" cy="47457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GB" sz="2800" b="0" i="0" u="none" strike="noStrike" baseline="0" dirty="0">
                <a:latin typeface="ArialMT"/>
              </a:rPr>
              <a:t>This Policy has a national footprint that spans national government departments and also directs the implementation at provincial and local government levels. Its purpose is to build an integrated CDS System for South Africa.</a:t>
            </a:r>
            <a:endParaRPr lang="en-GB" dirty="0"/>
          </a:p>
        </p:txBody>
      </p:sp>
      <p:pic>
        <p:nvPicPr>
          <p:cNvPr id="11" name="Picture 10" descr="A green and orange background with white text&#10;&#10;Description automatically generated">
            <a:extLst>
              <a:ext uri="{FF2B5EF4-FFF2-40B4-BE49-F238E27FC236}">
                <a16:creationId xmlns:a16="http://schemas.microsoft.com/office/drawing/2014/main" id="{F0A4812B-EB5F-5FAC-3360-9DEF26C3B5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94" y="1060704"/>
            <a:ext cx="3510039" cy="4745735"/>
          </a:xfrm>
          <a:prstGeom prst="rect">
            <a:avLst/>
          </a:prstGeom>
        </p:spPr>
      </p:pic>
    </p:spTree>
    <p:extLst>
      <p:ext uri="{BB962C8B-B14F-4D97-AF65-F5344CB8AC3E}">
        <p14:creationId xmlns:p14="http://schemas.microsoft.com/office/powerpoint/2010/main" val="2356457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5">
            <a:extLst>
              <a:ext uri="{FF2B5EF4-FFF2-40B4-BE49-F238E27FC236}">
                <a16:creationId xmlns:a16="http://schemas.microsoft.com/office/drawing/2014/main" id="{AC8EEB0F-BA72-49AC-956F-331B60FDE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3"/>
          <a:stretch/>
        </p:blipFill>
        <p:spPr>
          <a:xfrm>
            <a:off x="-1219" y="-8"/>
            <a:ext cx="12191695" cy="6858000"/>
          </a:xfrm>
          <a:prstGeom prst="rect">
            <a:avLst/>
          </a:prstGeom>
        </p:spPr>
      </p:pic>
      <p:sp>
        <p:nvSpPr>
          <p:cNvPr id="17" name="Freeform: Shape 17">
            <a:extLst>
              <a:ext uri="{FF2B5EF4-FFF2-40B4-BE49-F238E27FC236}">
                <a16:creationId xmlns:a16="http://schemas.microsoft.com/office/drawing/2014/main" id="{8CC700D5-9809-43F4-89D5-7DBBCB0DC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84996" y="1290918"/>
            <a:ext cx="4656579" cy="4208733"/>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C7163242-6303-46DC-BAC1-2A204F061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07827" y="1378821"/>
            <a:ext cx="4333482" cy="4018869"/>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Meiryo"/>
            </a:endParaRPr>
          </a:p>
        </p:txBody>
      </p:sp>
      <p:sp>
        <p:nvSpPr>
          <p:cNvPr id="22" name="Freeform: Shape 21">
            <a:extLst>
              <a:ext uri="{FF2B5EF4-FFF2-40B4-BE49-F238E27FC236}">
                <a16:creationId xmlns:a16="http://schemas.microsoft.com/office/drawing/2014/main" id="{9A5160F0-6244-48E8-9E71-1F51EA90C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720717" y="756951"/>
            <a:ext cx="2843929" cy="2556327"/>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9BDFF5CA-602C-465F-8BC3-59C9963028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82263" y="628018"/>
            <a:ext cx="3172430" cy="2887139"/>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D289228A-771B-48F6-B5DF-7A63EA324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3982" y="3576909"/>
            <a:ext cx="2685901" cy="2458888"/>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31D5EF21-94C4-481A-BD01-3D29FB305B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1178" y="3487951"/>
            <a:ext cx="3051507" cy="274203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805C4C40-D70E-4C4F-B228-98A0A6132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00000" flipH="1">
            <a:off x="987224" y="1122042"/>
            <a:ext cx="4908132" cy="4613915"/>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1515632" y="1872171"/>
            <a:ext cx="3797450" cy="2014116"/>
          </a:xfrm>
        </p:spPr>
        <p:txBody>
          <a:bodyPr vert="horz" lIns="91440" tIns="45720" rIns="91440" bIns="45720" rtlCol="0" anchor="b">
            <a:normAutofit/>
          </a:bodyPr>
          <a:lstStyle/>
          <a:p>
            <a:pPr algn="ctr"/>
            <a:r>
              <a:rPr lang="en-US" sz="4000" b="1" kern="1200" dirty="0">
                <a:solidFill>
                  <a:schemeClr val="tx1">
                    <a:lumMod val="75000"/>
                    <a:lumOff val="25000"/>
                  </a:schemeClr>
                </a:solidFill>
                <a:latin typeface="+mj-lt"/>
                <a:ea typeface="+mj-ea"/>
                <a:cs typeface="+mj-cs"/>
              </a:rPr>
              <a:t>CDS POLICY VISION</a:t>
            </a:r>
          </a:p>
        </p:txBody>
      </p:sp>
      <p:pic>
        <p:nvPicPr>
          <p:cNvPr id="11" name="Picture 10" descr="A green sign with white text&#10;&#10;Description automatically generated">
            <a:extLst>
              <a:ext uri="{FF2B5EF4-FFF2-40B4-BE49-F238E27FC236}">
                <a16:creationId xmlns:a16="http://schemas.microsoft.com/office/drawing/2014/main" id="{73B2A6C3-C927-A321-1E49-7338678FAF1E}"/>
              </a:ext>
            </a:extLst>
          </p:cNvPr>
          <p:cNvPicPr>
            <a:picLocks noChangeAspect="1"/>
          </p:cNvPicPr>
          <p:nvPr/>
        </p:nvPicPr>
        <p:blipFill rotWithShape="1">
          <a:blip r:embed="rId3">
            <a:extLst>
              <a:ext uri="{28A0092B-C50C-407E-A947-70E740481C1C}">
                <a14:useLocalDpi xmlns:a14="http://schemas.microsoft.com/office/drawing/2010/main" val="0"/>
              </a:ext>
            </a:extLst>
          </a:blip>
          <a:srcRect l="12310" r="15637" b="-2"/>
          <a:stretch/>
        </p:blipFill>
        <p:spPr>
          <a:xfrm>
            <a:off x="7681498" y="822203"/>
            <a:ext cx="3172430" cy="3036409"/>
          </a:xfrm>
          <a:custGeom>
            <a:avLst/>
            <a:gdLst/>
            <a:ahLst/>
            <a:cxnLst/>
            <a:rect l="l" t="t" r="r" b="b"/>
            <a:pathLst>
              <a:path w="2442835" h="2236365">
                <a:moveTo>
                  <a:pt x="1178694" y="0"/>
                </a:moveTo>
                <a:cubicBezTo>
                  <a:pt x="1426542" y="0"/>
                  <a:pt x="1608393" y="124353"/>
                  <a:pt x="1857551" y="314024"/>
                </a:cubicBezTo>
                <a:cubicBezTo>
                  <a:pt x="1885386" y="335216"/>
                  <a:pt x="1913222" y="356156"/>
                  <a:pt x="1940168" y="376379"/>
                </a:cubicBezTo>
                <a:cubicBezTo>
                  <a:pt x="2086213" y="486125"/>
                  <a:pt x="2224133" y="589796"/>
                  <a:pt x="2315923" y="702353"/>
                </a:cubicBezTo>
                <a:cubicBezTo>
                  <a:pt x="2403676" y="809955"/>
                  <a:pt x="2442835" y="917915"/>
                  <a:pt x="2442835" y="1052431"/>
                </a:cubicBezTo>
                <a:cubicBezTo>
                  <a:pt x="2442835" y="1389589"/>
                  <a:pt x="2341663" y="1692735"/>
                  <a:pt x="2157925" y="1906050"/>
                </a:cubicBezTo>
                <a:cubicBezTo>
                  <a:pt x="2068023" y="2010385"/>
                  <a:pt x="1960192" y="2091482"/>
                  <a:pt x="1837422" y="2147045"/>
                </a:cubicBezTo>
                <a:cubicBezTo>
                  <a:pt x="1706420" y="2206285"/>
                  <a:pt x="1558592" y="2236365"/>
                  <a:pt x="1397973" y="2236365"/>
                </a:cubicBezTo>
                <a:cubicBezTo>
                  <a:pt x="1227656" y="2236365"/>
                  <a:pt x="1055033" y="2204038"/>
                  <a:pt x="885082" y="2140253"/>
                </a:cubicBezTo>
                <a:cubicBezTo>
                  <a:pt x="719588" y="2078255"/>
                  <a:pt x="562062" y="1986944"/>
                  <a:pt x="429436" y="1876226"/>
                </a:cubicBezTo>
                <a:cubicBezTo>
                  <a:pt x="294504" y="1763618"/>
                  <a:pt x="188455" y="1635487"/>
                  <a:pt x="114279" y="1495506"/>
                </a:cubicBezTo>
                <a:cubicBezTo>
                  <a:pt x="38477" y="1352411"/>
                  <a:pt x="0" y="1203340"/>
                  <a:pt x="0" y="1052431"/>
                </a:cubicBezTo>
                <a:cubicBezTo>
                  <a:pt x="0" y="900449"/>
                  <a:pt x="61386" y="811692"/>
                  <a:pt x="189137" y="641019"/>
                </a:cubicBezTo>
                <a:cubicBezTo>
                  <a:pt x="219961" y="599856"/>
                  <a:pt x="251833" y="557266"/>
                  <a:pt x="284438" y="510435"/>
                </a:cubicBezTo>
                <a:cubicBezTo>
                  <a:pt x="533598" y="152646"/>
                  <a:pt x="801051" y="0"/>
                  <a:pt x="1178694" y="0"/>
                </a:cubicBezTo>
                <a:close/>
              </a:path>
            </a:pathLst>
          </a:custGeom>
        </p:spPr>
      </p:pic>
      <p:pic>
        <p:nvPicPr>
          <p:cNvPr id="6" name="Content Placeholder 5">
            <a:extLst>
              <a:ext uri="{FF2B5EF4-FFF2-40B4-BE49-F238E27FC236}">
                <a16:creationId xmlns:a16="http://schemas.microsoft.com/office/drawing/2014/main" id="{90950487-0793-4497-A924-D0047E7B6459}"/>
              </a:ext>
            </a:extLst>
          </p:cNvPr>
          <p:cNvPicPr>
            <a:picLocks noGrp="1" noChangeAspect="1"/>
          </p:cNvPicPr>
          <p:nvPr>
            <p:ph idx="1"/>
          </p:nvPr>
        </p:nvPicPr>
        <p:blipFill rotWithShape="1">
          <a:blip r:embed="rId4"/>
          <a:srcRect l="5391" r="3395" b="-2"/>
          <a:stretch/>
        </p:blipFill>
        <p:spPr>
          <a:xfrm>
            <a:off x="4520256" y="1924156"/>
            <a:ext cx="4530237" cy="4208733"/>
          </a:xfrm>
          <a:custGeom>
            <a:avLst/>
            <a:gdLst/>
            <a:ahLst/>
            <a:cxnLst/>
            <a:rect l="l" t="t" r="r" b="b"/>
            <a:pathLst>
              <a:path w="2442835" h="2236365">
                <a:moveTo>
                  <a:pt x="1044862" y="0"/>
                </a:moveTo>
                <a:cubicBezTo>
                  <a:pt x="1215179" y="0"/>
                  <a:pt x="1387802" y="32328"/>
                  <a:pt x="1557753" y="96112"/>
                </a:cubicBezTo>
                <a:cubicBezTo>
                  <a:pt x="1723247" y="158111"/>
                  <a:pt x="1880773" y="249422"/>
                  <a:pt x="2013399" y="360139"/>
                </a:cubicBezTo>
                <a:cubicBezTo>
                  <a:pt x="2148332" y="472747"/>
                  <a:pt x="2254380" y="600878"/>
                  <a:pt x="2328556" y="740859"/>
                </a:cubicBezTo>
                <a:cubicBezTo>
                  <a:pt x="2404358" y="883954"/>
                  <a:pt x="2442835" y="1033026"/>
                  <a:pt x="2442835" y="1183934"/>
                </a:cubicBezTo>
                <a:cubicBezTo>
                  <a:pt x="2442835" y="1335916"/>
                  <a:pt x="2381449" y="1424674"/>
                  <a:pt x="2253698" y="1595346"/>
                </a:cubicBezTo>
                <a:cubicBezTo>
                  <a:pt x="2222875" y="1636509"/>
                  <a:pt x="2191002" y="1679100"/>
                  <a:pt x="2158397" y="1725930"/>
                </a:cubicBezTo>
                <a:cubicBezTo>
                  <a:pt x="1909237" y="2083719"/>
                  <a:pt x="1641784" y="2236365"/>
                  <a:pt x="1264141" y="2236365"/>
                </a:cubicBezTo>
                <a:cubicBezTo>
                  <a:pt x="1016293" y="2236365"/>
                  <a:pt x="834443" y="2112012"/>
                  <a:pt x="585284" y="1922342"/>
                </a:cubicBezTo>
                <a:cubicBezTo>
                  <a:pt x="557449" y="1901149"/>
                  <a:pt x="529613" y="1880210"/>
                  <a:pt x="502667" y="1859987"/>
                </a:cubicBezTo>
                <a:cubicBezTo>
                  <a:pt x="356623" y="1750240"/>
                  <a:pt x="218702" y="1646569"/>
                  <a:pt x="126912" y="1534012"/>
                </a:cubicBezTo>
                <a:cubicBezTo>
                  <a:pt x="39159" y="1426410"/>
                  <a:pt x="0" y="1318451"/>
                  <a:pt x="0" y="1183934"/>
                </a:cubicBezTo>
                <a:cubicBezTo>
                  <a:pt x="0" y="846776"/>
                  <a:pt x="101173" y="543630"/>
                  <a:pt x="284911" y="330315"/>
                </a:cubicBezTo>
                <a:cubicBezTo>
                  <a:pt x="374812" y="225981"/>
                  <a:pt x="482643" y="144883"/>
                  <a:pt x="605414" y="89320"/>
                </a:cubicBezTo>
                <a:cubicBezTo>
                  <a:pt x="736415" y="30080"/>
                  <a:pt x="884243" y="0"/>
                  <a:pt x="1044862" y="0"/>
                </a:cubicBezTo>
                <a:close/>
              </a:path>
            </a:pathLst>
          </a:custGeom>
        </p:spPr>
      </p:pic>
      <p:sp>
        <p:nvSpPr>
          <p:cNvPr id="5" name="Slide Number Placeholder 4">
            <a:extLst>
              <a:ext uri="{FF2B5EF4-FFF2-40B4-BE49-F238E27FC236}">
                <a16:creationId xmlns:a16="http://schemas.microsoft.com/office/drawing/2014/main" id="{8A8B1397-11D1-48EF-88A1-ACBE376170B3}"/>
              </a:ext>
            </a:extLst>
          </p:cNvPr>
          <p:cNvSpPr>
            <a:spLocks noGrp="1"/>
          </p:cNvSpPr>
          <p:nvPr>
            <p:ph type="sldNum" sz="quarter" idx="12"/>
          </p:nvPr>
        </p:nvSpPr>
        <p:spPr>
          <a:xfrm>
            <a:off x="10853928" y="6355080"/>
            <a:ext cx="1188720" cy="365760"/>
          </a:xfrm>
        </p:spPr>
        <p:txBody>
          <a:bodyPr vert="horz" lIns="91440" tIns="45720" rIns="91440" bIns="45720" rtlCol="0" anchor="ctr">
            <a:normAutofit/>
          </a:bodyPr>
          <a:lstStyle/>
          <a:p>
            <a:pPr algn="l">
              <a:spcAft>
                <a:spcPts val="600"/>
              </a:spcAft>
            </a:pPr>
            <a:fld id="{7108CDC5-E4D5-4190-A403-3DED7ED7A348}" type="slidenum">
              <a:rPr lang="en-US" sz="1600" b="1">
                <a:solidFill>
                  <a:srgbClr val="FFFFFF"/>
                </a:solidFill>
              </a:rPr>
              <a:pPr algn="l">
                <a:spcAft>
                  <a:spcPts val="600"/>
                </a:spcAft>
              </a:pPr>
              <a:t>6</a:t>
            </a:fld>
            <a:endParaRPr lang="en-US" sz="1600" b="1" dirty="0">
              <a:solidFill>
                <a:srgbClr val="FFFFFF"/>
              </a:solidFill>
            </a:endParaRPr>
          </a:p>
        </p:txBody>
      </p:sp>
    </p:spTree>
    <p:extLst>
      <p:ext uri="{BB962C8B-B14F-4D97-AF65-F5344CB8AC3E}">
        <p14:creationId xmlns:p14="http://schemas.microsoft.com/office/powerpoint/2010/main" val="74840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extBox 2">
            <a:extLst>
              <a:ext uri="{FF2B5EF4-FFF2-40B4-BE49-F238E27FC236}">
                <a16:creationId xmlns:a16="http://schemas.microsoft.com/office/drawing/2014/main" id="{104760EB-16E0-A7AF-907E-9D2CF4F852F7}"/>
              </a:ext>
            </a:extLst>
          </p:cNvPr>
          <p:cNvSpPr txBox="1"/>
          <p:nvPr/>
        </p:nvSpPr>
        <p:spPr>
          <a:xfrm>
            <a:off x="2927913" y="174146"/>
            <a:ext cx="6298948" cy="584775"/>
          </a:xfrm>
          <a:prstGeom prst="rect">
            <a:avLst/>
          </a:prstGeom>
          <a:noFill/>
        </p:spPr>
        <p:txBody>
          <a:bodyPr wrap="square" rtlCol="0">
            <a:spAutoFit/>
          </a:bodyPr>
          <a:lstStyle/>
          <a:p>
            <a:pPr algn="ctr"/>
            <a:r>
              <a:rPr lang="en-ZA" sz="3200" b="1" dirty="0">
                <a:solidFill>
                  <a:schemeClr val="bg1"/>
                </a:solidFill>
                <a:latin typeface="Arial" panose="020B0604020202020204" pitchFamily="34" charset="0"/>
                <a:cs typeface="Arial" panose="020B0604020202020204" pitchFamily="34" charset="0"/>
              </a:rPr>
              <a:t>CDS POLICY MISSION </a:t>
            </a:r>
          </a:p>
        </p:txBody>
      </p:sp>
      <p:sp>
        <p:nvSpPr>
          <p:cNvPr id="4" name="TextBox 3">
            <a:extLst>
              <a:ext uri="{FF2B5EF4-FFF2-40B4-BE49-F238E27FC236}">
                <a16:creationId xmlns:a16="http://schemas.microsoft.com/office/drawing/2014/main" id="{3F16DD64-A5EC-6E77-3A2C-893DBA93634E}"/>
              </a:ext>
            </a:extLst>
          </p:cNvPr>
          <p:cNvSpPr txBox="1"/>
          <p:nvPr/>
        </p:nvSpPr>
        <p:spPr>
          <a:xfrm>
            <a:off x="508505" y="1380662"/>
            <a:ext cx="10299703" cy="907941"/>
          </a:xfrm>
          <a:prstGeom prst="rect">
            <a:avLst/>
          </a:prstGeom>
          <a:noFill/>
        </p:spPr>
        <p:txBody>
          <a:bodyPr wrap="square" rtlCol="0">
            <a:spAutoFit/>
          </a:bodyPr>
          <a:lstStyle/>
          <a:p>
            <a:pPr>
              <a:lnSpc>
                <a:spcPct val="250000"/>
              </a:lnSpc>
            </a:pPr>
            <a:endParaRPr lang="en-ZA" sz="1400" dirty="0">
              <a:latin typeface="Arial" panose="020B0604020202020204" pitchFamily="34" charset="0"/>
              <a:cs typeface="Arial" panose="020B0604020202020204" pitchFamily="34" charset="0"/>
            </a:endParaRPr>
          </a:p>
          <a:p>
            <a:endParaRPr lang="en-ZA" dirty="0"/>
          </a:p>
        </p:txBody>
      </p:sp>
      <p:sp>
        <p:nvSpPr>
          <p:cNvPr id="7" name="Rectangle 6">
            <a:extLst>
              <a:ext uri="{FF2B5EF4-FFF2-40B4-BE49-F238E27FC236}">
                <a16:creationId xmlns:a16="http://schemas.microsoft.com/office/drawing/2014/main" id="{E18E988D-8C83-0638-400E-AAA1ADE17AB6}"/>
              </a:ext>
            </a:extLst>
          </p:cNvPr>
          <p:cNvSpPr/>
          <p:nvPr/>
        </p:nvSpPr>
        <p:spPr>
          <a:xfrm>
            <a:off x="3445645" y="1041912"/>
            <a:ext cx="8773523" cy="47457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en-GB" sz="3200" b="0" i="0" u="none" strike="noStrike" baseline="0" dirty="0">
                <a:latin typeface="ArialMT"/>
              </a:rPr>
              <a:t>To realise the vision, it is necessary to make optimum use of the collective resources in the country and to forge partnerships and integrated relationships among all stakeholders in CDS, be they government, non-government </a:t>
            </a:r>
            <a:r>
              <a:rPr lang="en-ZA" sz="3200" b="0" i="0" u="none" strike="noStrike" baseline="0" dirty="0">
                <a:latin typeface="ArialMT"/>
              </a:rPr>
              <a:t>or private.</a:t>
            </a:r>
            <a:endParaRPr lang="en-GB" sz="3200" dirty="0"/>
          </a:p>
        </p:txBody>
      </p:sp>
      <p:pic>
        <p:nvPicPr>
          <p:cNvPr id="11" name="Picture 10" descr="A green and orange background with white text&#10;&#10;Description automatically generated">
            <a:extLst>
              <a:ext uri="{FF2B5EF4-FFF2-40B4-BE49-F238E27FC236}">
                <a16:creationId xmlns:a16="http://schemas.microsoft.com/office/drawing/2014/main" id="{F0A4812B-EB5F-5FAC-3360-9DEF26C3B5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94" y="1060704"/>
            <a:ext cx="3510039" cy="4745735"/>
          </a:xfrm>
          <a:prstGeom prst="rect">
            <a:avLst/>
          </a:prstGeom>
        </p:spPr>
      </p:pic>
    </p:spTree>
    <p:extLst>
      <p:ext uri="{BB962C8B-B14F-4D97-AF65-F5344CB8AC3E}">
        <p14:creationId xmlns:p14="http://schemas.microsoft.com/office/powerpoint/2010/main" val="116337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819587" y="18256"/>
            <a:ext cx="10515600" cy="1072314"/>
          </a:xfrm>
        </p:spPr>
        <p:txBody>
          <a:bodyPr>
            <a:normAutofit/>
          </a:bodyPr>
          <a:lstStyle/>
          <a:p>
            <a:r>
              <a:rPr lang="en-ZA" sz="4000" b="1" dirty="0">
                <a:solidFill>
                  <a:schemeClr val="bg1"/>
                </a:solidFill>
              </a:rPr>
              <a:t>STRATEGIC POLICY THEMES/PILLARS </a:t>
            </a:r>
          </a:p>
        </p:txBody>
      </p:sp>
      <p:sp>
        <p:nvSpPr>
          <p:cNvPr id="5" name="Slide Number Placeholder 4">
            <a:extLst>
              <a:ext uri="{FF2B5EF4-FFF2-40B4-BE49-F238E27FC236}">
                <a16:creationId xmlns:a16="http://schemas.microsoft.com/office/drawing/2014/main" id="{EBE50AC1-B59B-41C6-88C9-9051734EB2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08CDC5-E4D5-4190-A403-3DED7ED7A348}" type="slidenum">
              <a:rPr kumimoji="0" lang="en-ZA"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ZA"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Content Placeholder 6">
            <a:extLst>
              <a:ext uri="{FF2B5EF4-FFF2-40B4-BE49-F238E27FC236}">
                <a16:creationId xmlns:a16="http://schemas.microsoft.com/office/drawing/2014/main" id="{1D60154C-B234-CABE-0B5E-35D3A0D14864}"/>
              </a:ext>
            </a:extLst>
          </p:cNvPr>
          <p:cNvGraphicFramePr>
            <a:graphicFrameLocks noGrp="1"/>
          </p:cNvGraphicFramePr>
          <p:nvPr>
            <p:ph idx="1"/>
            <p:extLst>
              <p:ext uri="{D42A27DB-BD31-4B8C-83A1-F6EECF244321}">
                <p14:modId xmlns:p14="http://schemas.microsoft.com/office/powerpoint/2010/main" val="3466047553"/>
              </p:ext>
            </p:extLst>
          </p:nvPr>
        </p:nvGraphicFramePr>
        <p:xfrm>
          <a:off x="838200" y="1304925"/>
          <a:ext cx="10515600" cy="4872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2301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94" y="0"/>
            <a:ext cx="12283562" cy="6858000"/>
          </a:xfrm>
          <a:prstGeom prst="rect">
            <a:avLst/>
          </a:prstGeom>
        </p:spPr>
      </p:pic>
      <p:sp>
        <p:nvSpPr>
          <p:cNvPr id="3" name="Title 2">
            <a:extLst>
              <a:ext uri="{FF2B5EF4-FFF2-40B4-BE49-F238E27FC236}">
                <a16:creationId xmlns:a16="http://schemas.microsoft.com/office/drawing/2014/main" id="{B41D53E8-320C-410E-9800-94DF6ED54680}"/>
              </a:ext>
            </a:extLst>
          </p:cNvPr>
          <p:cNvSpPr>
            <a:spLocks noGrp="1"/>
          </p:cNvSpPr>
          <p:nvPr>
            <p:ph type="title"/>
          </p:nvPr>
        </p:nvSpPr>
        <p:spPr>
          <a:xfrm>
            <a:off x="0" y="18255"/>
            <a:ext cx="12192000" cy="1116581"/>
          </a:xfrm>
        </p:spPr>
        <p:txBody>
          <a:bodyPr>
            <a:normAutofit fontScale="90000"/>
          </a:bodyPr>
          <a:lstStyle/>
          <a:p>
            <a:r>
              <a:rPr lang="en-ZA" sz="4000" b="1" dirty="0">
                <a:solidFill>
                  <a:schemeClr val="bg1"/>
                </a:solidFill>
              </a:rPr>
              <a:t>POLICY AND </a:t>
            </a:r>
            <a:r>
              <a:rPr lang="en-ZA" sz="4000" b="1">
                <a:solidFill>
                  <a:schemeClr val="bg1"/>
                </a:solidFill>
              </a:rPr>
              <a:t>CRITERIA FOR </a:t>
            </a:r>
            <a:r>
              <a:rPr lang="en-ZA" sz="4000" b="1" dirty="0">
                <a:solidFill>
                  <a:schemeClr val="bg1"/>
                </a:solidFill>
              </a:rPr>
              <a:t>RECOGNISING PROFESSIONAL BODIES</a:t>
            </a:r>
          </a:p>
        </p:txBody>
      </p:sp>
      <p:sp>
        <p:nvSpPr>
          <p:cNvPr id="4" name="Content Placeholder 3">
            <a:extLst>
              <a:ext uri="{FF2B5EF4-FFF2-40B4-BE49-F238E27FC236}">
                <a16:creationId xmlns:a16="http://schemas.microsoft.com/office/drawing/2014/main" id="{EA4BB7E4-111F-4032-A24F-E91E7A9F526D}"/>
              </a:ext>
            </a:extLst>
          </p:cNvPr>
          <p:cNvSpPr>
            <a:spLocks noGrp="1"/>
          </p:cNvSpPr>
          <p:nvPr>
            <p:ph idx="1"/>
          </p:nvPr>
        </p:nvSpPr>
        <p:spPr>
          <a:xfrm>
            <a:off x="376989" y="1482725"/>
            <a:ext cx="10958198" cy="4351338"/>
          </a:xfrm>
        </p:spPr>
        <p:txBody>
          <a:bodyPr/>
          <a:lstStyle/>
          <a:p>
            <a:pPr marL="0" indent="0">
              <a:buNone/>
            </a:pPr>
            <a:endParaRPr lang="en-ZA" dirty="0"/>
          </a:p>
          <a:p>
            <a:endParaRPr lang="en-ZA" dirty="0"/>
          </a:p>
        </p:txBody>
      </p:sp>
      <p:sp>
        <p:nvSpPr>
          <p:cNvPr id="5" name="Slide Number Placeholder 4">
            <a:extLst>
              <a:ext uri="{FF2B5EF4-FFF2-40B4-BE49-F238E27FC236}">
                <a16:creationId xmlns:a16="http://schemas.microsoft.com/office/drawing/2014/main" id="{4993F98E-0CC0-4598-88FE-08E9B48CA417}"/>
              </a:ext>
            </a:extLst>
          </p:cNvPr>
          <p:cNvSpPr>
            <a:spLocks noGrp="1"/>
          </p:cNvSpPr>
          <p:nvPr>
            <p:ph type="sldNum" sz="quarter" idx="12"/>
          </p:nvPr>
        </p:nvSpPr>
        <p:spPr/>
        <p:txBody>
          <a:bodyPr/>
          <a:lstStyle/>
          <a:p>
            <a:fld id="{7108CDC5-E4D5-4190-A403-3DED7ED7A348}" type="slidenum">
              <a:rPr lang="en-ZA" smtClean="0"/>
              <a:t>9</a:t>
            </a:fld>
            <a:endParaRPr lang="en-ZA" dirty="0"/>
          </a:p>
        </p:txBody>
      </p:sp>
      <p:sp>
        <p:nvSpPr>
          <p:cNvPr id="7" name="TextBox 6">
            <a:extLst>
              <a:ext uri="{FF2B5EF4-FFF2-40B4-BE49-F238E27FC236}">
                <a16:creationId xmlns:a16="http://schemas.microsoft.com/office/drawing/2014/main" id="{F6FD697B-CD9C-3ABE-3D75-D432DA7D8079}"/>
              </a:ext>
            </a:extLst>
          </p:cNvPr>
          <p:cNvSpPr txBox="1"/>
          <p:nvPr/>
        </p:nvSpPr>
        <p:spPr>
          <a:xfrm>
            <a:off x="506186" y="1482725"/>
            <a:ext cx="10847614" cy="4002186"/>
          </a:xfrm>
          <a:prstGeom prst="rect">
            <a:avLst/>
          </a:prstGeom>
          <a:noFill/>
        </p:spPr>
        <p:txBody>
          <a:bodyPr wrap="square">
            <a:spAutoFit/>
          </a:bodyPr>
          <a:lstStyle/>
          <a:p>
            <a:pPr marL="342900" lvl="0" indent="-342900" algn="just">
              <a:lnSpc>
                <a:spcPct val="115000"/>
              </a:lnSpc>
              <a:spcAft>
                <a:spcPts val="1000"/>
              </a:spcAft>
              <a:buFont typeface="+mj-lt"/>
              <a:buAutoNum type="alphaLcPeriod"/>
            </a:pPr>
            <a:r>
              <a:rPr lang="en-ZA" sz="3600" dirty="0">
                <a:effectLst/>
                <a:latin typeface="Arial" panose="020B0604020202020204" pitchFamily="34" charset="0"/>
                <a:ea typeface="Calibri" panose="020F0502020204030204" pitchFamily="34" charset="0"/>
                <a:cs typeface="Times New Roman" panose="02020603050405020304" pitchFamily="18" charset="0"/>
              </a:rPr>
              <a:t>Objective (k – pg7): Support the development of a national career advice system; and </a:t>
            </a:r>
          </a:p>
          <a:p>
            <a:pPr marL="342900" lvl="0" indent="-342900" algn="just">
              <a:lnSpc>
                <a:spcPct val="115000"/>
              </a:lnSpc>
              <a:spcAft>
                <a:spcPts val="1000"/>
              </a:spcAft>
              <a:buFont typeface="+mj-lt"/>
              <a:buAutoNum type="alphaLcPeriod"/>
            </a:pPr>
            <a:r>
              <a:rPr lang="en-ZA" sz="3600" dirty="0">
                <a:latin typeface="Arial" panose="020B0604020202020204" pitchFamily="34" charset="0"/>
                <a:ea typeface="Calibri" panose="020F0502020204030204" pitchFamily="34" charset="0"/>
                <a:cs typeface="Times New Roman" panose="02020603050405020304" pitchFamily="18" charset="0"/>
              </a:rPr>
              <a:t>A non-statutory body of expert practitioners applying to be recognised as a professional body by  SAQA will: (k – iv, </a:t>
            </a:r>
            <a:r>
              <a:rPr lang="en-ZA" sz="3600" dirty="0" err="1">
                <a:latin typeface="Arial" panose="020B0604020202020204" pitchFamily="34" charset="0"/>
                <a:ea typeface="Calibri" panose="020F0502020204030204" pitchFamily="34" charset="0"/>
                <a:cs typeface="Times New Roman" panose="02020603050405020304" pitchFamily="18" charset="0"/>
              </a:rPr>
              <a:t>pg</a:t>
            </a:r>
            <a:r>
              <a:rPr lang="en-ZA" sz="3600">
                <a:latin typeface="Arial" panose="020B0604020202020204" pitchFamily="34" charset="0"/>
                <a:ea typeface="Calibri" panose="020F0502020204030204" pitchFamily="34" charset="0"/>
                <a:cs typeface="Times New Roman" panose="02020603050405020304" pitchFamily="18" charset="0"/>
              </a:rPr>
              <a:t> 10) </a:t>
            </a:r>
            <a:r>
              <a:rPr lang="en-ZA" sz="3600" dirty="0">
                <a:latin typeface="Arial" panose="020B0604020202020204" pitchFamily="34" charset="0"/>
                <a:ea typeface="Calibri" panose="020F0502020204030204" pitchFamily="34" charset="0"/>
                <a:cs typeface="Times New Roman" panose="02020603050405020304" pitchFamily="18" charset="0"/>
              </a:rPr>
              <a:t>make career related information available to the public.</a:t>
            </a:r>
            <a:endParaRPr lang="en-ZA"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0606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1619</TotalTime>
  <Words>546</Words>
  <Application>Microsoft Office PowerPoint</Application>
  <PresentationFormat>Widescreen</PresentationFormat>
  <Paragraphs>59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Meiryo</vt:lpstr>
      <vt:lpstr>Arial</vt:lpstr>
      <vt:lpstr>ArialMT</vt:lpstr>
      <vt:lpstr>Calibri</vt:lpstr>
      <vt:lpstr>Calibri Light</vt:lpstr>
      <vt:lpstr>Office Theme</vt:lpstr>
      <vt:lpstr>PowerPoint Presentation</vt:lpstr>
      <vt:lpstr>OUTLINE</vt:lpstr>
      <vt:lpstr>ENVIROMENTAL SCANS 2012, SAQA</vt:lpstr>
      <vt:lpstr>MINISTERIAL TASK TEAM 2010</vt:lpstr>
      <vt:lpstr>PowerPoint Presentation</vt:lpstr>
      <vt:lpstr>CDS POLICY VISION</vt:lpstr>
      <vt:lpstr>PowerPoint Presentation</vt:lpstr>
      <vt:lpstr>STRATEGIC POLICY THEMES/PILLARS </vt:lpstr>
      <vt:lpstr>POLICY AND CRITERIA FOR RECOGNISING PROFESSIONAL BODIES</vt:lpstr>
      <vt:lpstr>ENVISAGED AREAS OF COOPERATION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Nemesar</dc:creator>
  <cp:lastModifiedBy>Mfenyana, Nozuko</cp:lastModifiedBy>
  <cp:revision>68</cp:revision>
  <cp:lastPrinted>2023-11-21T08:43:58Z</cp:lastPrinted>
  <dcterms:created xsi:type="dcterms:W3CDTF">2022-09-29T06:59:37Z</dcterms:created>
  <dcterms:modified xsi:type="dcterms:W3CDTF">2023-11-28T12:23:31Z</dcterms:modified>
</cp:coreProperties>
</file>