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9"/>
  </p:notesMasterIdLst>
  <p:sldIdLst>
    <p:sldId id="256" r:id="rId5"/>
    <p:sldId id="289" r:id="rId6"/>
    <p:sldId id="318" r:id="rId7"/>
    <p:sldId id="308" r:id="rId8"/>
    <p:sldId id="333" r:id="rId9"/>
    <p:sldId id="312" r:id="rId10"/>
    <p:sldId id="314" r:id="rId11"/>
    <p:sldId id="338" r:id="rId12"/>
    <p:sldId id="339" r:id="rId13"/>
    <p:sldId id="319" r:id="rId14"/>
    <p:sldId id="309" r:id="rId15"/>
    <p:sldId id="340" r:id="rId16"/>
    <p:sldId id="260" r:id="rId17"/>
    <p:sldId id="259"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8C3014-37E2-A7D7-7A8B-EAC5E41C05B6}" name="Japie Nel" initials="JN" userId="S::jnel@saqa.co.za::ab014384-ba9b-49bc-a007-47715694ad34" providerId="AD"/>
  <p188:author id="{D9D6B19C-47D4-F4D3-34E8-11DEEA63EBE9}" name="Temba Mokoena" initials="TM" userId="S::tmokoena@saqa.co.za::6949fb5f-1d57-435d-a851-e8fa9feef8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3A5A3"/>
    <a:srgbClr val="E22A26"/>
    <a:srgbClr val="049900"/>
    <a:srgbClr val="004990"/>
    <a:srgbClr val="4472C4"/>
    <a:srgbClr val="FFFFFF"/>
    <a:srgbClr val="C4D3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14DFAC-8B75-4B68-8D52-BB639EC619D4}" v="2" dt="2023-11-28T12:21:57.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pie Nel" userId="ab014384-ba9b-49bc-a007-47715694ad34" providerId="ADAL" clId="{3A14DFAC-8B75-4B68-8D52-BB639EC619D4}"/>
    <pc:docChg chg="undo custSel addSld delSld modSld sldOrd delMainMaster">
      <pc:chgData name="Japie Nel" userId="ab014384-ba9b-49bc-a007-47715694ad34" providerId="ADAL" clId="{3A14DFAC-8B75-4B68-8D52-BB639EC619D4}" dt="2023-11-28T12:28:04.412" v="681" actId="6549"/>
      <pc:docMkLst>
        <pc:docMk/>
      </pc:docMkLst>
      <pc:sldChg chg="modSp mod">
        <pc:chgData name="Japie Nel" userId="ab014384-ba9b-49bc-a007-47715694ad34" providerId="ADAL" clId="{3A14DFAC-8B75-4B68-8D52-BB639EC619D4}" dt="2023-11-28T11:57:57.307" v="20" actId="14100"/>
        <pc:sldMkLst>
          <pc:docMk/>
          <pc:sldMk cId="4196875746" sldId="256"/>
        </pc:sldMkLst>
        <pc:spChg chg="mod">
          <ac:chgData name="Japie Nel" userId="ab014384-ba9b-49bc-a007-47715694ad34" providerId="ADAL" clId="{3A14DFAC-8B75-4B68-8D52-BB639EC619D4}" dt="2023-11-28T11:57:57.307" v="20" actId="14100"/>
          <ac:spMkLst>
            <pc:docMk/>
            <pc:sldMk cId="4196875746" sldId="256"/>
            <ac:spMk id="8" creationId="{0EC972E3-2602-568F-2818-7E8027F9462E}"/>
          </ac:spMkLst>
        </pc:spChg>
      </pc:sldChg>
      <pc:sldChg chg="add setBg">
        <pc:chgData name="Japie Nel" userId="ab014384-ba9b-49bc-a007-47715694ad34" providerId="ADAL" clId="{3A14DFAC-8B75-4B68-8D52-BB639EC619D4}" dt="2023-11-28T12:21:57.285" v="619"/>
        <pc:sldMkLst>
          <pc:docMk/>
          <pc:sldMk cId="2351257516" sldId="259"/>
        </pc:sldMkLst>
      </pc:sldChg>
      <pc:sldChg chg="delSp modSp add mod ord">
        <pc:chgData name="Japie Nel" userId="ab014384-ba9b-49bc-a007-47715694ad34" providerId="ADAL" clId="{3A14DFAC-8B75-4B68-8D52-BB639EC619D4}" dt="2023-11-28T12:27:16.516" v="679"/>
        <pc:sldMkLst>
          <pc:docMk/>
          <pc:sldMk cId="3972944686" sldId="260"/>
        </pc:sldMkLst>
        <pc:spChg chg="mod">
          <ac:chgData name="Japie Nel" userId="ab014384-ba9b-49bc-a007-47715694ad34" providerId="ADAL" clId="{3A14DFAC-8B75-4B68-8D52-BB639EC619D4}" dt="2023-11-28T12:25:01.623" v="654" actId="14100"/>
          <ac:spMkLst>
            <pc:docMk/>
            <pc:sldMk cId="3972944686" sldId="260"/>
            <ac:spMk id="2" creationId="{91FC6914-B26E-1A2D-41CA-95C022470F96}"/>
          </ac:spMkLst>
        </pc:spChg>
        <pc:spChg chg="del">
          <ac:chgData name="Japie Nel" userId="ab014384-ba9b-49bc-a007-47715694ad34" providerId="ADAL" clId="{3A14DFAC-8B75-4B68-8D52-BB639EC619D4}" dt="2023-11-28T12:24:16.555" v="638" actId="478"/>
          <ac:spMkLst>
            <pc:docMk/>
            <pc:sldMk cId="3972944686" sldId="260"/>
            <ac:spMk id="26" creationId="{5B69DD17-B7E7-F955-B01C-E20E336461CE}"/>
          </ac:spMkLst>
        </pc:spChg>
        <pc:spChg chg="mod">
          <ac:chgData name="Japie Nel" userId="ab014384-ba9b-49bc-a007-47715694ad34" providerId="ADAL" clId="{3A14DFAC-8B75-4B68-8D52-BB639EC619D4}" dt="2023-11-28T12:26:54.497" v="677" actId="6549"/>
          <ac:spMkLst>
            <pc:docMk/>
            <pc:sldMk cId="3972944686" sldId="260"/>
            <ac:spMk id="27" creationId="{6F541DCD-8FE2-0430-7629-7335A9D5A4E0}"/>
          </ac:spMkLst>
        </pc:spChg>
      </pc:sldChg>
      <pc:sldChg chg="del">
        <pc:chgData name="Japie Nel" userId="ab014384-ba9b-49bc-a007-47715694ad34" providerId="ADAL" clId="{3A14DFAC-8B75-4B68-8D52-BB639EC619D4}" dt="2023-11-28T12:20:46.232" v="618" actId="47"/>
        <pc:sldMkLst>
          <pc:docMk/>
          <pc:sldMk cId="1327036662" sldId="305"/>
        </pc:sldMkLst>
      </pc:sldChg>
      <pc:sldChg chg="del">
        <pc:chgData name="Japie Nel" userId="ab014384-ba9b-49bc-a007-47715694ad34" providerId="ADAL" clId="{3A14DFAC-8B75-4B68-8D52-BB639EC619D4}" dt="2023-11-28T12:17:02.900" v="341" actId="47"/>
        <pc:sldMkLst>
          <pc:docMk/>
          <pc:sldMk cId="1867678888" sldId="306"/>
        </pc:sldMkLst>
      </pc:sldChg>
      <pc:sldChg chg="modSp mod">
        <pc:chgData name="Japie Nel" userId="ab014384-ba9b-49bc-a007-47715694ad34" providerId="ADAL" clId="{3A14DFAC-8B75-4B68-8D52-BB639EC619D4}" dt="2023-11-28T12:28:04.412" v="681" actId="6549"/>
        <pc:sldMkLst>
          <pc:docMk/>
          <pc:sldMk cId="2219061548" sldId="309"/>
        </pc:sldMkLst>
        <pc:spChg chg="mod">
          <ac:chgData name="Japie Nel" userId="ab014384-ba9b-49bc-a007-47715694ad34" providerId="ADAL" clId="{3A14DFAC-8B75-4B68-8D52-BB639EC619D4}" dt="2023-11-28T12:28:04.412" v="681" actId="6549"/>
          <ac:spMkLst>
            <pc:docMk/>
            <pc:sldMk cId="2219061548" sldId="309"/>
            <ac:spMk id="3" creationId="{7FC450E8-CCFB-C062-678E-8AE8E6FF62C8}"/>
          </ac:spMkLst>
        </pc:spChg>
      </pc:sldChg>
      <pc:sldChg chg="del">
        <pc:chgData name="Japie Nel" userId="ab014384-ba9b-49bc-a007-47715694ad34" providerId="ADAL" clId="{3A14DFAC-8B75-4B68-8D52-BB639EC619D4}" dt="2023-11-28T12:20:46.232" v="618" actId="47"/>
        <pc:sldMkLst>
          <pc:docMk/>
          <pc:sldMk cId="1829180654" sldId="310"/>
        </pc:sldMkLst>
      </pc:sldChg>
      <pc:sldChg chg="del">
        <pc:chgData name="Japie Nel" userId="ab014384-ba9b-49bc-a007-47715694ad34" providerId="ADAL" clId="{3A14DFAC-8B75-4B68-8D52-BB639EC619D4}" dt="2023-11-28T12:20:46.232" v="618" actId="47"/>
        <pc:sldMkLst>
          <pc:docMk/>
          <pc:sldMk cId="631054241" sldId="311"/>
        </pc:sldMkLst>
      </pc:sldChg>
      <pc:sldChg chg="del">
        <pc:chgData name="Japie Nel" userId="ab014384-ba9b-49bc-a007-47715694ad34" providerId="ADAL" clId="{3A14DFAC-8B75-4B68-8D52-BB639EC619D4}" dt="2023-11-28T12:20:46.232" v="618" actId="47"/>
        <pc:sldMkLst>
          <pc:docMk/>
          <pc:sldMk cId="2162054512" sldId="315"/>
        </pc:sldMkLst>
      </pc:sldChg>
      <pc:sldChg chg="del">
        <pc:chgData name="Japie Nel" userId="ab014384-ba9b-49bc-a007-47715694ad34" providerId="ADAL" clId="{3A14DFAC-8B75-4B68-8D52-BB639EC619D4}" dt="2023-11-28T12:20:22.635" v="617" actId="47"/>
        <pc:sldMkLst>
          <pc:docMk/>
          <pc:sldMk cId="629770756" sldId="316"/>
        </pc:sldMkLst>
      </pc:sldChg>
      <pc:sldChg chg="del">
        <pc:chgData name="Japie Nel" userId="ab014384-ba9b-49bc-a007-47715694ad34" providerId="ADAL" clId="{3A14DFAC-8B75-4B68-8D52-BB639EC619D4}" dt="2023-11-28T12:20:46.232" v="618" actId="47"/>
        <pc:sldMkLst>
          <pc:docMk/>
          <pc:sldMk cId="1553171749" sldId="317"/>
        </pc:sldMkLst>
      </pc:sldChg>
      <pc:sldChg chg="del">
        <pc:chgData name="Japie Nel" userId="ab014384-ba9b-49bc-a007-47715694ad34" providerId="ADAL" clId="{3A14DFAC-8B75-4B68-8D52-BB639EC619D4}" dt="2023-11-28T12:12:13.205" v="80" actId="47"/>
        <pc:sldMkLst>
          <pc:docMk/>
          <pc:sldMk cId="201931498" sldId="328"/>
        </pc:sldMkLst>
      </pc:sldChg>
      <pc:sldChg chg="del">
        <pc:chgData name="Japie Nel" userId="ab014384-ba9b-49bc-a007-47715694ad34" providerId="ADAL" clId="{3A14DFAC-8B75-4B68-8D52-BB639EC619D4}" dt="2023-11-28T12:19:38.694" v="616" actId="47"/>
        <pc:sldMkLst>
          <pc:docMk/>
          <pc:sldMk cId="3153692742" sldId="329"/>
        </pc:sldMkLst>
      </pc:sldChg>
      <pc:sldChg chg="del">
        <pc:chgData name="Japie Nel" userId="ab014384-ba9b-49bc-a007-47715694ad34" providerId="ADAL" clId="{3A14DFAC-8B75-4B68-8D52-BB639EC619D4}" dt="2023-11-28T12:12:07.204" v="78" actId="47"/>
        <pc:sldMkLst>
          <pc:docMk/>
          <pc:sldMk cId="1130311" sldId="331"/>
        </pc:sldMkLst>
      </pc:sldChg>
      <pc:sldChg chg="del">
        <pc:chgData name="Japie Nel" userId="ab014384-ba9b-49bc-a007-47715694ad34" providerId="ADAL" clId="{3A14DFAC-8B75-4B68-8D52-BB639EC619D4}" dt="2023-11-28T12:20:46.232" v="618" actId="47"/>
        <pc:sldMkLst>
          <pc:docMk/>
          <pc:sldMk cId="716322614" sldId="335"/>
        </pc:sldMkLst>
      </pc:sldChg>
      <pc:sldChg chg="del">
        <pc:chgData name="Japie Nel" userId="ab014384-ba9b-49bc-a007-47715694ad34" providerId="ADAL" clId="{3A14DFAC-8B75-4B68-8D52-BB639EC619D4}" dt="2023-11-28T12:12:10.017" v="79" actId="47"/>
        <pc:sldMkLst>
          <pc:docMk/>
          <pc:sldMk cId="1824021421" sldId="336"/>
        </pc:sldMkLst>
      </pc:sldChg>
      <pc:sldChg chg="del">
        <pc:chgData name="Japie Nel" userId="ab014384-ba9b-49bc-a007-47715694ad34" providerId="ADAL" clId="{3A14DFAC-8B75-4B68-8D52-BB639EC619D4}" dt="2023-11-28T12:12:16.146" v="81" actId="47"/>
        <pc:sldMkLst>
          <pc:docMk/>
          <pc:sldMk cId="2421170129" sldId="337"/>
        </pc:sldMkLst>
      </pc:sldChg>
      <pc:sldChg chg="addSp modSp new mod">
        <pc:chgData name="Japie Nel" userId="ab014384-ba9b-49bc-a007-47715694ad34" providerId="ADAL" clId="{3A14DFAC-8B75-4B68-8D52-BB639EC619D4}" dt="2023-11-28T12:12:58.847" v="84" actId="255"/>
        <pc:sldMkLst>
          <pc:docMk/>
          <pc:sldMk cId="2074976044" sldId="338"/>
        </pc:sldMkLst>
        <pc:spChg chg="add mod">
          <ac:chgData name="Japie Nel" userId="ab014384-ba9b-49bc-a007-47715694ad34" providerId="ADAL" clId="{3A14DFAC-8B75-4B68-8D52-BB639EC619D4}" dt="2023-11-28T12:05:24.721" v="22"/>
          <ac:spMkLst>
            <pc:docMk/>
            <pc:sldMk cId="2074976044" sldId="338"/>
            <ac:spMk id="3" creationId="{BF4A730D-03D8-8C85-54F8-ABE0BA24F9DA}"/>
          </ac:spMkLst>
        </pc:spChg>
        <pc:spChg chg="add mod">
          <ac:chgData name="Japie Nel" userId="ab014384-ba9b-49bc-a007-47715694ad34" providerId="ADAL" clId="{3A14DFAC-8B75-4B68-8D52-BB639EC619D4}" dt="2023-11-28T12:06:11.264" v="36" actId="1035"/>
          <ac:spMkLst>
            <pc:docMk/>
            <pc:sldMk cId="2074976044" sldId="338"/>
            <ac:spMk id="6" creationId="{142C90CF-1647-BFC8-4D1B-7BE1C3019426}"/>
          </ac:spMkLst>
        </pc:spChg>
        <pc:spChg chg="add mod">
          <ac:chgData name="Japie Nel" userId="ab014384-ba9b-49bc-a007-47715694ad34" providerId="ADAL" clId="{3A14DFAC-8B75-4B68-8D52-BB639EC619D4}" dt="2023-11-28T12:12:58.847" v="84" actId="255"/>
          <ac:spMkLst>
            <pc:docMk/>
            <pc:sldMk cId="2074976044" sldId="338"/>
            <ac:spMk id="8" creationId="{8896BFCA-2EC0-366F-D4BF-5E5DB68F3617}"/>
          </ac:spMkLst>
        </pc:spChg>
        <pc:picChg chg="add mod">
          <ac:chgData name="Japie Nel" userId="ab014384-ba9b-49bc-a007-47715694ad34" providerId="ADAL" clId="{3A14DFAC-8B75-4B68-8D52-BB639EC619D4}" dt="2023-11-28T12:05:24.721" v="22"/>
          <ac:picMkLst>
            <pc:docMk/>
            <pc:sldMk cId="2074976044" sldId="338"/>
            <ac:picMk id="2" creationId="{69935C44-0434-DB41-CEF7-F03F0C8E182A}"/>
          </ac:picMkLst>
        </pc:picChg>
        <pc:picChg chg="add mod">
          <ac:chgData name="Japie Nel" userId="ab014384-ba9b-49bc-a007-47715694ad34" providerId="ADAL" clId="{3A14DFAC-8B75-4B68-8D52-BB639EC619D4}" dt="2023-11-28T12:05:24.721" v="22"/>
          <ac:picMkLst>
            <pc:docMk/>
            <pc:sldMk cId="2074976044" sldId="338"/>
            <ac:picMk id="4" creationId="{CB40810C-7C24-A5D5-5A3F-D4963DBEA317}"/>
          </ac:picMkLst>
        </pc:picChg>
      </pc:sldChg>
      <pc:sldChg chg="modSp add mod">
        <pc:chgData name="Japie Nel" userId="ab014384-ba9b-49bc-a007-47715694ad34" providerId="ADAL" clId="{3A14DFAC-8B75-4B68-8D52-BB639EC619D4}" dt="2023-11-28T12:19:31.122" v="615" actId="20577"/>
        <pc:sldMkLst>
          <pc:docMk/>
          <pc:sldMk cId="3429521786" sldId="339"/>
        </pc:sldMkLst>
        <pc:spChg chg="mod">
          <ac:chgData name="Japie Nel" userId="ab014384-ba9b-49bc-a007-47715694ad34" providerId="ADAL" clId="{3A14DFAC-8B75-4B68-8D52-BB639EC619D4}" dt="2023-11-28T12:19:31.122" v="615" actId="20577"/>
          <ac:spMkLst>
            <pc:docMk/>
            <pc:sldMk cId="3429521786" sldId="339"/>
            <ac:spMk id="8" creationId="{8896BFCA-2EC0-366F-D4BF-5E5DB68F3617}"/>
          </ac:spMkLst>
        </pc:spChg>
      </pc:sldChg>
      <pc:sldChg chg="delSp modSp add mod">
        <pc:chgData name="Japie Nel" userId="ab014384-ba9b-49bc-a007-47715694ad34" providerId="ADAL" clId="{3A14DFAC-8B75-4B68-8D52-BB639EC619D4}" dt="2023-11-28T12:23:56.421" v="637" actId="6549"/>
        <pc:sldMkLst>
          <pc:docMk/>
          <pc:sldMk cId="2807900592" sldId="340"/>
        </pc:sldMkLst>
        <pc:spChg chg="mod">
          <ac:chgData name="Japie Nel" userId="ab014384-ba9b-49bc-a007-47715694ad34" providerId="ADAL" clId="{3A14DFAC-8B75-4B68-8D52-BB639EC619D4}" dt="2023-11-28T12:22:44.735" v="625" actId="1076"/>
          <ac:spMkLst>
            <pc:docMk/>
            <pc:sldMk cId="2807900592" sldId="340"/>
            <ac:spMk id="2" creationId="{91FC6914-B26E-1A2D-41CA-95C022470F96}"/>
          </ac:spMkLst>
        </pc:spChg>
        <pc:spChg chg="mod">
          <ac:chgData name="Japie Nel" userId="ab014384-ba9b-49bc-a007-47715694ad34" providerId="ADAL" clId="{3A14DFAC-8B75-4B68-8D52-BB639EC619D4}" dt="2023-11-28T12:23:56.421" v="637" actId="6549"/>
          <ac:spMkLst>
            <pc:docMk/>
            <pc:sldMk cId="2807900592" sldId="340"/>
            <ac:spMk id="26" creationId="{5B69DD17-B7E7-F955-B01C-E20E336461CE}"/>
          </ac:spMkLst>
        </pc:spChg>
        <pc:spChg chg="del">
          <ac:chgData name="Japie Nel" userId="ab014384-ba9b-49bc-a007-47715694ad34" providerId="ADAL" clId="{3A14DFAC-8B75-4B68-8D52-BB639EC619D4}" dt="2023-11-28T12:22:20.274" v="621" actId="478"/>
          <ac:spMkLst>
            <pc:docMk/>
            <pc:sldMk cId="2807900592" sldId="340"/>
            <ac:spMk id="27" creationId="{6F541DCD-8FE2-0430-7629-7335A9D5A4E0}"/>
          </ac:spMkLst>
        </pc:spChg>
      </pc:sldChg>
      <pc:sldMasterChg chg="del delSldLayout">
        <pc:chgData name="Japie Nel" userId="ab014384-ba9b-49bc-a007-47715694ad34" providerId="ADAL" clId="{3A14DFAC-8B75-4B68-8D52-BB639EC619D4}" dt="2023-11-28T12:20:46.232" v="618" actId="47"/>
        <pc:sldMasterMkLst>
          <pc:docMk/>
          <pc:sldMasterMk cId="1013681145" sldId="2147483740"/>
        </pc:sldMasterMkLst>
        <pc:sldLayoutChg chg="del">
          <pc:chgData name="Japie Nel" userId="ab014384-ba9b-49bc-a007-47715694ad34" providerId="ADAL" clId="{3A14DFAC-8B75-4B68-8D52-BB639EC619D4}" dt="2023-11-28T12:20:46.232" v="618" actId="47"/>
          <pc:sldLayoutMkLst>
            <pc:docMk/>
            <pc:sldMasterMk cId="1013681145" sldId="2147483740"/>
            <pc:sldLayoutMk cId="3867470649" sldId="2147483741"/>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1239531999" sldId="2147483742"/>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3509268368" sldId="2147483743"/>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2512609402" sldId="2147483744"/>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677115761" sldId="2147483745"/>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3724107694" sldId="2147483746"/>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133292406" sldId="2147483747"/>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1413718932" sldId="2147483748"/>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2080254790" sldId="2147483749"/>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2209405295" sldId="2147483750"/>
          </pc:sldLayoutMkLst>
        </pc:sldLayoutChg>
        <pc:sldLayoutChg chg="del">
          <pc:chgData name="Japie Nel" userId="ab014384-ba9b-49bc-a007-47715694ad34" providerId="ADAL" clId="{3A14DFAC-8B75-4B68-8D52-BB639EC619D4}" dt="2023-11-28T12:20:46.232" v="618" actId="47"/>
          <pc:sldLayoutMkLst>
            <pc:docMk/>
            <pc:sldMasterMk cId="1013681145" sldId="2147483740"/>
            <pc:sldLayoutMk cId="653464413" sldId="2147483751"/>
          </pc:sldLayoutMkLst>
        </pc:sldLayoutChg>
      </pc:sldMaster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BB8DB-3145-415A-A10E-1A9D8E61F8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109A6468-C85A-4A5D-8888-886439BD6D0E}">
      <dgm:prSet phldrT="[Text]"/>
      <dgm:spPr>
        <a:solidFill>
          <a:schemeClr val="accent1">
            <a:lumMod val="75000"/>
          </a:schemeClr>
        </a:solidFill>
      </dgm:spPr>
      <dgm:t>
        <a:bodyPr/>
        <a:lstStyle/>
        <a:p>
          <a:r>
            <a:rPr lang="en-ZA" b="1"/>
            <a:t>Context</a:t>
          </a:r>
        </a:p>
      </dgm:t>
    </dgm:pt>
    <dgm:pt modelId="{6E24421F-444F-460E-89E1-77B357C0DB01}" type="parTrans" cxnId="{0ED26DF8-3997-481D-AD46-DB4CECB055B8}">
      <dgm:prSet/>
      <dgm:spPr/>
      <dgm:t>
        <a:bodyPr/>
        <a:lstStyle/>
        <a:p>
          <a:endParaRPr lang="en-ZA"/>
        </a:p>
      </dgm:t>
    </dgm:pt>
    <dgm:pt modelId="{0F6EC194-74CC-4474-9BB2-9391A474AAA5}" type="sibTrans" cxnId="{0ED26DF8-3997-481D-AD46-DB4CECB055B8}">
      <dgm:prSet/>
      <dgm:spPr/>
      <dgm:t>
        <a:bodyPr/>
        <a:lstStyle/>
        <a:p>
          <a:endParaRPr lang="en-ZA"/>
        </a:p>
      </dgm:t>
    </dgm:pt>
    <dgm:pt modelId="{521E8DF4-6E74-4F3C-96F7-D21BC45B30EA}">
      <dgm:prSet phldrT="[Text]"/>
      <dgm:spPr>
        <a:solidFill>
          <a:schemeClr val="accent1">
            <a:lumMod val="75000"/>
          </a:schemeClr>
        </a:solidFill>
      </dgm:spPr>
      <dgm:t>
        <a:bodyPr/>
        <a:lstStyle/>
        <a:p>
          <a:r>
            <a:rPr lang="en-ZA" b="1"/>
            <a:t>Preliminary findings</a:t>
          </a:r>
        </a:p>
      </dgm:t>
    </dgm:pt>
    <dgm:pt modelId="{58FEB4AD-7A26-41B1-B5C0-E3B8A47F572B}" type="parTrans" cxnId="{CF386D7E-FF21-4027-8323-CEE61BB4F00C}">
      <dgm:prSet/>
      <dgm:spPr/>
      <dgm:t>
        <a:bodyPr/>
        <a:lstStyle/>
        <a:p>
          <a:endParaRPr lang="en-ZA"/>
        </a:p>
      </dgm:t>
    </dgm:pt>
    <dgm:pt modelId="{8A47458A-8BEF-4BAB-9D1B-D65B5AB50E4A}" type="sibTrans" cxnId="{CF386D7E-FF21-4027-8323-CEE61BB4F00C}">
      <dgm:prSet/>
      <dgm:spPr/>
      <dgm:t>
        <a:bodyPr/>
        <a:lstStyle/>
        <a:p>
          <a:endParaRPr lang="en-ZA"/>
        </a:p>
      </dgm:t>
    </dgm:pt>
    <dgm:pt modelId="{22E96872-4E6A-45C3-A68F-96DB3D88BEE4}">
      <dgm:prSet phldrT="[Text]"/>
      <dgm:spPr>
        <a:solidFill>
          <a:schemeClr val="accent1">
            <a:lumMod val="75000"/>
          </a:schemeClr>
        </a:solidFill>
      </dgm:spPr>
      <dgm:t>
        <a:bodyPr/>
        <a:lstStyle/>
        <a:p>
          <a:r>
            <a:rPr lang="en-ZA" b="1"/>
            <a:t>Takeaways</a:t>
          </a:r>
        </a:p>
      </dgm:t>
    </dgm:pt>
    <dgm:pt modelId="{E5CDDC9D-271E-4F33-9478-77F527B6B5A3}" type="parTrans" cxnId="{99C8E784-1DCB-466B-91E2-7424B0433C4A}">
      <dgm:prSet/>
      <dgm:spPr/>
      <dgm:t>
        <a:bodyPr/>
        <a:lstStyle/>
        <a:p>
          <a:endParaRPr lang="en-ZA"/>
        </a:p>
      </dgm:t>
    </dgm:pt>
    <dgm:pt modelId="{C73B05FB-EB8D-4237-865E-FBDC9100B58E}" type="sibTrans" cxnId="{99C8E784-1DCB-466B-91E2-7424B0433C4A}">
      <dgm:prSet/>
      <dgm:spPr/>
      <dgm:t>
        <a:bodyPr/>
        <a:lstStyle/>
        <a:p>
          <a:endParaRPr lang="en-ZA"/>
        </a:p>
      </dgm:t>
    </dgm:pt>
    <dgm:pt modelId="{C5AF6703-213B-4D3A-8872-420152CDC5E9}">
      <dgm:prSet/>
      <dgm:spPr>
        <a:solidFill>
          <a:schemeClr val="accent1">
            <a:lumMod val="75000"/>
          </a:schemeClr>
        </a:solidFill>
      </dgm:spPr>
      <dgm:t>
        <a:bodyPr/>
        <a:lstStyle/>
        <a:p>
          <a:r>
            <a:rPr lang="en-ZA" b="1"/>
            <a:t>Highlights</a:t>
          </a:r>
        </a:p>
      </dgm:t>
    </dgm:pt>
    <dgm:pt modelId="{E413D3F0-9F22-40A1-BCFD-B59AD7CC20F3}" type="parTrans" cxnId="{A708717A-F92C-4B34-922C-27BDEDA629AC}">
      <dgm:prSet/>
      <dgm:spPr/>
      <dgm:t>
        <a:bodyPr/>
        <a:lstStyle/>
        <a:p>
          <a:endParaRPr lang="en-ZA"/>
        </a:p>
      </dgm:t>
    </dgm:pt>
    <dgm:pt modelId="{1C818F5F-F773-4484-84C0-74B5BDC6EB5E}" type="sibTrans" cxnId="{A708717A-F92C-4B34-922C-27BDEDA629AC}">
      <dgm:prSet/>
      <dgm:spPr/>
      <dgm:t>
        <a:bodyPr/>
        <a:lstStyle/>
        <a:p>
          <a:endParaRPr lang="en-ZA"/>
        </a:p>
      </dgm:t>
    </dgm:pt>
    <dgm:pt modelId="{0BB35F89-6C33-4D96-A61B-2D106EF603DD}">
      <dgm:prSet/>
      <dgm:spPr>
        <a:solidFill>
          <a:schemeClr val="accent1">
            <a:lumMod val="75000"/>
          </a:schemeClr>
        </a:solidFill>
      </dgm:spPr>
      <dgm:t>
        <a:bodyPr/>
        <a:lstStyle/>
        <a:p>
          <a:r>
            <a:rPr lang="en-US" b="1"/>
            <a:t>Next steps</a:t>
          </a:r>
          <a:endParaRPr lang="en-ZA" b="1"/>
        </a:p>
      </dgm:t>
    </dgm:pt>
    <dgm:pt modelId="{64F25DFF-AADD-4961-9DA9-55437CC71BC0}" type="parTrans" cxnId="{9922CB4D-0FDB-4E23-AFBE-76AD250D9DDC}">
      <dgm:prSet/>
      <dgm:spPr/>
      <dgm:t>
        <a:bodyPr/>
        <a:lstStyle/>
        <a:p>
          <a:endParaRPr lang="en-ZA"/>
        </a:p>
      </dgm:t>
    </dgm:pt>
    <dgm:pt modelId="{846C8C80-50D9-4EA2-BCD0-419445D10CE3}" type="sibTrans" cxnId="{9922CB4D-0FDB-4E23-AFBE-76AD250D9DDC}">
      <dgm:prSet/>
      <dgm:spPr/>
      <dgm:t>
        <a:bodyPr/>
        <a:lstStyle/>
        <a:p>
          <a:endParaRPr lang="en-ZA"/>
        </a:p>
      </dgm:t>
    </dgm:pt>
    <dgm:pt modelId="{08673076-1E21-457F-BC54-15280456540F}" type="pres">
      <dgm:prSet presAssocID="{164BB8DB-3145-415A-A10E-1A9D8E61F881}" presName="linear" presStyleCnt="0">
        <dgm:presLayoutVars>
          <dgm:dir/>
          <dgm:animLvl val="lvl"/>
          <dgm:resizeHandles val="exact"/>
        </dgm:presLayoutVars>
      </dgm:prSet>
      <dgm:spPr/>
    </dgm:pt>
    <dgm:pt modelId="{094090B4-DF17-4FF2-A478-8D85131FBC1F}" type="pres">
      <dgm:prSet presAssocID="{109A6468-C85A-4A5D-8888-886439BD6D0E}" presName="parentLin" presStyleCnt="0"/>
      <dgm:spPr/>
    </dgm:pt>
    <dgm:pt modelId="{EA2138C3-4680-4C9D-BEF4-514C54CBB310}" type="pres">
      <dgm:prSet presAssocID="{109A6468-C85A-4A5D-8888-886439BD6D0E}" presName="parentLeftMargin" presStyleLbl="node1" presStyleIdx="0" presStyleCnt="5"/>
      <dgm:spPr/>
    </dgm:pt>
    <dgm:pt modelId="{B29BE4C1-4C0E-4C8E-872E-0B4BA60AB441}" type="pres">
      <dgm:prSet presAssocID="{109A6468-C85A-4A5D-8888-886439BD6D0E}" presName="parentText" presStyleLbl="node1" presStyleIdx="0" presStyleCnt="5">
        <dgm:presLayoutVars>
          <dgm:chMax val="0"/>
          <dgm:bulletEnabled val="1"/>
        </dgm:presLayoutVars>
      </dgm:prSet>
      <dgm:spPr/>
    </dgm:pt>
    <dgm:pt modelId="{B7EA7FAC-5103-4B77-838E-F1BEB2C7F1D5}" type="pres">
      <dgm:prSet presAssocID="{109A6468-C85A-4A5D-8888-886439BD6D0E}" presName="negativeSpace" presStyleCnt="0"/>
      <dgm:spPr/>
    </dgm:pt>
    <dgm:pt modelId="{BC59D162-B1F2-42A4-8A0E-9D79F8DD82E2}" type="pres">
      <dgm:prSet presAssocID="{109A6468-C85A-4A5D-8888-886439BD6D0E}" presName="childText" presStyleLbl="conFgAcc1" presStyleIdx="0" presStyleCnt="5">
        <dgm:presLayoutVars>
          <dgm:bulletEnabled val="1"/>
        </dgm:presLayoutVars>
      </dgm:prSet>
      <dgm:spPr/>
    </dgm:pt>
    <dgm:pt modelId="{C300FBE4-EC65-466D-81E8-3E72219B3ADC}" type="pres">
      <dgm:prSet presAssocID="{0F6EC194-74CC-4474-9BB2-9391A474AAA5}" presName="spaceBetweenRectangles" presStyleCnt="0"/>
      <dgm:spPr/>
    </dgm:pt>
    <dgm:pt modelId="{D51ECB1B-47AE-4EBA-8E0E-77804210428E}" type="pres">
      <dgm:prSet presAssocID="{521E8DF4-6E74-4F3C-96F7-D21BC45B30EA}" presName="parentLin" presStyleCnt="0"/>
      <dgm:spPr/>
    </dgm:pt>
    <dgm:pt modelId="{76EA5729-8A9E-41C3-A69D-7ACCADCF8300}" type="pres">
      <dgm:prSet presAssocID="{521E8DF4-6E74-4F3C-96F7-D21BC45B30EA}" presName="parentLeftMargin" presStyleLbl="node1" presStyleIdx="0" presStyleCnt="5"/>
      <dgm:spPr/>
    </dgm:pt>
    <dgm:pt modelId="{975CEC31-AB85-4E0C-A289-4A44978DAD06}" type="pres">
      <dgm:prSet presAssocID="{521E8DF4-6E74-4F3C-96F7-D21BC45B30EA}" presName="parentText" presStyleLbl="node1" presStyleIdx="1" presStyleCnt="5">
        <dgm:presLayoutVars>
          <dgm:chMax val="0"/>
          <dgm:bulletEnabled val="1"/>
        </dgm:presLayoutVars>
      </dgm:prSet>
      <dgm:spPr/>
    </dgm:pt>
    <dgm:pt modelId="{34045C65-F6CB-4D42-9717-229359AB7F63}" type="pres">
      <dgm:prSet presAssocID="{521E8DF4-6E74-4F3C-96F7-D21BC45B30EA}" presName="negativeSpace" presStyleCnt="0"/>
      <dgm:spPr/>
    </dgm:pt>
    <dgm:pt modelId="{3804E74D-5B00-469A-95E5-13A49F1C0E83}" type="pres">
      <dgm:prSet presAssocID="{521E8DF4-6E74-4F3C-96F7-D21BC45B30EA}" presName="childText" presStyleLbl="conFgAcc1" presStyleIdx="1" presStyleCnt="5">
        <dgm:presLayoutVars>
          <dgm:bulletEnabled val="1"/>
        </dgm:presLayoutVars>
      </dgm:prSet>
      <dgm:spPr/>
    </dgm:pt>
    <dgm:pt modelId="{7DD26034-4B8B-4D9F-BDF6-DE660530CD95}" type="pres">
      <dgm:prSet presAssocID="{8A47458A-8BEF-4BAB-9D1B-D65B5AB50E4A}" presName="spaceBetweenRectangles" presStyleCnt="0"/>
      <dgm:spPr/>
    </dgm:pt>
    <dgm:pt modelId="{5FAE8316-FCA4-4B40-A31F-347F52B7D422}" type="pres">
      <dgm:prSet presAssocID="{22E96872-4E6A-45C3-A68F-96DB3D88BEE4}" presName="parentLin" presStyleCnt="0"/>
      <dgm:spPr/>
    </dgm:pt>
    <dgm:pt modelId="{25E3FAD6-7F9E-409B-949F-4D3F588E7CBE}" type="pres">
      <dgm:prSet presAssocID="{22E96872-4E6A-45C3-A68F-96DB3D88BEE4}" presName="parentLeftMargin" presStyleLbl="node1" presStyleIdx="1" presStyleCnt="5"/>
      <dgm:spPr/>
    </dgm:pt>
    <dgm:pt modelId="{27CD3DA5-623F-4357-8579-61E8CAA50D93}" type="pres">
      <dgm:prSet presAssocID="{22E96872-4E6A-45C3-A68F-96DB3D88BEE4}" presName="parentText" presStyleLbl="node1" presStyleIdx="2" presStyleCnt="5">
        <dgm:presLayoutVars>
          <dgm:chMax val="0"/>
          <dgm:bulletEnabled val="1"/>
        </dgm:presLayoutVars>
      </dgm:prSet>
      <dgm:spPr/>
    </dgm:pt>
    <dgm:pt modelId="{99CFA6B4-AE79-4F81-ABB6-56F404C9EFE5}" type="pres">
      <dgm:prSet presAssocID="{22E96872-4E6A-45C3-A68F-96DB3D88BEE4}" presName="negativeSpace" presStyleCnt="0"/>
      <dgm:spPr/>
    </dgm:pt>
    <dgm:pt modelId="{93578168-1117-4FA3-9E9D-B46B86855265}" type="pres">
      <dgm:prSet presAssocID="{22E96872-4E6A-45C3-A68F-96DB3D88BEE4}" presName="childText" presStyleLbl="conFgAcc1" presStyleIdx="2" presStyleCnt="5">
        <dgm:presLayoutVars>
          <dgm:bulletEnabled val="1"/>
        </dgm:presLayoutVars>
      </dgm:prSet>
      <dgm:spPr/>
    </dgm:pt>
    <dgm:pt modelId="{C673EEA5-3776-46AC-8271-935CA785BA1A}" type="pres">
      <dgm:prSet presAssocID="{C73B05FB-EB8D-4237-865E-FBDC9100B58E}" presName="spaceBetweenRectangles" presStyleCnt="0"/>
      <dgm:spPr/>
    </dgm:pt>
    <dgm:pt modelId="{733A5D74-7072-45EC-A89B-D16799DD3F6E}" type="pres">
      <dgm:prSet presAssocID="{C5AF6703-213B-4D3A-8872-420152CDC5E9}" presName="parentLin" presStyleCnt="0"/>
      <dgm:spPr/>
    </dgm:pt>
    <dgm:pt modelId="{10DA36B1-3AB6-4FBF-9B8B-A6302C9174AF}" type="pres">
      <dgm:prSet presAssocID="{C5AF6703-213B-4D3A-8872-420152CDC5E9}" presName="parentLeftMargin" presStyleLbl="node1" presStyleIdx="2" presStyleCnt="5"/>
      <dgm:spPr/>
    </dgm:pt>
    <dgm:pt modelId="{7B85240C-B5F9-4B91-8E55-F0AAC6686FA2}" type="pres">
      <dgm:prSet presAssocID="{C5AF6703-213B-4D3A-8872-420152CDC5E9}" presName="parentText" presStyleLbl="node1" presStyleIdx="3" presStyleCnt="5">
        <dgm:presLayoutVars>
          <dgm:chMax val="0"/>
          <dgm:bulletEnabled val="1"/>
        </dgm:presLayoutVars>
      </dgm:prSet>
      <dgm:spPr/>
    </dgm:pt>
    <dgm:pt modelId="{EA105566-7484-406E-B76B-D181F789F791}" type="pres">
      <dgm:prSet presAssocID="{C5AF6703-213B-4D3A-8872-420152CDC5E9}" presName="negativeSpace" presStyleCnt="0"/>
      <dgm:spPr/>
    </dgm:pt>
    <dgm:pt modelId="{0B2E3D8F-5373-4E4E-8513-D364F7B80C4E}" type="pres">
      <dgm:prSet presAssocID="{C5AF6703-213B-4D3A-8872-420152CDC5E9}" presName="childText" presStyleLbl="conFgAcc1" presStyleIdx="3" presStyleCnt="5">
        <dgm:presLayoutVars>
          <dgm:bulletEnabled val="1"/>
        </dgm:presLayoutVars>
      </dgm:prSet>
      <dgm:spPr/>
    </dgm:pt>
    <dgm:pt modelId="{EEBC7B6D-9FE4-41FD-B0B0-483FD6B62E04}" type="pres">
      <dgm:prSet presAssocID="{1C818F5F-F773-4484-84C0-74B5BDC6EB5E}" presName="spaceBetweenRectangles" presStyleCnt="0"/>
      <dgm:spPr/>
    </dgm:pt>
    <dgm:pt modelId="{E1C7EBD4-8851-4C38-B0DB-17F8127DAF0C}" type="pres">
      <dgm:prSet presAssocID="{0BB35F89-6C33-4D96-A61B-2D106EF603DD}" presName="parentLin" presStyleCnt="0"/>
      <dgm:spPr/>
    </dgm:pt>
    <dgm:pt modelId="{93259523-254C-4020-8686-BD12996B1861}" type="pres">
      <dgm:prSet presAssocID="{0BB35F89-6C33-4D96-A61B-2D106EF603DD}" presName="parentLeftMargin" presStyleLbl="node1" presStyleIdx="3" presStyleCnt="5"/>
      <dgm:spPr/>
    </dgm:pt>
    <dgm:pt modelId="{FFA1FF39-CC8B-4FCC-BDD6-0792546D5A52}" type="pres">
      <dgm:prSet presAssocID="{0BB35F89-6C33-4D96-A61B-2D106EF603DD}" presName="parentText" presStyleLbl="node1" presStyleIdx="4" presStyleCnt="5">
        <dgm:presLayoutVars>
          <dgm:chMax val="0"/>
          <dgm:bulletEnabled val="1"/>
        </dgm:presLayoutVars>
      </dgm:prSet>
      <dgm:spPr/>
    </dgm:pt>
    <dgm:pt modelId="{4ACA41AB-BE1B-4273-84DD-AD775B3AEABA}" type="pres">
      <dgm:prSet presAssocID="{0BB35F89-6C33-4D96-A61B-2D106EF603DD}" presName="negativeSpace" presStyleCnt="0"/>
      <dgm:spPr/>
    </dgm:pt>
    <dgm:pt modelId="{EB08C6CE-C6A2-462D-A226-878CF929F05E}" type="pres">
      <dgm:prSet presAssocID="{0BB35F89-6C33-4D96-A61B-2D106EF603DD}" presName="childText" presStyleLbl="conFgAcc1" presStyleIdx="4" presStyleCnt="5">
        <dgm:presLayoutVars>
          <dgm:bulletEnabled val="1"/>
        </dgm:presLayoutVars>
      </dgm:prSet>
      <dgm:spPr/>
    </dgm:pt>
  </dgm:ptLst>
  <dgm:cxnLst>
    <dgm:cxn modelId="{E5D9DF13-EB22-44FE-92EC-F53CF2A0B2F4}" type="presOf" srcId="{164BB8DB-3145-415A-A10E-1A9D8E61F881}" destId="{08673076-1E21-457F-BC54-15280456540F}" srcOrd="0" destOrd="0" presId="urn:microsoft.com/office/officeart/2005/8/layout/list1"/>
    <dgm:cxn modelId="{6562152F-1469-41D7-AB1B-DCBDC7A823B0}" type="presOf" srcId="{109A6468-C85A-4A5D-8888-886439BD6D0E}" destId="{B29BE4C1-4C0E-4C8E-872E-0B4BA60AB441}" srcOrd="1" destOrd="0" presId="urn:microsoft.com/office/officeart/2005/8/layout/list1"/>
    <dgm:cxn modelId="{8CDAC433-4E05-45AE-A23B-330E9B72210D}" type="presOf" srcId="{0BB35F89-6C33-4D96-A61B-2D106EF603DD}" destId="{93259523-254C-4020-8686-BD12996B1861}" srcOrd="0" destOrd="0" presId="urn:microsoft.com/office/officeart/2005/8/layout/list1"/>
    <dgm:cxn modelId="{33533544-5F28-4E12-B033-EC42826D16FC}" type="presOf" srcId="{521E8DF4-6E74-4F3C-96F7-D21BC45B30EA}" destId="{76EA5729-8A9E-41C3-A69D-7ACCADCF8300}" srcOrd="0" destOrd="0" presId="urn:microsoft.com/office/officeart/2005/8/layout/list1"/>
    <dgm:cxn modelId="{9922CB4D-0FDB-4E23-AFBE-76AD250D9DDC}" srcId="{164BB8DB-3145-415A-A10E-1A9D8E61F881}" destId="{0BB35F89-6C33-4D96-A61B-2D106EF603DD}" srcOrd="4" destOrd="0" parTransId="{64F25DFF-AADD-4961-9DA9-55437CC71BC0}" sibTransId="{846C8C80-50D9-4EA2-BCD0-419445D10CE3}"/>
    <dgm:cxn modelId="{A708717A-F92C-4B34-922C-27BDEDA629AC}" srcId="{164BB8DB-3145-415A-A10E-1A9D8E61F881}" destId="{C5AF6703-213B-4D3A-8872-420152CDC5E9}" srcOrd="3" destOrd="0" parTransId="{E413D3F0-9F22-40A1-BCFD-B59AD7CC20F3}" sibTransId="{1C818F5F-F773-4484-84C0-74B5BDC6EB5E}"/>
    <dgm:cxn modelId="{CF386D7E-FF21-4027-8323-CEE61BB4F00C}" srcId="{164BB8DB-3145-415A-A10E-1A9D8E61F881}" destId="{521E8DF4-6E74-4F3C-96F7-D21BC45B30EA}" srcOrd="1" destOrd="0" parTransId="{58FEB4AD-7A26-41B1-B5C0-E3B8A47F572B}" sibTransId="{8A47458A-8BEF-4BAB-9D1B-D65B5AB50E4A}"/>
    <dgm:cxn modelId="{99C8E784-1DCB-466B-91E2-7424B0433C4A}" srcId="{164BB8DB-3145-415A-A10E-1A9D8E61F881}" destId="{22E96872-4E6A-45C3-A68F-96DB3D88BEE4}" srcOrd="2" destOrd="0" parTransId="{E5CDDC9D-271E-4F33-9478-77F527B6B5A3}" sibTransId="{C73B05FB-EB8D-4237-865E-FBDC9100B58E}"/>
    <dgm:cxn modelId="{04EE7589-9A3D-49A5-89BD-A9B2CDE34B9B}" type="presOf" srcId="{22E96872-4E6A-45C3-A68F-96DB3D88BEE4}" destId="{25E3FAD6-7F9E-409B-949F-4D3F588E7CBE}" srcOrd="0" destOrd="0" presId="urn:microsoft.com/office/officeart/2005/8/layout/list1"/>
    <dgm:cxn modelId="{56DC0E91-B313-4625-8C0C-B6C375CDE5D3}" type="presOf" srcId="{521E8DF4-6E74-4F3C-96F7-D21BC45B30EA}" destId="{975CEC31-AB85-4E0C-A289-4A44978DAD06}" srcOrd="1" destOrd="0" presId="urn:microsoft.com/office/officeart/2005/8/layout/list1"/>
    <dgm:cxn modelId="{A25D9094-AE31-474C-9B67-D553FFD6B6FD}" type="presOf" srcId="{C5AF6703-213B-4D3A-8872-420152CDC5E9}" destId="{7B85240C-B5F9-4B91-8E55-F0AAC6686FA2}" srcOrd="1" destOrd="0" presId="urn:microsoft.com/office/officeart/2005/8/layout/list1"/>
    <dgm:cxn modelId="{B8F2A49A-3357-47FD-B953-771AF7FEAB8B}" type="presOf" srcId="{C5AF6703-213B-4D3A-8872-420152CDC5E9}" destId="{10DA36B1-3AB6-4FBF-9B8B-A6302C9174AF}" srcOrd="0" destOrd="0" presId="urn:microsoft.com/office/officeart/2005/8/layout/list1"/>
    <dgm:cxn modelId="{DF0271D1-4BCD-4DB6-B269-F65938F48B8F}" type="presOf" srcId="{22E96872-4E6A-45C3-A68F-96DB3D88BEE4}" destId="{27CD3DA5-623F-4357-8579-61E8CAA50D93}" srcOrd="1" destOrd="0" presId="urn:microsoft.com/office/officeart/2005/8/layout/list1"/>
    <dgm:cxn modelId="{9A4AE9D3-6FA4-4D75-B178-1DF26EF8C4C5}" type="presOf" srcId="{0BB35F89-6C33-4D96-A61B-2D106EF603DD}" destId="{FFA1FF39-CC8B-4FCC-BDD6-0792546D5A52}" srcOrd="1" destOrd="0" presId="urn:microsoft.com/office/officeart/2005/8/layout/list1"/>
    <dgm:cxn modelId="{0ED26DF8-3997-481D-AD46-DB4CECB055B8}" srcId="{164BB8DB-3145-415A-A10E-1A9D8E61F881}" destId="{109A6468-C85A-4A5D-8888-886439BD6D0E}" srcOrd="0" destOrd="0" parTransId="{6E24421F-444F-460E-89E1-77B357C0DB01}" sibTransId="{0F6EC194-74CC-4474-9BB2-9391A474AAA5}"/>
    <dgm:cxn modelId="{DA0A4DFD-8A3D-437F-9419-306AF9E690C9}" type="presOf" srcId="{109A6468-C85A-4A5D-8888-886439BD6D0E}" destId="{EA2138C3-4680-4C9D-BEF4-514C54CBB310}" srcOrd="0" destOrd="0" presId="urn:microsoft.com/office/officeart/2005/8/layout/list1"/>
    <dgm:cxn modelId="{2350B706-76B2-408F-B534-B8C247164634}" type="presParOf" srcId="{08673076-1E21-457F-BC54-15280456540F}" destId="{094090B4-DF17-4FF2-A478-8D85131FBC1F}" srcOrd="0" destOrd="0" presId="urn:microsoft.com/office/officeart/2005/8/layout/list1"/>
    <dgm:cxn modelId="{94E51A7D-0638-430A-8424-0ECF21657FD4}" type="presParOf" srcId="{094090B4-DF17-4FF2-A478-8D85131FBC1F}" destId="{EA2138C3-4680-4C9D-BEF4-514C54CBB310}" srcOrd="0" destOrd="0" presId="urn:microsoft.com/office/officeart/2005/8/layout/list1"/>
    <dgm:cxn modelId="{C7D1113A-6DD6-4488-90D1-0D38AC2607A4}" type="presParOf" srcId="{094090B4-DF17-4FF2-A478-8D85131FBC1F}" destId="{B29BE4C1-4C0E-4C8E-872E-0B4BA60AB441}" srcOrd="1" destOrd="0" presId="urn:microsoft.com/office/officeart/2005/8/layout/list1"/>
    <dgm:cxn modelId="{F5E8A55F-41BF-4630-9B3F-F02ACC6ACCE2}" type="presParOf" srcId="{08673076-1E21-457F-BC54-15280456540F}" destId="{B7EA7FAC-5103-4B77-838E-F1BEB2C7F1D5}" srcOrd="1" destOrd="0" presId="urn:microsoft.com/office/officeart/2005/8/layout/list1"/>
    <dgm:cxn modelId="{8C6EE79D-226D-4803-8B7F-11144B6DE46C}" type="presParOf" srcId="{08673076-1E21-457F-BC54-15280456540F}" destId="{BC59D162-B1F2-42A4-8A0E-9D79F8DD82E2}" srcOrd="2" destOrd="0" presId="urn:microsoft.com/office/officeart/2005/8/layout/list1"/>
    <dgm:cxn modelId="{28380CE5-3B8B-4B48-94DB-15EADF4E7089}" type="presParOf" srcId="{08673076-1E21-457F-BC54-15280456540F}" destId="{C300FBE4-EC65-466D-81E8-3E72219B3ADC}" srcOrd="3" destOrd="0" presId="urn:microsoft.com/office/officeart/2005/8/layout/list1"/>
    <dgm:cxn modelId="{EF1C6784-091F-479C-BBDC-638D7CDD03BE}" type="presParOf" srcId="{08673076-1E21-457F-BC54-15280456540F}" destId="{D51ECB1B-47AE-4EBA-8E0E-77804210428E}" srcOrd="4" destOrd="0" presId="urn:microsoft.com/office/officeart/2005/8/layout/list1"/>
    <dgm:cxn modelId="{BCFFE1AE-CF13-4978-9F46-000CEE957016}" type="presParOf" srcId="{D51ECB1B-47AE-4EBA-8E0E-77804210428E}" destId="{76EA5729-8A9E-41C3-A69D-7ACCADCF8300}" srcOrd="0" destOrd="0" presId="urn:microsoft.com/office/officeart/2005/8/layout/list1"/>
    <dgm:cxn modelId="{F46A34C9-8EC7-4575-AD79-1A9CF2A5B02A}" type="presParOf" srcId="{D51ECB1B-47AE-4EBA-8E0E-77804210428E}" destId="{975CEC31-AB85-4E0C-A289-4A44978DAD06}" srcOrd="1" destOrd="0" presId="urn:microsoft.com/office/officeart/2005/8/layout/list1"/>
    <dgm:cxn modelId="{B0EAAFE5-5754-42A8-9FBD-5DE1568B7058}" type="presParOf" srcId="{08673076-1E21-457F-BC54-15280456540F}" destId="{34045C65-F6CB-4D42-9717-229359AB7F63}" srcOrd="5" destOrd="0" presId="urn:microsoft.com/office/officeart/2005/8/layout/list1"/>
    <dgm:cxn modelId="{79B288F3-AD36-4F55-9787-D17BF33EE88D}" type="presParOf" srcId="{08673076-1E21-457F-BC54-15280456540F}" destId="{3804E74D-5B00-469A-95E5-13A49F1C0E83}" srcOrd="6" destOrd="0" presId="urn:microsoft.com/office/officeart/2005/8/layout/list1"/>
    <dgm:cxn modelId="{3642440D-B29C-480D-94AD-2F1A9C3D19EE}" type="presParOf" srcId="{08673076-1E21-457F-BC54-15280456540F}" destId="{7DD26034-4B8B-4D9F-BDF6-DE660530CD95}" srcOrd="7" destOrd="0" presId="urn:microsoft.com/office/officeart/2005/8/layout/list1"/>
    <dgm:cxn modelId="{0F3C86C0-9E2E-40DF-9E4E-92A8F10387D4}" type="presParOf" srcId="{08673076-1E21-457F-BC54-15280456540F}" destId="{5FAE8316-FCA4-4B40-A31F-347F52B7D422}" srcOrd="8" destOrd="0" presId="urn:microsoft.com/office/officeart/2005/8/layout/list1"/>
    <dgm:cxn modelId="{D7E8EE85-20B9-49FE-99E4-E2823F074D83}" type="presParOf" srcId="{5FAE8316-FCA4-4B40-A31F-347F52B7D422}" destId="{25E3FAD6-7F9E-409B-949F-4D3F588E7CBE}" srcOrd="0" destOrd="0" presId="urn:microsoft.com/office/officeart/2005/8/layout/list1"/>
    <dgm:cxn modelId="{14118D89-4B00-4A3F-BF84-D29F10AEAC53}" type="presParOf" srcId="{5FAE8316-FCA4-4B40-A31F-347F52B7D422}" destId="{27CD3DA5-623F-4357-8579-61E8CAA50D93}" srcOrd="1" destOrd="0" presId="urn:microsoft.com/office/officeart/2005/8/layout/list1"/>
    <dgm:cxn modelId="{76E2A3B7-89DF-4129-8AAE-A67270C8583A}" type="presParOf" srcId="{08673076-1E21-457F-BC54-15280456540F}" destId="{99CFA6B4-AE79-4F81-ABB6-56F404C9EFE5}" srcOrd="9" destOrd="0" presId="urn:microsoft.com/office/officeart/2005/8/layout/list1"/>
    <dgm:cxn modelId="{44616F12-D03D-4A68-800A-CCED9CA53D4D}" type="presParOf" srcId="{08673076-1E21-457F-BC54-15280456540F}" destId="{93578168-1117-4FA3-9E9D-B46B86855265}" srcOrd="10" destOrd="0" presId="urn:microsoft.com/office/officeart/2005/8/layout/list1"/>
    <dgm:cxn modelId="{6F926853-EE11-4307-8F4A-772A4E71F503}" type="presParOf" srcId="{08673076-1E21-457F-BC54-15280456540F}" destId="{C673EEA5-3776-46AC-8271-935CA785BA1A}" srcOrd="11" destOrd="0" presId="urn:microsoft.com/office/officeart/2005/8/layout/list1"/>
    <dgm:cxn modelId="{5610A7F9-64D9-4E61-B1E8-C724351BC415}" type="presParOf" srcId="{08673076-1E21-457F-BC54-15280456540F}" destId="{733A5D74-7072-45EC-A89B-D16799DD3F6E}" srcOrd="12" destOrd="0" presId="urn:microsoft.com/office/officeart/2005/8/layout/list1"/>
    <dgm:cxn modelId="{74C36EF4-315D-43C3-9F8F-ECFF9DC1393D}" type="presParOf" srcId="{733A5D74-7072-45EC-A89B-D16799DD3F6E}" destId="{10DA36B1-3AB6-4FBF-9B8B-A6302C9174AF}" srcOrd="0" destOrd="0" presId="urn:microsoft.com/office/officeart/2005/8/layout/list1"/>
    <dgm:cxn modelId="{2D30FC10-DC84-4256-98E3-11582FCB073B}" type="presParOf" srcId="{733A5D74-7072-45EC-A89B-D16799DD3F6E}" destId="{7B85240C-B5F9-4B91-8E55-F0AAC6686FA2}" srcOrd="1" destOrd="0" presId="urn:microsoft.com/office/officeart/2005/8/layout/list1"/>
    <dgm:cxn modelId="{67EBE91D-DA00-43AF-A839-E9349686135A}" type="presParOf" srcId="{08673076-1E21-457F-BC54-15280456540F}" destId="{EA105566-7484-406E-B76B-D181F789F791}" srcOrd="13" destOrd="0" presId="urn:microsoft.com/office/officeart/2005/8/layout/list1"/>
    <dgm:cxn modelId="{474FB751-DACA-49C3-B4AA-D562432EE130}" type="presParOf" srcId="{08673076-1E21-457F-BC54-15280456540F}" destId="{0B2E3D8F-5373-4E4E-8513-D364F7B80C4E}" srcOrd="14" destOrd="0" presId="urn:microsoft.com/office/officeart/2005/8/layout/list1"/>
    <dgm:cxn modelId="{98E76CF3-FCDB-4A11-BA5F-F937723B9CBA}" type="presParOf" srcId="{08673076-1E21-457F-BC54-15280456540F}" destId="{EEBC7B6D-9FE4-41FD-B0B0-483FD6B62E04}" srcOrd="15" destOrd="0" presId="urn:microsoft.com/office/officeart/2005/8/layout/list1"/>
    <dgm:cxn modelId="{41B7A087-A377-40BF-9134-E9702AC47B94}" type="presParOf" srcId="{08673076-1E21-457F-BC54-15280456540F}" destId="{E1C7EBD4-8851-4C38-B0DB-17F8127DAF0C}" srcOrd="16" destOrd="0" presId="urn:microsoft.com/office/officeart/2005/8/layout/list1"/>
    <dgm:cxn modelId="{D4B09699-1E04-4CF6-98D6-0193F68A7E71}" type="presParOf" srcId="{E1C7EBD4-8851-4C38-B0DB-17F8127DAF0C}" destId="{93259523-254C-4020-8686-BD12996B1861}" srcOrd="0" destOrd="0" presId="urn:microsoft.com/office/officeart/2005/8/layout/list1"/>
    <dgm:cxn modelId="{F109650A-E436-4C13-AFBE-E853E85CFBA9}" type="presParOf" srcId="{E1C7EBD4-8851-4C38-B0DB-17F8127DAF0C}" destId="{FFA1FF39-CC8B-4FCC-BDD6-0792546D5A52}" srcOrd="1" destOrd="0" presId="urn:microsoft.com/office/officeart/2005/8/layout/list1"/>
    <dgm:cxn modelId="{D5AB4E17-2530-4D86-AFD7-1A4684EC8487}" type="presParOf" srcId="{08673076-1E21-457F-BC54-15280456540F}" destId="{4ACA41AB-BE1B-4273-84DD-AD775B3AEABA}" srcOrd="17" destOrd="0" presId="urn:microsoft.com/office/officeart/2005/8/layout/list1"/>
    <dgm:cxn modelId="{603BE24F-0354-4632-BC6C-ACCF9CA09DA2}" type="presParOf" srcId="{08673076-1E21-457F-BC54-15280456540F}" destId="{EB08C6CE-C6A2-462D-A226-878CF929F05E}"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BB8DB-3145-415A-A10E-1A9D8E61F8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109A6468-C85A-4A5D-8888-886439BD6D0E}">
      <dgm:prSet phldrT="[Text]" custT="1"/>
      <dgm:spPr>
        <a:solidFill>
          <a:schemeClr val="accent1">
            <a:lumMod val="75000"/>
          </a:schemeClr>
        </a:solidFill>
      </dgm:spPr>
      <dgm:t>
        <a:bodyPr/>
        <a:lstStyle/>
        <a:p>
          <a:r>
            <a:rPr lang="en-ZA" sz="4400" b="1">
              <a:latin typeface="Arial" panose="020B0604020202020204" pitchFamily="34" charset="0"/>
              <a:cs typeface="Arial" panose="020B0604020202020204" pitchFamily="34" charset="0"/>
            </a:rPr>
            <a:t>Context</a:t>
          </a:r>
        </a:p>
      </dgm:t>
    </dgm:pt>
    <dgm:pt modelId="{6E24421F-444F-460E-89E1-77B357C0DB01}" type="parTrans" cxnId="{0ED26DF8-3997-481D-AD46-DB4CECB055B8}">
      <dgm:prSet/>
      <dgm:spPr/>
      <dgm:t>
        <a:bodyPr/>
        <a:lstStyle/>
        <a:p>
          <a:endParaRPr lang="en-ZA"/>
        </a:p>
      </dgm:t>
    </dgm:pt>
    <dgm:pt modelId="{0F6EC194-74CC-4474-9BB2-9391A474AAA5}" type="sibTrans" cxnId="{0ED26DF8-3997-481D-AD46-DB4CECB055B8}">
      <dgm:prSet/>
      <dgm:spPr/>
      <dgm:t>
        <a:bodyPr/>
        <a:lstStyle/>
        <a:p>
          <a:endParaRPr lang="en-ZA"/>
        </a:p>
      </dgm:t>
    </dgm:pt>
    <dgm:pt modelId="{08673076-1E21-457F-BC54-15280456540F}" type="pres">
      <dgm:prSet presAssocID="{164BB8DB-3145-415A-A10E-1A9D8E61F881}" presName="linear" presStyleCnt="0">
        <dgm:presLayoutVars>
          <dgm:dir/>
          <dgm:animLvl val="lvl"/>
          <dgm:resizeHandles val="exact"/>
        </dgm:presLayoutVars>
      </dgm:prSet>
      <dgm:spPr/>
    </dgm:pt>
    <dgm:pt modelId="{094090B4-DF17-4FF2-A478-8D85131FBC1F}" type="pres">
      <dgm:prSet presAssocID="{109A6468-C85A-4A5D-8888-886439BD6D0E}" presName="parentLin" presStyleCnt="0"/>
      <dgm:spPr/>
    </dgm:pt>
    <dgm:pt modelId="{EA2138C3-4680-4C9D-BEF4-514C54CBB310}" type="pres">
      <dgm:prSet presAssocID="{109A6468-C85A-4A5D-8888-886439BD6D0E}" presName="parentLeftMargin" presStyleLbl="node1" presStyleIdx="0" presStyleCnt="1"/>
      <dgm:spPr/>
    </dgm:pt>
    <dgm:pt modelId="{B29BE4C1-4C0E-4C8E-872E-0B4BA60AB441}" type="pres">
      <dgm:prSet presAssocID="{109A6468-C85A-4A5D-8888-886439BD6D0E}" presName="parentText" presStyleLbl="node1" presStyleIdx="0" presStyleCnt="1" custScaleX="131430" custScaleY="95821">
        <dgm:presLayoutVars>
          <dgm:chMax val="0"/>
          <dgm:bulletEnabled val="1"/>
        </dgm:presLayoutVars>
      </dgm:prSet>
      <dgm:spPr/>
    </dgm:pt>
    <dgm:pt modelId="{B7EA7FAC-5103-4B77-838E-F1BEB2C7F1D5}" type="pres">
      <dgm:prSet presAssocID="{109A6468-C85A-4A5D-8888-886439BD6D0E}" presName="negativeSpace" presStyleCnt="0"/>
      <dgm:spPr/>
    </dgm:pt>
    <dgm:pt modelId="{BC59D162-B1F2-42A4-8A0E-9D79F8DD82E2}" type="pres">
      <dgm:prSet presAssocID="{109A6468-C85A-4A5D-8888-886439BD6D0E}" presName="childText" presStyleLbl="conFgAcc1" presStyleIdx="0" presStyleCnt="1">
        <dgm:presLayoutVars>
          <dgm:bulletEnabled val="1"/>
        </dgm:presLayoutVars>
      </dgm:prSet>
      <dgm:spPr/>
    </dgm:pt>
  </dgm:ptLst>
  <dgm:cxnLst>
    <dgm:cxn modelId="{E5D9DF13-EB22-44FE-92EC-F53CF2A0B2F4}" type="presOf" srcId="{164BB8DB-3145-415A-A10E-1A9D8E61F881}" destId="{08673076-1E21-457F-BC54-15280456540F}" srcOrd="0" destOrd="0" presId="urn:microsoft.com/office/officeart/2005/8/layout/list1"/>
    <dgm:cxn modelId="{6562152F-1469-41D7-AB1B-DCBDC7A823B0}" type="presOf" srcId="{109A6468-C85A-4A5D-8888-886439BD6D0E}" destId="{B29BE4C1-4C0E-4C8E-872E-0B4BA60AB441}" srcOrd="1" destOrd="0" presId="urn:microsoft.com/office/officeart/2005/8/layout/list1"/>
    <dgm:cxn modelId="{0ED26DF8-3997-481D-AD46-DB4CECB055B8}" srcId="{164BB8DB-3145-415A-A10E-1A9D8E61F881}" destId="{109A6468-C85A-4A5D-8888-886439BD6D0E}" srcOrd="0" destOrd="0" parTransId="{6E24421F-444F-460E-89E1-77B357C0DB01}" sibTransId="{0F6EC194-74CC-4474-9BB2-9391A474AAA5}"/>
    <dgm:cxn modelId="{DA0A4DFD-8A3D-437F-9419-306AF9E690C9}" type="presOf" srcId="{109A6468-C85A-4A5D-8888-886439BD6D0E}" destId="{EA2138C3-4680-4C9D-BEF4-514C54CBB310}" srcOrd="0" destOrd="0" presId="urn:microsoft.com/office/officeart/2005/8/layout/list1"/>
    <dgm:cxn modelId="{2350B706-76B2-408F-B534-B8C247164634}" type="presParOf" srcId="{08673076-1E21-457F-BC54-15280456540F}" destId="{094090B4-DF17-4FF2-A478-8D85131FBC1F}" srcOrd="0" destOrd="0" presId="urn:microsoft.com/office/officeart/2005/8/layout/list1"/>
    <dgm:cxn modelId="{94E51A7D-0638-430A-8424-0ECF21657FD4}" type="presParOf" srcId="{094090B4-DF17-4FF2-A478-8D85131FBC1F}" destId="{EA2138C3-4680-4C9D-BEF4-514C54CBB310}" srcOrd="0" destOrd="0" presId="urn:microsoft.com/office/officeart/2005/8/layout/list1"/>
    <dgm:cxn modelId="{C7D1113A-6DD6-4488-90D1-0D38AC2607A4}" type="presParOf" srcId="{094090B4-DF17-4FF2-A478-8D85131FBC1F}" destId="{B29BE4C1-4C0E-4C8E-872E-0B4BA60AB441}" srcOrd="1" destOrd="0" presId="urn:microsoft.com/office/officeart/2005/8/layout/list1"/>
    <dgm:cxn modelId="{F5E8A55F-41BF-4630-9B3F-F02ACC6ACCE2}" type="presParOf" srcId="{08673076-1E21-457F-BC54-15280456540F}" destId="{B7EA7FAC-5103-4B77-838E-F1BEB2C7F1D5}" srcOrd="1" destOrd="0" presId="urn:microsoft.com/office/officeart/2005/8/layout/list1"/>
    <dgm:cxn modelId="{8C6EE79D-226D-4803-8B7F-11144B6DE46C}" type="presParOf" srcId="{08673076-1E21-457F-BC54-15280456540F}" destId="{BC59D162-B1F2-42A4-8A0E-9D79F8DD82E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261CC-EE62-4E95-A74F-D7E386E0376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0197657-7380-43B1-8E28-4C9BE6EBE688}">
      <dgm:prSet/>
      <dgm:spPr/>
      <dgm:t>
        <a:bodyPr/>
        <a:lstStyle/>
        <a:p>
          <a:pPr>
            <a:lnSpc>
              <a:spcPct val="100000"/>
            </a:lnSpc>
          </a:pPr>
          <a:r>
            <a:rPr lang="en-ZA" b="1" dirty="0"/>
            <a:t>Overlap in legislative mandates between statutory councils and QCs. – </a:t>
          </a:r>
          <a:r>
            <a:rPr lang="en-ZA" b="1" i="1" dirty="0">
              <a:solidFill>
                <a:srgbClr val="FF0000"/>
              </a:solidFill>
            </a:rPr>
            <a:t>Duplication of quality assurance processes.</a:t>
          </a:r>
          <a:endParaRPr lang="en-US" b="1" i="1" dirty="0">
            <a:solidFill>
              <a:srgbClr val="FF0000"/>
            </a:solidFill>
          </a:endParaRPr>
        </a:p>
      </dgm:t>
    </dgm:pt>
    <dgm:pt modelId="{30C9B1B5-1D45-4FCB-AD41-B60DACBDD305}" type="parTrans" cxnId="{F44370AA-6448-455B-B5E6-C75D8FF53C55}">
      <dgm:prSet/>
      <dgm:spPr/>
      <dgm:t>
        <a:bodyPr/>
        <a:lstStyle/>
        <a:p>
          <a:endParaRPr lang="en-US"/>
        </a:p>
      </dgm:t>
    </dgm:pt>
    <dgm:pt modelId="{C5B59E1B-2AE9-4EE5-AA93-FF8C32814232}" type="sibTrans" cxnId="{F44370AA-6448-455B-B5E6-C75D8FF53C55}">
      <dgm:prSet/>
      <dgm:spPr/>
      <dgm:t>
        <a:bodyPr/>
        <a:lstStyle/>
        <a:p>
          <a:endParaRPr lang="en-US"/>
        </a:p>
      </dgm:t>
    </dgm:pt>
    <dgm:pt modelId="{85B2BB63-B25D-4425-8ADD-6FC55727C271}">
      <dgm:prSet custT="1"/>
      <dgm:spPr/>
      <dgm:t>
        <a:bodyPr/>
        <a:lstStyle/>
        <a:p>
          <a:pPr>
            <a:lnSpc>
              <a:spcPct val="100000"/>
            </a:lnSpc>
          </a:pPr>
          <a:r>
            <a:rPr lang="en-ZA" sz="1700" b="1" kern="1200" dirty="0"/>
            <a:t>Contestations and litigation requires SAQA’s intervention: </a:t>
          </a:r>
          <a:r>
            <a:rPr lang="en-ZA" sz="1700" b="1" i="1" kern="1200" dirty="0">
              <a:solidFill>
                <a:srgbClr val="FF0000"/>
              </a:solidFill>
              <a:latin typeface="Grandview Display"/>
              <a:ea typeface="+mn-ea"/>
              <a:cs typeface="+mn-cs"/>
            </a:rPr>
            <a:t>4 complaints in 2022, 1 in 2023 so far.</a:t>
          </a:r>
          <a:endParaRPr lang="en-US" sz="1700" b="1" i="1" kern="1200" dirty="0">
            <a:solidFill>
              <a:srgbClr val="FF0000"/>
            </a:solidFill>
            <a:latin typeface="Grandview Display"/>
            <a:ea typeface="+mn-ea"/>
            <a:cs typeface="+mn-cs"/>
          </a:endParaRPr>
        </a:p>
      </dgm:t>
    </dgm:pt>
    <dgm:pt modelId="{4DD7A3FC-BCD2-40BC-9159-1C87170CF6E1}" type="parTrans" cxnId="{9904907B-126D-43B0-9E7C-1A945435D389}">
      <dgm:prSet/>
      <dgm:spPr/>
      <dgm:t>
        <a:bodyPr/>
        <a:lstStyle/>
        <a:p>
          <a:endParaRPr lang="en-US"/>
        </a:p>
      </dgm:t>
    </dgm:pt>
    <dgm:pt modelId="{FE6229A5-FA18-4462-A14E-166CB923D499}" type="sibTrans" cxnId="{9904907B-126D-43B0-9E7C-1A945435D389}">
      <dgm:prSet/>
      <dgm:spPr/>
      <dgm:t>
        <a:bodyPr/>
        <a:lstStyle/>
        <a:p>
          <a:endParaRPr lang="en-US"/>
        </a:p>
      </dgm:t>
    </dgm:pt>
    <dgm:pt modelId="{5E967D55-2A06-4D71-8044-FAA36624A5C5}">
      <dgm:prSet/>
      <dgm:spPr/>
      <dgm:t>
        <a:bodyPr/>
        <a:lstStyle/>
        <a:p>
          <a:pPr>
            <a:lnSpc>
              <a:spcPct val="100000"/>
            </a:lnSpc>
          </a:pPr>
          <a:r>
            <a:rPr lang="en-ZA" b="1" dirty="0">
              <a:solidFill>
                <a:schemeClr val="tx1"/>
              </a:solidFill>
            </a:rPr>
            <a:t>Inconsistencies in interpretation of P&amp;C - </a:t>
          </a:r>
          <a:r>
            <a:rPr lang="en-ZA" b="1" dirty="0">
              <a:solidFill>
                <a:srgbClr val="FF0000"/>
              </a:solidFill>
            </a:rPr>
            <a:t>Possible proliferation of non-statutory bodies in specific sectors leading to overlap of scope</a:t>
          </a:r>
          <a:endParaRPr lang="en-US" b="1" dirty="0"/>
        </a:p>
      </dgm:t>
    </dgm:pt>
    <dgm:pt modelId="{A4D902FD-C406-42F3-ABB5-0CA5BC250371}" type="parTrans" cxnId="{12967812-1AD7-4CEB-9B65-AFD57AA187E0}">
      <dgm:prSet/>
      <dgm:spPr/>
      <dgm:t>
        <a:bodyPr/>
        <a:lstStyle/>
        <a:p>
          <a:endParaRPr lang="en-US"/>
        </a:p>
      </dgm:t>
    </dgm:pt>
    <dgm:pt modelId="{D8875AED-59B9-4650-8C8A-B969A964DEDE}" type="sibTrans" cxnId="{12967812-1AD7-4CEB-9B65-AFD57AA187E0}">
      <dgm:prSet/>
      <dgm:spPr/>
      <dgm:t>
        <a:bodyPr/>
        <a:lstStyle/>
        <a:p>
          <a:endParaRPr lang="en-US"/>
        </a:p>
      </dgm:t>
    </dgm:pt>
    <dgm:pt modelId="{B4247329-21E8-433D-BD18-0E74E4AE04B9}">
      <dgm:prSet/>
      <dgm:spPr/>
      <dgm:t>
        <a:bodyPr/>
        <a:lstStyle/>
        <a:p>
          <a:pPr>
            <a:lnSpc>
              <a:spcPct val="100000"/>
            </a:lnSpc>
          </a:pPr>
          <a:r>
            <a:rPr lang="en-ZA" b="1" dirty="0"/>
            <a:t>Should PBs (Statutory + non statutory) play a </a:t>
          </a:r>
          <a:r>
            <a:rPr lang="en-ZA" b="1" u="sng" dirty="0"/>
            <a:t>bigger </a:t>
          </a:r>
          <a:r>
            <a:rPr lang="en-ZA" b="1" dirty="0"/>
            <a:t>role in the NQF? - </a:t>
          </a:r>
          <a:r>
            <a:rPr lang="en-ZA" b="1" dirty="0">
              <a:solidFill>
                <a:srgbClr val="FF0000"/>
              </a:solidFill>
            </a:rPr>
            <a:t>Unclear roles and value of PBs in NQF landscape.</a:t>
          </a:r>
          <a:endParaRPr lang="en-US" b="1" dirty="0"/>
        </a:p>
      </dgm:t>
    </dgm:pt>
    <dgm:pt modelId="{466FABFE-17E9-46D5-A618-1EA949A086A4}" type="sibTrans" cxnId="{9E1C8EF9-F596-4408-BBD6-38EBC9EC3455}">
      <dgm:prSet/>
      <dgm:spPr/>
      <dgm:t>
        <a:bodyPr/>
        <a:lstStyle/>
        <a:p>
          <a:endParaRPr lang="en-US"/>
        </a:p>
      </dgm:t>
    </dgm:pt>
    <dgm:pt modelId="{6CF770FB-F0E3-4006-83AE-3480E9186A6D}" type="parTrans" cxnId="{9E1C8EF9-F596-4408-BBD6-38EBC9EC3455}">
      <dgm:prSet/>
      <dgm:spPr/>
      <dgm:t>
        <a:bodyPr/>
        <a:lstStyle/>
        <a:p>
          <a:endParaRPr lang="en-US"/>
        </a:p>
      </dgm:t>
    </dgm:pt>
    <dgm:pt modelId="{3F7D67A8-AA2B-4F9F-BE57-3534E9B0276B}" type="pres">
      <dgm:prSet presAssocID="{EA6261CC-EE62-4E95-A74F-D7E386E03760}" presName="root" presStyleCnt="0">
        <dgm:presLayoutVars>
          <dgm:dir/>
          <dgm:resizeHandles val="exact"/>
        </dgm:presLayoutVars>
      </dgm:prSet>
      <dgm:spPr/>
    </dgm:pt>
    <dgm:pt modelId="{54978E0B-93A4-4E83-9684-98CF61A67AC2}" type="pres">
      <dgm:prSet presAssocID="{B4247329-21E8-433D-BD18-0E74E4AE04B9}" presName="compNode" presStyleCnt="0"/>
      <dgm:spPr/>
    </dgm:pt>
    <dgm:pt modelId="{F1B34AC8-3697-4512-8807-F350C0255293}" type="pres">
      <dgm:prSet presAssocID="{B4247329-21E8-433D-BD18-0E74E4AE04B9}" presName="bgRect" presStyleLbl="bgShp" presStyleIdx="0" presStyleCnt="4"/>
      <dgm:spPr/>
    </dgm:pt>
    <dgm:pt modelId="{AF38AA17-21E9-406E-B7FC-AAC19766F7C4}" type="pres">
      <dgm:prSet presAssocID="{B4247329-21E8-433D-BD18-0E74E4AE04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CC03A1BB-4974-4745-87C4-F1CD0679A164}" type="pres">
      <dgm:prSet presAssocID="{B4247329-21E8-433D-BD18-0E74E4AE04B9}" presName="spaceRect" presStyleCnt="0"/>
      <dgm:spPr/>
    </dgm:pt>
    <dgm:pt modelId="{2FFA6639-B3F0-4689-A428-A11DF6005570}" type="pres">
      <dgm:prSet presAssocID="{B4247329-21E8-433D-BD18-0E74E4AE04B9}" presName="parTx" presStyleLbl="revTx" presStyleIdx="0" presStyleCnt="4" custFlipHor="1" custScaleX="100000">
        <dgm:presLayoutVars>
          <dgm:chMax val="0"/>
          <dgm:chPref val="0"/>
        </dgm:presLayoutVars>
      </dgm:prSet>
      <dgm:spPr/>
    </dgm:pt>
    <dgm:pt modelId="{8975EF38-E057-4DBA-A1B4-A6C0C37DC256}" type="pres">
      <dgm:prSet presAssocID="{466FABFE-17E9-46D5-A618-1EA949A086A4}" presName="sibTrans" presStyleCnt="0"/>
      <dgm:spPr/>
    </dgm:pt>
    <dgm:pt modelId="{E274619D-290B-4352-9BA1-0F1CBD325861}" type="pres">
      <dgm:prSet presAssocID="{30197657-7380-43B1-8E28-4C9BE6EBE688}" presName="compNode" presStyleCnt="0"/>
      <dgm:spPr/>
    </dgm:pt>
    <dgm:pt modelId="{C05A0D62-883C-446A-A80A-B01BA1ACE2F1}" type="pres">
      <dgm:prSet presAssocID="{30197657-7380-43B1-8E28-4C9BE6EBE688}" presName="bgRect" presStyleLbl="bgShp" presStyleIdx="1" presStyleCnt="4"/>
      <dgm:spPr/>
    </dgm:pt>
    <dgm:pt modelId="{49307C9B-1167-47A2-9ACB-3496DD81F56E}" type="pres">
      <dgm:prSet presAssocID="{30197657-7380-43B1-8E28-4C9BE6EBE68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uzzle pieces outline"/>
        </a:ext>
      </dgm:extLst>
    </dgm:pt>
    <dgm:pt modelId="{445C6A11-4710-4B11-8D70-97F987450E96}" type="pres">
      <dgm:prSet presAssocID="{30197657-7380-43B1-8E28-4C9BE6EBE688}" presName="spaceRect" presStyleCnt="0"/>
      <dgm:spPr/>
    </dgm:pt>
    <dgm:pt modelId="{06BB08C4-AD91-42DF-B0FB-4CB430962BB4}" type="pres">
      <dgm:prSet presAssocID="{30197657-7380-43B1-8E28-4C9BE6EBE688}" presName="parTx" presStyleLbl="revTx" presStyleIdx="1" presStyleCnt="4">
        <dgm:presLayoutVars>
          <dgm:chMax val="0"/>
          <dgm:chPref val="0"/>
        </dgm:presLayoutVars>
      </dgm:prSet>
      <dgm:spPr/>
    </dgm:pt>
    <dgm:pt modelId="{022F6DEA-A111-40A6-AA35-FD103C094D07}" type="pres">
      <dgm:prSet presAssocID="{C5B59E1B-2AE9-4EE5-AA93-FF8C32814232}" presName="sibTrans" presStyleCnt="0"/>
      <dgm:spPr/>
    </dgm:pt>
    <dgm:pt modelId="{CE1D9AFC-7C88-47FB-B6E9-9921DC47BCD3}" type="pres">
      <dgm:prSet presAssocID="{85B2BB63-B25D-4425-8ADD-6FC55727C271}" presName="compNode" presStyleCnt="0"/>
      <dgm:spPr/>
    </dgm:pt>
    <dgm:pt modelId="{8BADCB78-EA47-4112-8EF2-5F719A6915AC}" type="pres">
      <dgm:prSet presAssocID="{85B2BB63-B25D-4425-8ADD-6FC55727C271}" presName="bgRect" presStyleLbl="bgShp" presStyleIdx="2" presStyleCnt="4"/>
      <dgm:spPr/>
    </dgm:pt>
    <dgm:pt modelId="{E5396A12-2748-4E7B-84DC-10CCA1EA974A}" type="pres">
      <dgm:prSet presAssocID="{85B2BB63-B25D-4425-8ADD-6FC55727C2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flection with solid fill"/>
        </a:ext>
      </dgm:extLst>
    </dgm:pt>
    <dgm:pt modelId="{D471D468-0AA2-45B1-A3FA-D1130727B180}" type="pres">
      <dgm:prSet presAssocID="{85B2BB63-B25D-4425-8ADD-6FC55727C271}" presName="spaceRect" presStyleCnt="0"/>
      <dgm:spPr/>
    </dgm:pt>
    <dgm:pt modelId="{DDD55C1E-4CF5-4A6A-B9D0-E742728D4C29}" type="pres">
      <dgm:prSet presAssocID="{85B2BB63-B25D-4425-8ADD-6FC55727C271}" presName="parTx" presStyleLbl="revTx" presStyleIdx="2" presStyleCnt="4">
        <dgm:presLayoutVars>
          <dgm:chMax val="0"/>
          <dgm:chPref val="0"/>
        </dgm:presLayoutVars>
      </dgm:prSet>
      <dgm:spPr/>
    </dgm:pt>
    <dgm:pt modelId="{C2FDB757-C97E-4742-80C4-E9655E8130AA}" type="pres">
      <dgm:prSet presAssocID="{FE6229A5-FA18-4462-A14E-166CB923D499}" presName="sibTrans" presStyleCnt="0"/>
      <dgm:spPr/>
    </dgm:pt>
    <dgm:pt modelId="{ABE7701D-A0D0-4A91-AF76-1AEE894173B6}" type="pres">
      <dgm:prSet presAssocID="{5E967D55-2A06-4D71-8044-FAA36624A5C5}" presName="compNode" presStyleCnt="0"/>
      <dgm:spPr/>
    </dgm:pt>
    <dgm:pt modelId="{7A12C687-A8E4-4A6D-81E1-F48E74CE2BEF}" type="pres">
      <dgm:prSet presAssocID="{5E967D55-2A06-4D71-8044-FAA36624A5C5}" presName="bgRect" presStyleLbl="bgShp" presStyleIdx="3" presStyleCnt="4"/>
      <dgm:spPr/>
    </dgm:pt>
    <dgm:pt modelId="{B7E496CA-0575-4CE1-BE1C-421F30685003}" type="pres">
      <dgm:prSet presAssocID="{5E967D55-2A06-4D71-8044-FAA36624A5C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up of people with solid fill"/>
        </a:ext>
      </dgm:extLst>
    </dgm:pt>
    <dgm:pt modelId="{75B64E97-0787-4F2C-9CDE-3F405B8D5A31}" type="pres">
      <dgm:prSet presAssocID="{5E967D55-2A06-4D71-8044-FAA36624A5C5}" presName="spaceRect" presStyleCnt="0"/>
      <dgm:spPr/>
    </dgm:pt>
    <dgm:pt modelId="{BE8B014A-BAB5-4689-AC44-885967F95F14}" type="pres">
      <dgm:prSet presAssocID="{5E967D55-2A06-4D71-8044-FAA36624A5C5}" presName="parTx" presStyleLbl="revTx" presStyleIdx="3" presStyleCnt="4">
        <dgm:presLayoutVars>
          <dgm:chMax val="0"/>
          <dgm:chPref val="0"/>
        </dgm:presLayoutVars>
      </dgm:prSet>
      <dgm:spPr/>
    </dgm:pt>
  </dgm:ptLst>
  <dgm:cxnLst>
    <dgm:cxn modelId="{12967812-1AD7-4CEB-9B65-AFD57AA187E0}" srcId="{EA6261CC-EE62-4E95-A74F-D7E386E03760}" destId="{5E967D55-2A06-4D71-8044-FAA36624A5C5}" srcOrd="3" destOrd="0" parTransId="{A4D902FD-C406-42F3-ABB5-0CA5BC250371}" sibTransId="{D8875AED-59B9-4650-8C8A-B969A964DEDE}"/>
    <dgm:cxn modelId="{7D24C32E-1E7B-482F-80AE-00EB2CE79E1A}" type="presOf" srcId="{85B2BB63-B25D-4425-8ADD-6FC55727C271}" destId="{DDD55C1E-4CF5-4A6A-B9D0-E742728D4C29}" srcOrd="0" destOrd="0" presId="urn:microsoft.com/office/officeart/2018/2/layout/IconVerticalSolidList"/>
    <dgm:cxn modelId="{ECE2026B-8F63-4661-9A07-F8188596ACFD}" type="presOf" srcId="{EA6261CC-EE62-4E95-A74F-D7E386E03760}" destId="{3F7D67A8-AA2B-4F9F-BE57-3534E9B0276B}" srcOrd="0" destOrd="0" presId="urn:microsoft.com/office/officeart/2018/2/layout/IconVerticalSolidList"/>
    <dgm:cxn modelId="{9904907B-126D-43B0-9E7C-1A945435D389}" srcId="{EA6261CC-EE62-4E95-A74F-D7E386E03760}" destId="{85B2BB63-B25D-4425-8ADD-6FC55727C271}" srcOrd="2" destOrd="0" parTransId="{4DD7A3FC-BCD2-40BC-9159-1C87170CF6E1}" sibTransId="{FE6229A5-FA18-4462-A14E-166CB923D499}"/>
    <dgm:cxn modelId="{F44370AA-6448-455B-B5E6-C75D8FF53C55}" srcId="{EA6261CC-EE62-4E95-A74F-D7E386E03760}" destId="{30197657-7380-43B1-8E28-4C9BE6EBE688}" srcOrd="1" destOrd="0" parTransId="{30C9B1B5-1D45-4FCB-AD41-B60DACBDD305}" sibTransId="{C5B59E1B-2AE9-4EE5-AA93-FF8C32814232}"/>
    <dgm:cxn modelId="{1B57F3CA-38F3-4E7E-BD82-D6A6A232824C}" type="presOf" srcId="{B4247329-21E8-433D-BD18-0E74E4AE04B9}" destId="{2FFA6639-B3F0-4689-A428-A11DF6005570}" srcOrd="0" destOrd="0" presId="urn:microsoft.com/office/officeart/2018/2/layout/IconVerticalSolidList"/>
    <dgm:cxn modelId="{BF8D2AF1-C74D-4B14-BAD0-CE9CE5547FFD}" type="presOf" srcId="{5E967D55-2A06-4D71-8044-FAA36624A5C5}" destId="{BE8B014A-BAB5-4689-AC44-885967F95F14}" srcOrd="0" destOrd="0" presId="urn:microsoft.com/office/officeart/2018/2/layout/IconVerticalSolidList"/>
    <dgm:cxn modelId="{9E1C8EF9-F596-4408-BBD6-38EBC9EC3455}" srcId="{EA6261CC-EE62-4E95-A74F-D7E386E03760}" destId="{B4247329-21E8-433D-BD18-0E74E4AE04B9}" srcOrd="0" destOrd="0" parTransId="{6CF770FB-F0E3-4006-83AE-3480E9186A6D}" sibTransId="{466FABFE-17E9-46D5-A618-1EA949A086A4}"/>
    <dgm:cxn modelId="{F4CCD3FD-13A4-44BE-B709-B2D5CD9EC5B2}" type="presOf" srcId="{30197657-7380-43B1-8E28-4C9BE6EBE688}" destId="{06BB08C4-AD91-42DF-B0FB-4CB430962BB4}" srcOrd="0" destOrd="0" presId="urn:microsoft.com/office/officeart/2018/2/layout/IconVerticalSolidList"/>
    <dgm:cxn modelId="{3AC0FA90-07CD-4194-A3DA-502BAC6FFAFE}" type="presParOf" srcId="{3F7D67A8-AA2B-4F9F-BE57-3534E9B0276B}" destId="{54978E0B-93A4-4E83-9684-98CF61A67AC2}" srcOrd="0" destOrd="0" presId="urn:microsoft.com/office/officeart/2018/2/layout/IconVerticalSolidList"/>
    <dgm:cxn modelId="{5438AFD5-6840-4E1E-B48A-B91DFC095437}" type="presParOf" srcId="{54978E0B-93A4-4E83-9684-98CF61A67AC2}" destId="{F1B34AC8-3697-4512-8807-F350C0255293}" srcOrd="0" destOrd="0" presId="urn:microsoft.com/office/officeart/2018/2/layout/IconVerticalSolidList"/>
    <dgm:cxn modelId="{369D54A3-2F1B-41BC-AB33-84C8AB62B3C3}" type="presParOf" srcId="{54978E0B-93A4-4E83-9684-98CF61A67AC2}" destId="{AF38AA17-21E9-406E-B7FC-AAC19766F7C4}" srcOrd="1" destOrd="0" presId="urn:microsoft.com/office/officeart/2018/2/layout/IconVerticalSolidList"/>
    <dgm:cxn modelId="{CFC628D1-2FBB-4F49-9447-F2BC6FB5B750}" type="presParOf" srcId="{54978E0B-93A4-4E83-9684-98CF61A67AC2}" destId="{CC03A1BB-4974-4745-87C4-F1CD0679A164}" srcOrd="2" destOrd="0" presId="urn:microsoft.com/office/officeart/2018/2/layout/IconVerticalSolidList"/>
    <dgm:cxn modelId="{C08C9A11-6A26-4314-88D3-F9197CE20524}" type="presParOf" srcId="{54978E0B-93A4-4E83-9684-98CF61A67AC2}" destId="{2FFA6639-B3F0-4689-A428-A11DF6005570}" srcOrd="3" destOrd="0" presId="urn:microsoft.com/office/officeart/2018/2/layout/IconVerticalSolidList"/>
    <dgm:cxn modelId="{C289BD09-E643-49C0-8EC8-81100DCFA456}" type="presParOf" srcId="{3F7D67A8-AA2B-4F9F-BE57-3534E9B0276B}" destId="{8975EF38-E057-4DBA-A1B4-A6C0C37DC256}" srcOrd="1" destOrd="0" presId="urn:microsoft.com/office/officeart/2018/2/layout/IconVerticalSolidList"/>
    <dgm:cxn modelId="{0A478D59-6444-4B86-A226-C701BFB2D030}" type="presParOf" srcId="{3F7D67A8-AA2B-4F9F-BE57-3534E9B0276B}" destId="{E274619D-290B-4352-9BA1-0F1CBD325861}" srcOrd="2" destOrd="0" presId="urn:microsoft.com/office/officeart/2018/2/layout/IconVerticalSolidList"/>
    <dgm:cxn modelId="{D0ED1239-C0A0-452A-8913-8A5388332ED4}" type="presParOf" srcId="{E274619D-290B-4352-9BA1-0F1CBD325861}" destId="{C05A0D62-883C-446A-A80A-B01BA1ACE2F1}" srcOrd="0" destOrd="0" presId="urn:microsoft.com/office/officeart/2018/2/layout/IconVerticalSolidList"/>
    <dgm:cxn modelId="{7B3524AD-FACF-4326-A0C8-0E1EE919C14D}" type="presParOf" srcId="{E274619D-290B-4352-9BA1-0F1CBD325861}" destId="{49307C9B-1167-47A2-9ACB-3496DD81F56E}" srcOrd="1" destOrd="0" presId="urn:microsoft.com/office/officeart/2018/2/layout/IconVerticalSolidList"/>
    <dgm:cxn modelId="{25F3C775-6520-42A8-BF63-4277B26144DA}" type="presParOf" srcId="{E274619D-290B-4352-9BA1-0F1CBD325861}" destId="{445C6A11-4710-4B11-8D70-97F987450E96}" srcOrd="2" destOrd="0" presId="urn:microsoft.com/office/officeart/2018/2/layout/IconVerticalSolidList"/>
    <dgm:cxn modelId="{11B41603-AA6A-400C-ADA6-1C8B5CB2923D}" type="presParOf" srcId="{E274619D-290B-4352-9BA1-0F1CBD325861}" destId="{06BB08C4-AD91-42DF-B0FB-4CB430962BB4}" srcOrd="3" destOrd="0" presId="urn:microsoft.com/office/officeart/2018/2/layout/IconVerticalSolidList"/>
    <dgm:cxn modelId="{DB90E136-4B28-4783-B3B6-D5CC51D3B3C4}" type="presParOf" srcId="{3F7D67A8-AA2B-4F9F-BE57-3534E9B0276B}" destId="{022F6DEA-A111-40A6-AA35-FD103C094D07}" srcOrd="3" destOrd="0" presId="urn:microsoft.com/office/officeart/2018/2/layout/IconVerticalSolidList"/>
    <dgm:cxn modelId="{4CED107E-32CF-409C-86E6-42DDC479740B}" type="presParOf" srcId="{3F7D67A8-AA2B-4F9F-BE57-3534E9B0276B}" destId="{CE1D9AFC-7C88-47FB-B6E9-9921DC47BCD3}" srcOrd="4" destOrd="0" presId="urn:microsoft.com/office/officeart/2018/2/layout/IconVerticalSolidList"/>
    <dgm:cxn modelId="{FFEA1745-0BB7-49C9-9626-0827506B0C40}" type="presParOf" srcId="{CE1D9AFC-7C88-47FB-B6E9-9921DC47BCD3}" destId="{8BADCB78-EA47-4112-8EF2-5F719A6915AC}" srcOrd="0" destOrd="0" presId="urn:microsoft.com/office/officeart/2018/2/layout/IconVerticalSolidList"/>
    <dgm:cxn modelId="{134F8D2D-B8C1-4D5E-AA62-8A1BCAD2CE3C}" type="presParOf" srcId="{CE1D9AFC-7C88-47FB-B6E9-9921DC47BCD3}" destId="{E5396A12-2748-4E7B-84DC-10CCA1EA974A}" srcOrd="1" destOrd="0" presId="urn:microsoft.com/office/officeart/2018/2/layout/IconVerticalSolidList"/>
    <dgm:cxn modelId="{2B7C3BE3-398A-4E21-9C9C-1509DB6CC234}" type="presParOf" srcId="{CE1D9AFC-7C88-47FB-B6E9-9921DC47BCD3}" destId="{D471D468-0AA2-45B1-A3FA-D1130727B180}" srcOrd="2" destOrd="0" presId="urn:microsoft.com/office/officeart/2018/2/layout/IconVerticalSolidList"/>
    <dgm:cxn modelId="{83E1AF0B-2E31-4D2D-AE5F-5530B5A5BEC3}" type="presParOf" srcId="{CE1D9AFC-7C88-47FB-B6E9-9921DC47BCD3}" destId="{DDD55C1E-4CF5-4A6A-B9D0-E742728D4C29}" srcOrd="3" destOrd="0" presId="urn:microsoft.com/office/officeart/2018/2/layout/IconVerticalSolidList"/>
    <dgm:cxn modelId="{6BC37F76-5F4E-45BA-B350-0261B9412377}" type="presParOf" srcId="{3F7D67A8-AA2B-4F9F-BE57-3534E9B0276B}" destId="{C2FDB757-C97E-4742-80C4-E9655E8130AA}" srcOrd="5" destOrd="0" presId="urn:microsoft.com/office/officeart/2018/2/layout/IconVerticalSolidList"/>
    <dgm:cxn modelId="{38ED4C20-D4EA-434F-A444-7B5B254FAA6C}" type="presParOf" srcId="{3F7D67A8-AA2B-4F9F-BE57-3534E9B0276B}" destId="{ABE7701D-A0D0-4A91-AF76-1AEE894173B6}" srcOrd="6" destOrd="0" presId="urn:microsoft.com/office/officeart/2018/2/layout/IconVerticalSolidList"/>
    <dgm:cxn modelId="{40A1F081-6E14-4313-867B-210C3DB6DC3A}" type="presParOf" srcId="{ABE7701D-A0D0-4A91-AF76-1AEE894173B6}" destId="{7A12C687-A8E4-4A6D-81E1-F48E74CE2BEF}" srcOrd="0" destOrd="0" presId="urn:microsoft.com/office/officeart/2018/2/layout/IconVerticalSolidList"/>
    <dgm:cxn modelId="{F56BE760-4925-4442-B382-43AD329CF32F}" type="presParOf" srcId="{ABE7701D-A0D0-4A91-AF76-1AEE894173B6}" destId="{B7E496CA-0575-4CE1-BE1C-421F30685003}" srcOrd="1" destOrd="0" presId="urn:microsoft.com/office/officeart/2018/2/layout/IconVerticalSolidList"/>
    <dgm:cxn modelId="{AF18F411-F6DD-4049-93E8-1632DE9896B1}" type="presParOf" srcId="{ABE7701D-A0D0-4A91-AF76-1AEE894173B6}" destId="{75B64E97-0787-4F2C-9CDE-3F405B8D5A31}" srcOrd="2" destOrd="0" presId="urn:microsoft.com/office/officeart/2018/2/layout/IconVerticalSolidList"/>
    <dgm:cxn modelId="{B5D372A0-A55F-432F-8D25-02BD402BC27C}" type="presParOf" srcId="{ABE7701D-A0D0-4A91-AF76-1AEE894173B6}" destId="{BE8B014A-BAB5-4689-AC44-885967F95F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4BB8DB-3145-415A-A10E-1A9D8E61F8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521E8DF4-6E74-4F3C-96F7-D21BC45B30EA}">
      <dgm:prSet phldrT="[Text]" custT="1"/>
      <dgm:spPr>
        <a:solidFill>
          <a:schemeClr val="accent1">
            <a:lumMod val="75000"/>
          </a:schemeClr>
        </a:solidFill>
      </dgm:spPr>
      <dgm:t>
        <a:bodyPr/>
        <a:lstStyle/>
        <a:p>
          <a:r>
            <a:rPr lang="en-ZA" sz="4400" b="1">
              <a:latin typeface="Arial" panose="020B0604020202020204" pitchFamily="34" charset="0"/>
              <a:cs typeface="Arial" panose="020B0604020202020204" pitchFamily="34" charset="0"/>
            </a:rPr>
            <a:t>Preliminary Findings</a:t>
          </a:r>
        </a:p>
      </dgm:t>
    </dgm:pt>
    <dgm:pt modelId="{58FEB4AD-7A26-41B1-B5C0-E3B8A47F572B}" type="parTrans" cxnId="{CF386D7E-FF21-4027-8323-CEE61BB4F00C}">
      <dgm:prSet/>
      <dgm:spPr/>
      <dgm:t>
        <a:bodyPr/>
        <a:lstStyle/>
        <a:p>
          <a:endParaRPr lang="en-ZA"/>
        </a:p>
      </dgm:t>
    </dgm:pt>
    <dgm:pt modelId="{8A47458A-8BEF-4BAB-9D1B-D65B5AB50E4A}" type="sibTrans" cxnId="{CF386D7E-FF21-4027-8323-CEE61BB4F00C}">
      <dgm:prSet/>
      <dgm:spPr/>
      <dgm:t>
        <a:bodyPr/>
        <a:lstStyle/>
        <a:p>
          <a:endParaRPr lang="en-ZA"/>
        </a:p>
      </dgm:t>
    </dgm:pt>
    <dgm:pt modelId="{08673076-1E21-457F-BC54-15280456540F}" type="pres">
      <dgm:prSet presAssocID="{164BB8DB-3145-415A-A10E-1A9D8E61F881}" presName="linear" presStyleCnt="0">
        <dgm:presLayoutVars>
          <dgm:dir/>
          <dgm:animLvl val="lvl"/>
          <dgm:resizeHandles val="exact"/>
        </dgm:presLayoutVars>
      </dgm:prSet>
      <dgm:spPr/>
    </dgm:pt>
    <dgm:pt modelId="{D51ECB1B-47AE-4EBA-8E0E-77804210428E}" type="pres">
      <dgm:prSet presAssocID="{521E8DF4-6E74-4F3C-96F7-D21BC45B30EA}" presName="parentLin" presStyleCnt="0"/>
      <dgm:spPr/>
    </dgm:pt>
    <dgm:pt modelId="{76EA5729-8A9E-41C3-A69D-7ACCADCF8300}" type="pres">
      <dgm:prSet presAssocID="{521E8DF4-6E74-4F3C-96F7-D21BC45B30EA}" presName="parentLeftMargin" presStyleLbl="node1" presStyleIdx="0" presStyleCnt="1"/>
      <dgm:spPr/>
    </dgm:pt>
    <dgm:pt modelId="{975CEC31-AB85-4E0C-A289-4A44978DAD06}" type="pres">
      <dgm:prSet presAssocID="{521E8DF4-6E74-4F3C-96F7-D21BC45B30EA}" presName="parentText" presStyleLbl="node1" presStyleIdx="0" presStyleCnt="1">
        <dgm:presLayoutVars>
          <dgm:chMax val="0"/>
          <dgm:bulletEnabled val="1"/>
        </dgm:presLayoutVars>
      </dgm:prSet>
      <dgm:spPr/>
    </dgm:pt>
    <dgm:pt modelId="{34045C65-F6CB-4D42-9717-229359AB7F63}" type="pres">
      <dgm:prSet presAssocID="{521E8DF4-6E74-4F3C-96F7-D21BC45B30EA}" presName="negativeSpace" presStyleCnt="0"/>
      <dgm:spPr/>
    </dgm:pt>
    <dgm:pt modelId="{3804E74D-5B00-469A-95E5-13A49F1C0E83}" type="pres">
      <dgm:prSet presAssocID="{521E8DF4-6E74-4F3C-96F7-D21BC45B30EA}" presName="childText" presStyleLbl="conFgAcc1" presStyleIdx="0" presStyleCnt="1">
        <dgm:presLayoutVars>
          <dgm:bulletEnabled val="1"/>
        </dgm:presLayoutVars>
      </dgm:prSet>
      <dgm:spPr/>
    </dgm:pt>
  </dgm:ptLst>
  <dgm:cxnLst>
    <dgm:cxn modelId="{E5D9DF13-EB22-44FE-92EC-F53CF2A0B2F4}" type="presOf" srcId="{164BB8DB-3145-415A-A10E-1A9D8E61F881}" destId="{08673076-1E21-457F-BC54-15280456540F}" srcOrd="0" destOrd="0" presId="urn:microsoft.com/office/officeart/2005/8/layout/list1"/>
    <dgm:cxn modelId="{33533544-5F28-4E12-B033-EC42826D16FC}" type="presOf" srcId="{521E8DF4-6E74-4F3C-96F7-D21BC45B30EA}" destId="{76EA5729-8A9E-41C3-A69D-7ACCADCF8300}" srcOrd="0" destOrd="0" presId="urn:microsoft.com/office/officeart/2005/8/layout/list1"/>
    <dgm:cxn modelId="{CF386D7E-FF21-4027-8323-CEE61BB4F00C}" srcId="{164BB8DB-3145-415A-A10E-1A9D8E61F881}" destId="{521E8DF4-6E74-4F3C-96F7-D21BC45B30EA}" srcOrd="0" destOrd="0" parTransId="{58FEB4AD-7A26-41B1-B5C0-E3B8A47F572B}" sibTransId="{8A47458A-8BEF-4BAB-9D1B-D65B5AB50E4A}"/>
    <dgm:cxn modelId="{56DC0E91-B313-4625-8C0C-B6C375CDE5D3}" type="presOf" srcId="{521E8DF4-6E74-4F3C-96F7-D21BC45B30EA}" destId="{975CEC31-AB85-4E0C-A289-4A44978DAD06}" srcOrd="1" destOrd="0" presId="urn:microsoft.com/office/officeart/2005/8/layout/list1"/>
    <dgm:cxn modelId="{EF1C6784-091F-479C-BBDC-638D7CDD03BE}" type="presParOf" srcId="{08673076-1E21-457F-BC54-15280456540F}" destId="{D51ECB1B-47AE-4EBA-8E0E-77804210428E}" srcOrd="0" destOrd="0" presId="urn:microsoft.com/office/officeart/2005/8/layout/list1"/>
    <dgm:cxn modelId="{BCFFE1AE-CF13-4978-9F46-000CEE957016}" type="presParOf" srcId="{D51ECB1B-47AE-4EBA-8E0E-77804210428E}" destId="{76EA5729-8A9E-41C3-A69D-7ACCADCF8300}" srcOrd="0" destOrd="0" presId="urn:microsoft.com/office/officeart/2005/8/layout/list1"/>
    <dgm:cxn modelId="{F46A34C9-8EC7-4575-AD79-1A9CF2A5B02A}" type="presParOf" srcId="{D51ECB1B-47AE-4EBA-8E0E-77804210428E}" destId="{975CEC31-AB85-4E0C-A289-4A44978DAD06}" srcOrd="1" destOrd="0" presId="urn:microsoft.com/office/officeart/2005/8/layout/list1"/>
    <dgm:cxn modelId="{B0EAAFE5-5754-42A8-9FBD-5DE1568B7058}" type="presParOf" srcId="{08673076-1E21-457F-BC54-15280456540F}" destId="{34045C65-F6CB-4D42-9717-229359AB7F63}" srcOrd="1" destOrd="0" presId="urn:microsoft.com/office/officeart/2005/8/layout/list1"/>
    <dgm:cxn modelId="{79B288F3-AD36-4F55-9787-D17BF33EE88D}" type="presParOf" srcId="{08673076-1E21-457F-BC54-15280456540F}" destId="{3804E74D-5B00-469A-95E5-13A49F1C0E83}"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9D162-B1F2-42A4-8A0E-9D79F8DD82E2}">
      <dsp:nvSpPr>
        <dsp:cNvPr id="0" name=""/>
        <dsp:cNvSpPr/>
      </dsp:nvSpPr>
      <dsp:spPr>
        <a:xfrm>
          <a:off x="0" y="406773"/>
          <a:ext cx="9051813"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9BE4C1-4C0E-4C8E-872E-0B4BA60AB441}">
      <dsp:nvSpPr>
        <dsp:cNvPr id="0" name=""/>
        <dsp:cNvSpPr/>
      </dsp:nvSpPr>
      <dsp:spPr>
        <a:xfrm>
          <a:off x="452590" y="52533"/>
          <a:ext cx="6336269" cy="7084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496" tIns="0" rIns="239496" bIns="0" numCol="1" spcCol="1270" anchor="ctr" anchorCtr="0">
          <a:noAutofit/>
        </a:bodyPr>
        <a:lstStyle/>
        <a:p>
          <a:pPr marL="0" lvl="0" indent="0" algn="l" defTabSz="1066800">
            <a:lnSpc>
              <a:spcPct val="90000"/>
            </a:lnSpc>
            <a:spcBef>
              <a:spcPct val="0"/>
            </a:spcBef>
            <a:spcAft>
              <a:spcPct val="35000"/>
            </a:spcAft>
            <a:buNone/>
          </a:pPr>
          <a:r>
            <a:rPr lang="en-ZA" sz="2400" b="1" kern="1200"/>
            <a:t>Context</a:t>
          </a:r>
        </a:p>
      </dsp:txBody>
      <dsp:txXfrm>
        <a:off x="487175" y="87118"/>
        <a:ext cx="6267099" cy="639310"/>
      </dsp:txXfrm>
    </dsp:sp>
    <dsp:sp modelId="{3804E74D-5B00-469A-95E5-13A49F1C0E83}">
      <dsp:nvSpPr>
        <dsp:cNvPr id="0" name=""/>
        <dsp:cNvSpPr/>
      </dsp:nvSpPr>
      <dsp:spPr>
        <a:xfrm>
          <a:off x="0" y="1495413"/>
          <a:ext cx="9051813"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5CEC31-AB85-4E0C-A289-4A44978DAD06}">
      <dsp:nvSpPr>
        <dsp:cNvPr id="0" name=""/>
        <dsp:cNvSpPr/>
      </dsp:nvSpPr>
      <dsp:spPr>
        <a:xfrm>
          <a:off x="452590" y="1141173"/>
          <a:ext cx="6336269" cy="7084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496" tIns="0" rIns="239496" bIns="0" numCol="1" spcCol="1270" anchor="ctr" anchorCtr="0">
          <a:noAutofit/>
        </a:bodyPr>
        <a:lstStyle/>
        <a:p>
          <a:pPr marL="0" lvl="0" indent="0" algn="l" defTabSz="1066800">
            <a:lnSpc>
              <a:spcPct val="90000"/>
            </a:lnSpc>
            <a:spcBef>
              <a:spcPct val="0"/>
            </a:spcBef>
            <a:spcAft>
              <a:spcPct val="35000"/>
            </a:spcAft>
            <a:buNone/>
          </a:pPr>
          <a:r>
            <a:rPr lang="en-ZA" sz="2400" b="1" kern="1200"/>
            <a:t>Preliminary findings</a:t>
          </a:r>
        </a:p>
      </dsp:txBody>
      <dsp:txXfrm>
        <a:off x="487175" y="1175758"/>
        <a:ext cx="6267099" cy="639310"/>
      </dsp:txXfrm>
    </dsp:sp>
    <dsp:sp modelId="{93578168-1117-4FA3-9E9D-B46B86855265}">
      <dsp:nvSpPr>
        <dsp:cNvPr id="0" name=""/>
        <dsp:cNvSpPr/>
      </dsp:nvSpPr>
      <dsp:spPr>
        <a:xfrm>
          <a:off x="0" y="2584053"/>
          <a:ext cx="9051813"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CD3DA5-623F-4357-8579-61E8CAA50D93}">
      <dsp:nvSpPr>
        <dsp:cNvPr id="0" name=""/>
        <dsp:cNvSpPr/>
      </dsp:nvSpPr>
      <dsp:spPr>
        <a:xfrm>
          <a:off x="452590" y="2229813"/>
          <a:ext cx="6336269" cy="7084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496" tIns="0" rIns="239496" bIns="0" numCol="1" spcCol="1270" anchor="ctr" anchorCtr="0">
          <a:noAutofit/>
        </a:bodyPr>
        <a:lstStyle/>
        <a:p>
          <a:pPr marL="0" lvl="0" indent="0" algn="l" defTabSz="1066800">
            <a:lnSpc>
              <a:spcPct val="90000"/>
            </a:lnSpc>
            <a:spcBef>
              <a:spcPct val="0"/>
            </a:spcBef>
            <a:spcAft>
              <a:spcPct val="35000"/>
            </a:spcAft>
            <a:buNone/>
          </a:pPr>
          <a:r>
            <a:rPr lang="en-ZA" sz="2400" b="1" kern="1200"/>
            <a:t>Takeaways</a:t>
          </a:r>
        </a:p>
      </dsp:txBody>
      <dsp:txXfrm>
        <a:off x="487175" y="2264398"/>
        <a:ext cx="6267099" cy="639310"/>
      </dsp:txXfrm>
    </dsp:sp>
    <dsp:sp modelId="{0B2E3D8F-5373-4E4E-8513-D364F7B80C4E}">
      <dsp:nvSpPr>
        <dsp:cNvPr id="0" name=""/>
        <dsp:cNvSpPr/>
      </dsp:nvSpPr>
      <dsp:spPr>
        <a:xfrm>
          <a:off x="0" y="3672693"/>
          <a:ext cx="9051813"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85240C-B5F9-4B91-8E55-F0AAC6686FA2}">
      <dsp:nvSpPr>
        <dsp:cNvPr id="0" name=""/>
        <dsp:cNvSpPr/>
      </dsp:nvSpPr>
      <dsp:spPr>
        <a:xfrm>
          <a:off x="452590" y="3318453"/>
          <a:ext cx="6336269" cy="7084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496" tIns="0" rIns="239496" bIns="0" numCol="1" spcCol="1270" anchor="ctr" anchorCtr="0">
          <a:noAutofit/>
        </a:bodyPr>
        <a:lstStyle/>
        <a:p>
          <a:pPr marL="0" lvl="0" indent="0" algn="l" defTabSz="1066800">
            <a:lnSpc>
              <a:spcPct val="90000"/>
            </a:lnSpc>
            <a:spcBef>
              <a:spcPct val="0"/>
            </a:spcBef>
            <a:spcAft>
              <a:spcPct val="35000"/>
            </a:spcAft>
            <a:buNone/>
          </a:pPr>
          <a:r>
            <a:rPr lang="en-ZA" sz="2400" b="1" kern="1200"/>
            <a:t>Highlights</a:t>
          </a:r>
        </a:p>
      </dsp:txBody>
      <dsp:txXfrm>
        <a:off x="487175" y="3353038"/>
        <a:ext cx="6267099" cy="639310"/>
      </dsp:txXfrm>
    </dsp:sp>
    <dsp:sp modelId="{EB08C6CE-C6A2-462D-A226-878CF929F05E}">
      <dsp:nvSpPr>
        <dsp:cNvPr id="0" name=""/>
        <dsp:cNvSpPr/>
      </dsp:nvSpPr>
      <dsp:spPr>
        <a:xfrm>
          <a:off x="0" y="4761333"/>
          <a:ext cx="9051813"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A1FF39-CC8B-4FCC-BDD6-0792546D5A52}">
      <dsp:nvSpPr>
        <dsp:cNvPr id="0" name=""/>
        <dsp:cNvSpPr/>
      </dsp:nvSpPr>
      <dsp:spPr>
        <a:xfrm>
          <a:off x="452590" y="4407093"/>
          <a:ext cx="6336269" cy="7084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496" tIns="0" rIns="239496" bIns="0" numCol="1" spcCol="1270" anchor="ctr" anchorCtr="0">
          <a:noAutofit/>
        </a:bodyPr>
        <a:lstStyle/>
        <a:p>
          <a:pPr marL="0" lvl="0" indent="0" algn="l" defTabSz="1066800">
            <a:lnSpc>
              <a:spcPct val="90000"/>
            </a:lnSpc>
            <a:spcBef>
              <a:spcPct val="0"/>
            </a:spcBef>
            <a:spcAft>
              <a:spcPct val="35000"/>
            </a:spcAft>
            <a:buNone/>
          </a:pPr>
          <a:r>
            <a:rPr lang="en-US" sz="2400" b="1" kern="1200"/>
            <a:t>Next steps</a:t>
          </a:r>
          <a:endParaRPr lang="en-ZA" sz="2400" b="1" kern="1200"/>
        </a:p>
      </dsp:txBody>
      <dsp:txXfrm>
        <a:off x="487175" y="4441678"/>
        <a:ext cx="6267099"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9D162-B1F2-42A4-8A0E-9D79F8DD82E2}">
      <dsp:nvSpPr>
        <dsp:cNvPr id="0" name=""/>
        <dsp:cNvSpPr/>
      </dsp:nvSpPr>
      <dsp:spPr>
        <a:xfrm>
          <a:off x="0" y="2329940"/>
          <a:ext cx="9657127"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9BE4C1-4C0E-4C8E-872E-0B4BA60AB441}">
      <dsp:nvSpPr>
        <dsp:cNvPr id="0" name=""/>
        <dsp:cNvSpPr/>
      </dsp:nvSpPr>
      <dsp:spPr>
        <a:xfrm>
          <a:off x="482856" y="1450726"/>
          <a:ext cx="8884653" cy="183861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511" tIns="0" rIns="255511" bIns="0" numCol="1" spcCol="1270" anchor="ctr" anchorCtr="0">
          <a:noAutofit/>
        </a:bodyPr>
        <a:lstStyle/>
        <a:p>
          <a:pPr marL="0" lvl="0" indent="0" algn="l" defTabSz="1955800">
            <a:lnSpc>
              <a:spcPct val="90000"/>
            </a:lnSpc>
            <a:spcBef>
              <a:spcPct val="0"/>
            </a:spcBef>
            <a:spcAft>
              <a:spcPct val="35000"/>
            </a:spcAft>
            <a:buNone/>
          </a:pPr>
          <a:r>
            <a:rPr lang="en-ZA" sz="4400" b="1" kern="1200">
              <a:latin typeface="Arial" panose="020B0604020202020204" pitchFamily="34" charset="0"/>
              <a:cs typeface="Arial" panose="020B0604020202020204" pitchFamily="34" charset="0"/>
            </a:rPr>
            <a:t>Context</a:t>
          </a:r>
        </a:p>
      </dsp:txBody>
      <dsp:txXfrm>
        <a:off x="572610" y="1540480"/>
        <a:ext cx="8705145" cy="16591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34AC8-3697-4512-8807-F350C0255293}">
      <dsp:nvSpPr>
        <dsp:cNvPr id="0" name=""/>
        <dsp:cNvSpPr/>
      </dsp:nvSpPr>
      <dsp:spPr>
        <a:xfrm>
          <a:off x="0" y="1913"/>
          <a:ext cx="6599208" cy="9696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8AA17-21E9-406E-B7FC-AAC19766F7C4}">
      <dsp:nvSpPr>
        <dsp:cNvPr id="0" name=""/>
        <dsp:cNvSpPr/>
      </dsp:nvSpPr>
      <dsp:spPr>
        <a:xfrm>
          <a:off x="293319" y="220084"/>
          <a:ext cx="533308" cy="533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A6639-B3F0-4689-A428-A11DF6005570}">
      <dsp:nvSpPr>
        <dsp:cNvPr id="0" name=""/>
        <dsp:cNvSpPr/>
      </dsp:nvSpPr>
      <dsp:spPr>
        <a:xfrm flipH="1">
          <a:off x="1119947" y="1913"/>
          <a:ext cx="5479260" cy="969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1" tIns="102621" rIns="102621" bIns="102621" numCol="1" spcCol="1270" anchor="ctr" anchorCtr="0">
          <a:noAutofit/>
        </a:bodyPr>
        <a:lstStyle/>
        <a:p>
          <a:pPr marL="0" lvl="0" indent="0" algn="l" defTabSz="711200">
            <a:lnSpc>
              <a:spcPct val="100000"/>
            </a:lnSpc>
            <a:spcBef>
              <a:spcPct val="0"/>
            </a:spcBef>
            <a:spcAft>
              <a:spcPct val="35000"/>
            </a:spcAft>
            <a:buNone/>
          </a:pPr>
          <a:r>
            <a:rPr lang="en-ZA" sz="1600" b="1" kern="1200" dirty="0"/>
            <a:t>Should PBs (Statutory + non statutory) play a </a:t>
          </a:r>
          <a:r>
            <a:rPr lang="en-ZA" sz="1600" b="1" u="sng" kern="1200" dirty="0"/>
            <a:t>bigger </a:t>
          </a:r>
          <a:r>
            <a:rPr lang="en-ZA" sz="1600" b="1" kern="1200" dirty="0"/>
            <a:t>role in the NQF? - </a:t>
          </a:r>
          <a:r>
            <a:rPr lang="en-ZA" sz="1600" b="1" kern="1200" dirty="0">
              <a:solidFill>
                <a:srgbClr val="FF0000"/>
              </a:solidFill>
            </a:rPr>
            <a:t>Unclear roles and value of PBs in NQF landscape.</a:t>
          </a:r>
          <a:endParaRPr lang="en-US" sz="1600" b="1" kern="1200" dirty="0"/>
        </a:p>
      </dsp:txBody>
      <dsp:txXfrm>
        <a:off x="1119947" y="1913"/>
        <a:ext cx="5479260" cy="969651"/>
      </dsp:txXfrm>
    </dsp:sp>
    <dsp:sp modelId="{C05A0D62-883C-446A-A80A-B01BA1ACE2F1}">
      <dsp:nvSpPr>
        <dsp:cNvPr id="0" name=""/>
        <dsp:cNvSpPr/>
      </dsp:nvSpPr>
      <dsp:spPr>
        <a:xfrm>
          <a:off x="0" y="1213977"/>
          <a:ext cx="6599208" cy="9696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307C9B-1167-47A2-9ACB-3496DD81F56E}">
      <dsp:nvSpPr>
        <dsp:cNvPr id="0" name=""/>
        <dsp:cNvSpPr/>
      </dsp:nvSpPr>
      <dsp:spPr>
        <a:xfrm>
          <a:off x="293319" y="1432149"/>
          <a:ext cx="533308" cy="53330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B08C4-AD91-42DF-B0FB-4CB430962BB4}">
      <dsp:nvSpPr>
        <dsp:cNvPr id="0" name=""/>
        <dsp:cNvSpPr/>
      </dsp:nvSpPr>
      <dsp:spPr>
        <a:xfrm>
          <a:off x="1119947" y="1213977"/>
          <a:ext cx="5479260" cy="969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1" tIns="102621" rIns="102621" bIns="102621" numCol="1" spcCol="1270" anchor="ctr" anchorCtr="0">
          <a:noAutofit/>
        </a:bodyPr>
        <a:lstStyle/>
        <a:p>
          <a:pPr marL="0" lvl="0" indent="0" algn="l" defTabSz="711200">
            <a:lnSpc>
              <a:spcPct val="100000"/>
            </a:lnSpc>
            <a:spcBef>
              <a:spcPct val="0"/>
            </a:spcBef>
            <a:spcAft>
              <a:spcPct val="35000"/>
            </a:spcAft>
            <a:buNone/>
          </a:pPr>
          <a:r>
            <a:rPr lang="en-ZA" sz="1600" b="1" kern="1200" dirty="0"/>
            <a:t>Overlap in legislative mandates between statutory councils and QCs. – </a:t>
          </a:r>
          <a:r>
            <a:rPr lang="en-ZA" sz="1600" b="1" i="1" kern="1200" dirty="0">
              <a:solidFill>
                <a:srgbClr val="FF0000"/>
              </a:solidFill>
            </a:rPr>
            <a:t>Duplication of quality assurance processes.</a:t>
          </a:r>
          <a:endParaRPr lang="en-US" sz="1600" b="1" i="1" kern="1200" dirty="0">
            <a:solidFill>
              <a:srgbClr val="FF0000"/>
            </a:solidFill>
          </a:endParaRPr>
        </a:p>
      </dsp:txBody>
      <dsp:txXfrm>
        <a:off x="1119947" y="1213977"/>
        <a:ext cx="5479260" cy="969651"/>
      </dsp:txXfrm>
    </dsp:sp>
    <dsp:sp modelId="{8BADCB78-EA47-4112-8EF2-5F719A6915AC}">
      <dsp:nvSpPr>
        <dsp:cNvPr id="0" name=""/>
        <dsp:cNvSpPr/>
      </dsp:nvSpPr>
      <dsp:spPr>
        <a:xfrm>
          <a:off x="0" y="2426042"/>
          <a:ext cx="6599208" cy="9696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96A12-2748-4E7B-84DC-10CCA1EA974A}">
      <dsp:nvSpPr>
        <dsp:cNvPr id="0" name=""/>
        <dsp:cNvSpPr/>
      </dsp:nvSpPr>
      <dsp:spPr>
        <a:xfrm>
          <a:off x="293319" y="2644214"/>
          <a:ext cx="533308" cy="533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55C1E-4CF5-4A6A-B9D0-E742728D4C29}">
      <dsp:nvSpPr>
        <dsp:cNvPr id="0" name=""/>
        <dsp:cNvSpPr/>
      </dsp:nvSpPr>
      <dsp:spPr>
        <a:xfrm>
          <a:off x="1119947" y="2426042"/>
          <a:ext cx="5479260" cy="969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1" tIns="102621" rIns="102621" bIns="102621" numCol="1" spcCol="1270" anchor="ctr" anchorCtr="0">
          <a:noAutofit/>
        </a:bodyPr>
        <a:lstStyle/>
        <a:p>
          <a:pPr marL="0" lvl="0" indent="0" algn="l" defTabSz="755650">
            <a:lnSpc>
              <a:spcPct val="100000"/>
            </a:lnSpc>
            <a:spcBef>
              <a:spcPct val="0"/>
            </a:spcBef>
            <a:spcAft>
              <a:spcPct val="35000"/>
            </a:spcAft>
            <a:buNone/>
          </a:pPr>
          <a:r>
            <a:rPr lang="en-ZA" sz="1700" b="1" kern="1200" dirty="0"/>
            <a:t>Contestations and litigation requires SAQA’s intervention: </a:t>
          </a:r>
          <a:r>
            <a:rPr lang="en-ZA" sz="1700" b="1" i="1" kern="1200" dirty="0">
              <a:solidFill>
                <a:srgbClr val="FF0000"/>
              </a:solidFill>
              <a:latin typeface="Grandview Display"/>
              <a:ea typeface="+mn-ea"/>
              <a:cs typeface="+mn-cs"/>
            </a:rPr>
            <a:t>4 complaints in 2022, 1 in 2023 so far.</a:t>
          </a:r>
          <a:endParaRPr lang="en-US" sz="1700" b="1" i="1" kern="1200" dirty="0">
            <a:solidFill>
              <a:srgbClr val="FF0000"/>
            </a:solidFill>
            <a:latin typeface="Grandview Display"/>
            <a:ea typeface="+mn-ea"/>
            <a:cs typeface="+mn-cs"/>
          </a:endParaRPr>
        </a:p>
      </dsp:txBody>
      <dsp:txXfrm>
        <a:off x="1119947" y="2426042"/>
        <a:ext cx="5479260" cy="969651"/>
      </dsp:txXfrm>
    </dsp:sp>
    <dsp:sp modelId="{7A12C687-A8E4-4A6D-81E1-F48E74CE2BEF}">
      <dsp:nvSpPr>
        <dsp:cNvPr id="0" name=""/>
        <dsp:cNvSpPr/>
      </dsp:nvSpPr>
      <dsp:spPr>
        <a:xfrm>
          <a:off x="0" y="3638107"/>
          <a:ext cx="6599208" cy="9696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E496CA-0575-4CE1-BE1C-421F30685003}">
      <dsp:nvSpPr>
        <dsp:cNvPr id="0" name=""/>
        <dsp:cNvSpPr/>
      </dsp:nvSpPr>
      <dsp:spPr>
        <a:xfrm>
          <a:off x="293319" y="3856278"/>
          <a:ext cx="533308" cy="53330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8B014A-BAB5-4689-AC44-885967F95F14}">
      <dsp:nvSpPr>
        <dsp:cNvPr id="0" name=""/>
        <dsp:cNvSpPr/>
      </dsp:nvSpPr>
      <dsp:spPr>
        <a:xfrm>
          <a:off x="1119947" y="3638107"/>
          <a:ext cx="5479260" cy="969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1" tIns="102621" rIns="102621" bIns="102621" numCol="1" spcCol="1270" anchor="ctr" anchorCtr="0">
          <a:noAutofit/>
        </a:bodyPr>
        <a:lstStyle/>
        <a:p>
          <a:pPr marL="0" lvl="0" indent="0" algn="l" defTabSz="711200">
            <a:lnSpc>
              <a:spcPct val="100000"/>
            </a:lnSpc>
            <a:spcBef>
              <a:spcPct val="0"/>
            </a:spcBef>
            <a:spcAft>
              <a:spcPct val="35000"/>
            </a:spcAft>
            <a:buNone/>
          </a:pPr>
          <a:r>
            <a:rPr lang="en-ZA" sz="1600" b="1" kern="1200" dirty="0">
              <a:solidFill>
                <a:schemeClr val="tx1"/>
              </a:solidFill>
            </a:rPr>
            <a:t>Inconsistencies in interpretation of P&amp;C - </a:t>
          </a:r>
          <a:r>
            <a:rPr lang="en-ZA" sz="1600" b="1" kern="1200" dirty="0">
              <a:solidFill>
                <a:srgbClr val="FF0000"/>
              </a:solidFill>
            </a:rPr>
            <a:t>Possible proliferation of non-statutory bodies in specific sectors leading to overlap of scope</a:t>
          </a:r>
          <a:endParaRPr lang="en-US" sz="1600" b="1" kern="1200" dirty="0"/>
        </a:p>
      </dsp:txBody>
      <dsp:txXfrm>
        <a:off x="1119947" y="3638107"/>
        <a:ext cx="5479260" cy="969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4E74D-5B00-469A-95E5-13A49F1C0E83}">
      <dsp:nvSpPr>
        <dsp:cNvPr id="0" name=""/>
        <dsp:cNvSpPr/>
      </dsp:nvSpPr>
      <dsp:spPr>
        <a:xfrm>
          <a:off x="0" y="2370033"/>
          <a:ext cx="9322557"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5CEC31-AB85-4E0C-A289-4A44978DAD06}">
      <dsp:nvSpPr>
        <dsp:cNvPr id="0" name=""/>
        <dsp:cNvSpPr/>
      </dsp:nvSpPr>
      <dsp:spPr>
        <a:xfrm>
          <a:off x="466127" y="1410633"/>
          <a:ext cx="6525789" cy="19188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659" tIns="0" rIns="246659" bIns="0" numCol="1" spcCol="1270" anchor="ctr" anchorCtr="0">
          <a:noAutofit/>
        </a:bodyPr>
        <a:lstStyle/>
        <a:p>
          <a:pPr marL="0" lvl="0" indent="0" algn="l" defTabSz="1955800">
            <a:lnSpc>
              <a:spcPct val="90000"/>
            </a:lnSpc>
            <a:spcBef>
              <a:spcPct val="0"/>
            </a:spcBef>
            <a:spcAft>
              <a:spcPct val="35000"/>
            </a:spcAft>
            <a:buNone/>
          </a:pPr>
          <a:r>
            <a:rPr lang="en-ZA" sz="4400" b="1" kern="1200">
              <a:latin typeface="Arial" panose="020B0604020202020204" pitchFamily="34" charset="0"/>
              <a:cs typeface="Arial" panose="020B0604020202020204" pitchFamily="34" charset="0"/>
            </a:rPr>
            <a:t>Preliminary Findings</a:t>
          </a:r>
        </a:p>
      </dsp:txBody>
      <dsp:txXfrm>
        <a:off x="559795" y="1504301"/>
        <a:ext cx="6338453"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6D507D-B26C-4593-8A91-B6DFDDAB34D0}" type="datetimeFigureOut">
              <a:rPr lang="en-US" smtClean="0"/>
              <a:t>11/28/2023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5FFABE-5F72-430D-A889-002454ED8404}" type="slidenum">
              <a:rPr lang="en-US" smtClean="0"/>
              <a:t>‹#›</a:t>
            </a:fld>
            <a:endParaRPr lang="en-US"/>
          </a:p>
        </p:txBody>
      </p:sp>
    </p:spTree>
    <p:extLst>
      <p:ext uri="{BB962C8B-B14F-4D97-AF65-F5344CB8AC3E}">
        <p14:creationId xmlns:p14="http://schemas.microsoft.com/office/powerpoint/2010/main" val="392175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defRPr/>
            </a:pPr>
            <a:r>
              <a:rPr lang="en-US" sz="2400">
                <a:solidFill>
                  <a:srgbClr val="000000"/>
                </a:solidFill>
                <a:latin typeface="Arial"/>
                <a:cs typeface="Arial"/>
              </a:rPr>
              <a:t>Different models exist in the four host countries:</a:t>
            </a:r>
          </a:p>
          <a:p>
            <a:pPr marL="285750" marR="0" lvl="0" indent="-285750" algn="just" defTabSz="914400">
              <a:lnSpc>
                <a:spcPct val="100000"/>
              </a:lnSpc>
              <a:spcBef>
                <a:spcPts val="0"/>
              </a:spcBef>
              <a:spcAft>
                <a:spcPts val="0"/>
              </a:spcAft>
              <a:buClrTx/>
              <a:buSzTx/>
              <a:buFont typeface="Arial" panose="020B0604020202020204" pitchFamily="34" charset="0"/>
              <a:buChar char="•"/>
              <a:tabLst/>
              <a:defRPr/>
            </a:pPr>
            <a:endParaRPr lang="en-US">
              <a:solidFill>
                <a:srgbClr val="000000"/>
              </a:solidFill>
              <a:latin typeface="Grandview Display"/>
              <a:cs typeface="Arial"/>
            </a:endParaRPr>
          </a:p>
          <a:p>
            <a:pPr marL="285750" indent="-285750" algn="just">
              <a:buFont typeface="Arial" panose="020B0604020202020204" pitchFamily="34" charset="0"/>
              <a:buChar char="•"/>
              <a:defRPr/>
            </a:pPr>
            <a:r>
              <a:rPr lang="en-US" sz="2400">
                <a:solidFill>
                  <a:srgbClr val="000000"/>
                </a:solidFill>
                <a:latin typeface="Arial"/>
                <a:cs typeface="Arial"/>
              </a:rPr>
              <a:t>South African Model: </a:t>
            </a:r>
          </a:p>
          <a:p>
            <a:pPr marL="742950" lvl="1" indent="-285750" algn="just">
              <a:buFont typeface="Arial" panose="020B0604020202020204" pitchFamily="34" charset="0"/>
              <a:buChar char="•"/>
              <a:defRPr/>
            </a:pPr>
            <a:r>
              <a:rPr lang="en-US" sz="2400">
                <a:solidFill>
                  <a:srgbClr val="000000"/>
                </a:solidFill>
                <a:latin typeface="Arial"/>
                <a:cs typeface="Arial"/>
              </a:rPr>
              <a:t>Recognition : Statutory + Non-statutory</a:t>
            </a:r>
          </a:p>
          <a:p>
            <a:pPr marL="742950" lvl="1" indent="-285750" algn="just">
              <a:buFont typeface="Arial" panose="020B0604020202020204" pitchFamily="34" charset="0"/>
              <a:buChar char="•"/>
              <a:defRPr/>
            </a:pPr>
            <a:r>
              <a:rPr lang="en-US" sz="2400">
                <a:solidFill>
                  <a:srgbClr val="000000"/>
                </a:solidFill>
                <a:latin typeface="Arial"/>
                <a:cs typeface="Arial"/>
              </a:rPr>
              <a:t>Accreditation : ??</a:t>
            </a:r>
          </a:p>
          <a:p>
            <a:pPr marL="742950" lvl="1" indent="-285750" algn="just">
              <a:buFont typeface="Arial" panose="020B0604020202020204" pitchFamily="34" charset="0"/>
              <a:buChar char="•"/>
              <a:defRPr/>
            </a:pPr>
            <a:r>
              <a:rPr lang="en-US" sz="2400">
                <a:solidFill>
                  <a:srgbClr val="000000"/>
                </a:solidFill>
                <a:latin typeface="Arial"/>
                <a:cs typeface="Arial"/>
              </a:rPr>
              <a:t>Regulation :</a:t>
            </a:r>
          </a:p>
          <a:p>
            <a:endParaRPr lang="en-ZA"/>
          </a:p>
        </p:txBody>
      </p:sp>
      <p:sp>
        <p:nvSpPr>
          <p:cNvPr id="4" name="Slide Number Placeholder 3"/>
          <p:cNvSpPr>
            <a:spLocks noGrp="1"/>
          </p:cNvSpPr>
          <p:nvPr>
            <p:ph type="sldNum" sz="quarter" idx="5"/>
          </p:nvPr>
        </p:nvSpPr>
        <p:spPr/>
        <p:txBody>
          <a:bodyPr/>
          <a:lstStyle/>
          <a:p>
            <a:fld id="{435FFABE-5F72-430D-A889-002454ED8404}" type="slidenum">
              <a:rPr lang="en-US" smtClean="0"/>
              <a:t>10</a:t>
            </a:fld>
            <a:endParaRPr lang="en-US"/>
          </a:p>
        </p:txBody>
      </p:sp>
    </p:spTree>
    <p:extLst>
      <p:ext uri="{BB962C8B-B14F-4D97-AF65-F5344CB8AC3E}">
        <p14:creationId xmlns:p14="http://schemas.microsoft.com/office/powerpoint/2010/main" val="188147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02837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37149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15750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09869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994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59701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271042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64583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 countries bdow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0" y="0"/>
            <a:ext cx="6699183" cy="939753"/>
          </a:xfrm>
        </p:spPr>
        <p:txBody>
          <a:bodyPr>
            <a:normAutofit/>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325488" y="1454705"/>
            <a:ext cx="2386675"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325488" y="2150077"/>
            <a:ext cx="2386675" cy="3692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5585059" y="1454705"/>
            <a:ext cx="2432785"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5585059" y="2150077"/>
            <a:ext cx="2432785" cy="3692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7CA378C3-27F8-8E38-7876-0F5761115D11}"/>
              </a:ext>
            </a:extLst>
          </p:cNvPr>
          <p:cNvSpPr>
            <a:spLocks noGrp="1"/>
          </p:cNvSpPr>
          <p:nvPr>
            <p:ph type="body" idx="13"/>
          </p:nvPr>
        </p:nvSpPr>
        <p:spPr>
          <a:xfrm>
            <a:off x="3075891" y="1454704"/>
            <a:ext cx="2386675"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C2266A29-CEAE-8C25-2B76-04981BD8FC3F}"/>
              </a:ext>
            </a:extLst>
          </p:cNvPr>
          <p:cNvSpPr>
            <a:spLocks noGrp="1"/>
          </p:cNvSpPr>
          <p:nvPr>
            <p:ph sz="half" idx="14"/>
          </p:nvPr>
        </p:nvSpPr>
        <p:spPr>
          <a:xfrm>
            <a:off x="3075891" y="2150076"/>
            <a:ext cx="2386675" cy="3692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69B8B75F-DE2D-0A4A-CF23-DC911A363A2C}"/>
              </a:ext>
            </a:extLst>
          </p:cNvPr>
          <p:cNvSpPr>
            <a:spLocks noGrp="1"/>
          </p:cNvSpPr>
          <p:nvPr>
            <p:ph type="body" sz="quarter" idx="15"/>
          </p:nvPr>
        </p:nvSpPr>
        <p:spPr>
          <a:xfrm>
            <a:off x="8335462" y="1454704"/>
            <a:ext cx="2432785"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7EB4415B-E026-E23E-4C5A-C48B7DAFF625}"/>
              </a:ext>
            </a:extLst>
          </p:cNvPr>
          <p:cNvSpPr>
            <a:spLocks noGrp="1"/>
          </p:cNvSpPr>
          <p:nvPr>
            <p:ph sz="quarter" idx="16"/>
          </p:nvPr>
        </p:nvSpPr>
        <p:spPr>
          <a:xfrm>
            <a:off x="8335462" y="2150076"/>
            <a:ext cx="2432785" cy="36924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49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16714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6703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11/28/2023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1764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11/28/2023</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5480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52" r:id="rId5"/>
    <p:sldLayoutId id="2147483737" r:id="rId6"/>
    <p:sldLayoutId id="2147483731" r:id="rId7"/>
    <p:sldLayoutId id="2147483727" r:id="rId8"/>
    <p:sldLayoutId id="2147483728" r:id="rId9"/>
    <p:sldLayoutId id="2147483729" r:id="rId10"/>
    <p:sldLayoutId id="2147483730" r:id="rId11"/>
    <p:sldLayoutId id="2147483732" r:id="rId12"/>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hyperlink" Target="https://data.worldbank.or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86E2D5-8E37-13FB-8B7D-318C8246E13F}"/>
              </a:ext>
            </a:extLst>
          </p:cNvPr>
          <p:cNvSpPr>
            <a:spLocks noGrp="1"/>
          </p:cNvSpPr>
          <p:nvPr>
            <p:ph type="ctrTitle"/>
          </p:nvPr>
        </p:nvSpPr>
        <p:spPr>
          <a:xfrm>
            <a:off x="194721" y="1149052"/>
            <a:ext cx="4700551" cy="3346326"/>
          </a:xfrm>
        </p:spPr>
        <p:txBody>
          <a:bodyPr>
            <a:normAutofit fontScale="90000"/>
          </a:bodyPr>
          <a:lstStyle/>
          <a:p>
            <a:r>
              <a:rPr lang="en-US">
                <a:solidFill>
                  <a:srgbClr val="004990"/>
                </a:solidFill>
                <a:latin typeface="Arial Black" panose="020B0A04020102020204" pitchFamily="34" charset="0"/>
                <a:cs typeface="Arial" panose="020B0604020202020204" pitchFamily="34" charset="0"/>
              </a:rPr>
              <a:t>Professional Bodies in Qualification Frameworks: Feedback on Study visits</a:t>
            </a:r>
          </a:p>
        </p:txBody>
      </p:sp>
      <p:sp>
        <p:nvSpPr>
          <p:cNvPr id="10" name="Google Shape;11663;p55">
            <a:extLst>
              <a:ext uri="{FF2B5EF4-FFF2-40B4-BE49-F238E27FC236}">
                <a16:creationId xmlns:a16="http://schemas.microsoft.com/office/drawing/2014/main" id="{A56461B9-781C-1414-73A8-39A05B5C6595}"/>
              </a:ext>
            </a:extLst>
          </p:cNvPr>
          <p:cNvSpPr>
            <a:spLocks/>
          </p:cNvSpPr>
          <p:nvPr/>
        </p:nvSpPr>
        <p:spPr>
          <a:xfrm>
            <a:off x="1224195" y="6322227"/>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1664;p55">
            <a:extLst>
              <a:ext uri="{FF2B5EF4-FFF2-40B4-BE49-F238E27FC236}">
                <a16:creationId xmlns:a16="http://schemas.microsoft.com/office/drawing/2014/main" id="{48EB91C5-EA7D-C4E8-323D-13DFB9250270}"/>
              </a:ext>
            </a:extLst>
          </p:cNvPr>
          <p:cNvGrpSpPr>
            <a:grpSpLocks/>
          </p:cNvGrpSpPr>
          <p:nvPr/>
        </p:nvGrpSpPr>
        <p:grpSpPr>
          <a:xfrm>
            <a:off x="1673667" y="6322227"/>
            <a:ext cx="346056" cy="345674"/>
            <a:chOff x="3303268" y="3817349"/>
            <a:chExt cx="346056" cy="345674"/>
          </a:xfrm>
          <a:solidFill>
            <a:schemeClr val="accent1"/>
          </a:solidFill>
        </p:grpSpPr>
        <p:sp>
          <p:nvSpPr>
            <p:cNvPr id="16" name="Google Shape;11665;p55">
              <a:extLst>
                <a:ext uri="{FF2B5EF4-FFF2-40B4-BE49-F238E27FC236}">
                  <a16:creationId xmlns:a16="http://schemas.microsoft.com/office/drawing/2014/main" id="{2B46558A-8E1A-3BB2-29F3-3E024969A50C}"/>
                </a:ext>
              </a:extLst>
            </p:cNvPr>
            <p:cNvSpPr>
              <a:spLocks/>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666;p55">
              <a:extLst>
                <a:ext uri="{FF2B5EF4-FFF2-40B4-BE49-F238E27FC236}">
                  <a16:creationId xmlns:a16="http://schemas.microsoft.com/office/drawing/2014/main" id="{5A31E90E-5197-3518-3779-4E6C4E8F38A4}"/>
                </a:ext>
              </a:extLst>
            </p:cNvPr>
            <p:cNvSpPr>
              <a:spLocks/>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667;p55">
              <a:extLst>
                <a:ext uri="{FF2B5EF4-FFF2-40B4-BE49-F238E27FC236}">
                  <a16:creationId xmlns:a16="http://schemas.microsoft.com/office/drawing/2014/main" id="{71A1D272-8A84-DC38-8E00-51DD8C7DE2F8}"/>
                </a:ext>
              </a:extLst>
            </p:cNvPr>
            <p:cNvSpPr>
              <a:spLocks/>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668;p55">
              <a:extLst>
                <a:ext uri="{FF2B5EF4-FFF2-40B4-BE49-F238E27FC236}">
                  <a16:creationId xmlns:a16="http://schemas.microsoft.com/office/drawing/2014/main" id="{030BB7F2-2CB7-3670-CCAE-2B7EA4F9DF01}"/>
                </a:ext>
              </a:extLst>
            </p:cNvPr>
            <p:cNvSpPr>
              <a:spLocks/>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1669;p55">
            <a:extLst>
              <a:ext uri="{FF2B5EF4-FFF2-40B4-BE49-F238E27FC236}">
                <a16:creationId xmlns:a16="http://schemas.microsoft.com/office/drawing/2014/main" id="{3EB35024-DD76-6E1A-2C35-0EA818B649C0}"/>
              </a:ext>
            </a:extLst>
          </p:cNvPr>
          <p:cNvGrpSpPr>
            <a:grpSpLocks/>
          </p:cNvGrpSpPr>
          <p:nvPr/>
        </p:nvGrpSpPr>
        <p:grpSpPr>
          <a:xfrm>
            <a:off x="2122756" y="6322227"/>
            <a:ext cx="346056" cy="345674"/>
            <a:chOff x="3752358" y="3817349"/>
            <a:chExt cx="346056" cy="345674"/>
          </a:xfrm>
          <a:solidFill>
            <a:schemeClr val="accent1"/>
          </a:solidFill>
        </p:grpSpPr>
        <p:sp>
          <p:nvSpPr>
            <p:cNvPr id="34" name="Google Shape;11670;p55">
              <a:extLst>
                <a:ext uri="{FF2B5EF4-FFF2-40B4-BE49-F238E27FC236}">
                  <a16:creationId xmlns:a16="http://schemas.microsoft.com/office/drawing/2014/main" id="{1E5D3D77-361F-290C-A9DF-C768EF149344}"/>
                </a:ext>
              </a:extLst>
            </p:cNvPr>
            <p:cNvSpPr>
              <a:spLocks/>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671;p55">
              <a:extLst>
                <a:ext uri="{FF2B5EF4-FFF2-40B4-BE49-F238E27FC236}">
                  <a16:creationId xmlns:a16="http://schemas.microsoft.com/office/drawing/2014/main" id="{BC3E1368-471A-0FA2-9AA1-49C5AFF53CFA}"/>
                </a:ext>
              </a:extLst>
            </p:cNvPr>
            <p:cNvSpPr>
              <a:spLocks/>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672;p55">
              <a:extLst>
                <a:ext uri="{FF2B5EF4-FFF2-40B4-BE49-F238E27FC236}">
                  <a16:creationId xmlns:a16="http://schemas.microsoft.com/office/drawing/2014/main" id="{3912F0FE-BA41-F7C7-FA5C-B40451883E19}"/>
                </a:ext>
              </a:extLst>
            </p:cNvPr>
            <p:cNvSpPr>
              <a:spLocks/>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673;p55">
              <a:extLst>
                <a:ext uri="{FF2B5EF4-FFF2-40B4-BE49-F238E27FC236}">
                  <a16:creationId xmlns:a16="http://schemas.microsoft.com/office/drawing/2014/main" id="{DF5981F3-2E1E-6D80-0A73-3FB5E537CD12}"/>
                </a:ext>
              </a:extLst>
            </p:cNvPr>
            <p:cNvSpPr>
              <a:spLocks/>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11682;p55">
            <a:extLst>
              <a:ext uri="{FF2B5EF4-FFF2-40B4-BE49-F238E27FC236}">
                <a16:creationId xmlns:a16="http://schemas.microsoft.com/office/drawing/2014/main" id="{67058060-A9CF-83E5-C336-0879C027063B}"/>
              </a:ext>
            </a:extLst>
          </p:cNvPr>
          <p:cNvGrpSpPr>
            <a:grpSpLocks/>
          </p:cNvGrpSpPr>
          <p:nvPr/>
        </p:nvGrpSpPr>
        <p:grpSpPr>
          <a:xfrm>
            <a:off x="2571846" y="6322227"/>
            <a:ext cx="346024" cy="345674"/>
            <a:chOff x="4201447" y="3817349"/>
            <a:chExt cx="346024" cy="345674"/>
          </a:xfrm>
          <a:solidFill>
            <a:schemeClr val="accent1"/>
          </a:solidFill>
        </p:grpSpPr>
        <p:sp>
          <p:nvSpPr>
            <p:cNvPr id="42" name="Google Shape;11683;p55">
              <a:extLst>
                <a:ext uri="{FF2B5EF4-FFF2-40B4-BE49-F238E27FC236}">
                  <a16:creationId xmlns:a16="http://schemas.microsoft.com/office/drawing/2014/main" id="{5963CC7F-B7A0-D2DB-2187-3EBCD2F5468A}"/>
                </a:ext>
              </a:extLst>
            </p:cNvPr>
            <p:cNvSpPr>
              <a:spLocks/>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684;p55">
              <a:extLst>
                <a:ext uri="{FF2B5EF4-FFF2-40B4-BE49-F238E27FC236}">
                  <a16:creationId xmlns:a16="http://schemas.microsoft.com/office/drawing/2014/main" id="{C8F605B8-3FD5-656D-E973-A14317D03481}"/>
                </a:ext>
              </a:extLst>
            </p:cNvPr>
            <p:cNvSpPr>
              <a:spLocks/>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 name="Picture 52" descr="A picture containing logo&#10;&#10;Description automatically generated">
            <a:extLst>
              <a:ext uri="{FF2B5EF4-FFF2-40B4-BE49-F238E27FC236}">
                <a16:creationId xmlns:a16="http://schemas.microsoft.com/office/drawing/2014/main" id="{DD534D4F-52DF-B38D-937E-85DC13CA5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060" y="0"/>
            <a:ext cx="1600940" cy="960856"/>
          </a:xfrm>
          <a:prstGeom prst="rect">
            <a:avLst/>
          </a:prstGeom>
        </p:spPr>
      </p:pic>
      <p:grpSp>
        <p:nvGrpSpPr>
          <p:cNvPr id="56" name="Google Shape;12293;p55">
            <a:extLst>
              <a:ext uri="{FF2B5EF4-FFF2-40B4-BE49-F238E27FC236}">
                <a16:creationId xmlns:a16="http://schemas.microsoft.com/office/drawing/2014/main" id="{7F5A1969-55B1-FA70-41C5-E47AF07F3E43}"/>
              </a:ext>
            </a:extLst>
          </p:cNvPr>
          <p:cNvGrpSpPr>
            <a:grpSpLocks noGrp="1" noUngrp="1" noRot="1" noMove="1" noResize="1"/>
          </p:cNvGrpSpPr>
          <p:nvPr/>
        </p:nvGrpSpPr>
        <p:grpSpPr>
          <a:xfrm>
            <a:off x="3020904" y="6322227"/>
            <a:ext cx="346056" cy="345674"/>
            <a:chOff x="2238181" y="4120624"/>
            <a:chExt cx="346056" cy="345674"/>
          </a:xfrm>
          <a:solidFill>
            <a:srgbClr val="4472C4"/>
          </a:solidFill>
        </p:grpSpPr>
        <p:grpSp>
          <p:nvGrpSpPr>
            <p:cNvPr id="57" name="Google Shape;12294;p55">
              <a:extLst>
                <a:ext uri="{FF2B5EF4-FFF2-40B4-BE49-F238E27FC236}">
                  <a16:creationId xmlns:a16="http://schemas.microsoft.com/office/drawing/2014/main" id="{31C8E22B-5268-FDB7-A044-9C83648F8086}"/>
                </a:ext>
              </a:extLst>
            </p:cNvPr>
            <p:cNvGrpSpPr>
              <a:grpSpLocks noGrp="1" noUngrp="1" noRot="1" noMove="1" noResize="1"/>
            </p:cNvGrpSpPr>
            <p:nvPr/>
          </p:nvGrpSpPr>
          <p:grpSpPr>
            <a:xfrm>
              <a:off x="2309155" y="4177413"/>
              <a:ext cx="203862" cy="231903"/>
              <a:chOff x="1512725" y="258500"/>
              <a:chExt cx="4570900" cy="5199625"/>
            </a:xfrm>
            <a:grpFill/>
          </p:grpSpPr>
          <p:sp>
            <p:nvSpPr>
              <p:cNvPr id="59" name="Google Shape;12295;p55">
                <a:extLst>
                  <a:ext uri="{FF2B5EF4-FFF2-40B4-BE49-F238E27FC236}">
                    <a16:creationId xmlns:a16="http://schemas.microsoft.com/office/drawing/2014/main" id="{F811CA91-F203-0364-4746-C062BE369158}"/>
                  </a:ext>
                </a:extLst>
              </p:cNvPr>
              <p:cNvSpPr>
                <a:spLocks noGrp="1" noRot="1" noMove="1" noResize="1" noEditPoints="1" noAdjustHandles="1" noChangeArrowheads="1" noChangeShapeType="1"/>
              </p:cNvSpPr>
              <p:nvPr/>
            </p:nvSpPr>
            <p:spPr>
              <a:xfrm>
                <a:off x="1512725" y="2700900"/>
                <a:ext cx="2654475" cy="2757225"/>
              </a:xfrm>
              <a:custGeom>
                <a:avLst/>
                <a:gdLst/>
                <a:ahLst/>
                <a:cxnLst/>
                <a:rect l="l" t="t" r="r" b="b"/>
                <a:pathLst>
                  <a:path w="106179" h="110289" extrusionOk="0">
                    <a:moveTo>
                      <a:pt x="19199" y="1"/>
                    </a:moveTo>
                    <a:cubicBezTo>
                      <a:pt x="18076" y="1"/>
                      <a:pt x="16954" y="466"/>
                      <a:pt x="16148" y="1404"/>
                    </a:cubicBezTo>
                    <a:cubicBezTo>
                      <a:pt x="5840" y="13310"/>
                      <a:pt x="1" y="28739"/>
                      <a:pt x="33" y="44494"/>
                    </a:cubicBezTo>
                    <a:cubicBezTo>
                      <a:pt x="33" y="62077"/>
                      <a:pt x="6916" y="78582"/>
                      <a:pt x="19442" y="91010"/>
                    </a:cubicBezTo>
                    <a:cubicBezTo>
                      <a:pt x="31968" y="103439"/>
                      <a:pt x="48572" y="110289"/>
                      <a:pt x="66252" y="110289"/>
                    </a:cubicBezTo>
                    <a:cubicBezTo>
                      <a:pt x="69546" y="110289"/>
                      <a:pt x="72939" y="110060"/>
                      <a:pt x="76201" y="109571"/>
                    </a:cubicBezTo>
                    <a:cubicBezTo>
                      <a:pt x="86248" y="108071"/>
                      <a:pt x="95675" y="104352"/>
                      <a:pt x="103895" y="98643"/>
                    </a:cubicBezTo>
                    <a:cubicBezTo>
                      <a:pt x="105983" y="97208"/>
                      <a:pt x="106179" y="94272"/>
                      <a:pt x="104417" y="92478"/>
                    </a:cubicBezTo>
                    <a:cubicBezTo>
                      <a:pt x="104384" y="92348"/>
                      <a:pt x="104384" y="92315"/>
                      <a:pt x="104352" y="92315"/>
                    </a:cubicBezTo>
                    <a:cubicBezTo>
                      <a:pt x="103555" y="91537"/>
                      <a:pt x="102517" y="91128"/>
                      <a:pt x="101470" y="91128"/>
                    </a:cubicBezTo>
                    <a:cubicBezTo>
                      <a:pt x="100673" y="91128"/>
                      <a:pt x="99870" y="91365"/>
                      <a:pt x="99165" y="91859"/>
                    </a:cubicBezTo>
                    <a:cubicBezTo>
                      <a:pt x="91956" y="96849"/>
                      <a:pt x="83769" y="100111"/>
                      <a:pt x="74994" y="101416"/>
                    </a:cubicBezTo>
                    <a:cubicBezTo>
                      <a:pt x="72091" y="101808"/>
                      <a:pt x="69155" y="102069"/>
                      <a:pt x="66252" y="102069"/>
                    </a:cubicBezTo>
                    <a:cubicBezTo>
                      <a:pt x="50757" y="102069"/>
                      <a:pt x="36176" y="96066"/>
                      <a:pt x="25216" y="85171"/>
                    </a:cubicBezTo>
                    <a:cubicBezTo>
                      <a:pt x="14256" y="74309"/>
                      <a:pt x="8221" y="59826"/>
                      <a:pt x="8188" y="44462"/>
                    </a:cubicBezTo>
                    <a:cubicBezTo>
                      <a:pt x="8188" y="30664"/>
                      <a:pt x="13277" y="17126"/>
                      <a:pt x="22313" y="6721"/>
                    </a:cubicBezTo>
                    <a:cubicBezTo>
                      <a:pt x="23650" y="5188"/>
                      <a:pt x="23650" y="2904"/>
                      <a:pt x="22248" y="1404"/>
                    </a:cubicBezTo>
                    <a:lnTo>
                      <a:pt x="22215" y="1338"/>
                    </a:lnTo>
                    <a:cubicBezTo>
                      <a:pt x="21407" y="449"/>
                      <a:pt x="20302" y="1"/>
                      <a:pt x="19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60" name="Google Shape;12296;p55">
                <a:extLst>
                  <a:ext uri="{FF2B5EF4-FFF2-40B4-BE49-F238E27FC236}">
                    <a16:creationId xmlns:a16="http://schemas.microsoft.com/office/drawing/2014/main" id="{F9179F81-F308-ACC4-F36C-6AAF5901AABE}"/>
                  </a:ext>
                </a:extLst>
              </p:cNvPr>
              <p:cNvSpPr>
                <a:spLocks noGrp="1" noRot="1" noMove="1" noResize="1" noEditPoints="1" noAdjustHandles="1" noChangeArrowheads="1" noChangeShapeType="1"/>
              </p:cNvSpPr>
              <p:nvPr/>
            </p:nvSpPr>
            <p:spPr>
              <a:xfrm>
                <a:off x="2323325" y="258500"/>
                <a:ext cx="3760300" cy="4390225"/>
              </a:xfrm>
              <a:custGeom>
                <a:avLst/>
                <a:gdLst/>
                <a:ahLst/>
                <a:cxnLst/>
                <a:rect l="l" t="t" r="r" b="b"/>
                <a:pathLst>
                  <a:path w="150412" h="175609" extrusionOk="0">
                    <a:moveTo>
                      <a:pt x="63610" y="0"/>
                    </a:moveTo>
                    <a:cubicBezTo>
                      <a:pt x="61359" y="0"/>
                      <a:pt x="59532" y="1827"/>
                      <a:pt x="59532" y="4078"/>
                    </a:cubicBezTo>
                    <a:lnTo>
                      <a:pt x="59532" y="93228"/>
                    </a:lnTo>
                    <a:lnTo>
                      <a:pt x="59467" y="142060"/>
                    </a:lnTo>
                    <a:cubicBezTo>
                      <a:pt x="59467" y="153020"/>
                      <a:pt x="52421" y="162741"/>
                      <a:pt x="41950" y="166199"/>
                    </a:cubicBezTo>
                    <a:cubicBezTo>
                      <a:pt x="39320" y="167047"/>
                      <a:pt x="36616" y="167503"/>
                      <a:pt x="33881" y="167503"/>
                    </a:cubicBezTo>
                    <a:cubicBezTo>
                      <a:pt x="33462" y="167503"/>
                      <a:pt x="33042" y="167493"/>
                      <a:pt x="32621" y="167471"/>
                    </a:cubicBezTo>
                    <a:cubicBezTo>
                      <a:pt x="19181" y="166818"/>
                      <a:pt x="8515" y="155793"/>
                      <a:pt x="8319" y="142419"/>
                    </a:cubicBezTo>
                    <a:cubicBezTo>
                      <a:pt x="8221" y="135569"/>
                      <a:pt x="10798" y="129143"/>
                      <a:pt x="15593" y="124250"/>
                    </a:cubicBezTo>
                    <a:cubicBezTo>
                      <a:pt x="20454" y="119291"/>
                      <a:pt x="26978" y="116584"/>
                      <a:pt x="33926" y="116584"/>
                    </a:cubicBezTo>
                    <a:cubicBezTo>
                      <a:pt x="36633" y="116584"/>
                      <a:pt x="39373" y="117041"/>
                      <a:pt x="41983" y="117889"/>
                    </a:cubicBezTo>
                    <a:cubicBezTo>
                      <a:pt x="42399" y="118019"/>
                      <a:pt x="42825" y="118082"/>
                      <a:pt x="43246" y="118082"/>
                    </a:cubicBezTo>
                    <a:cubicBezTo>
                      <a:pt x="44409" y="118082"/>
                      <a:pt x="45540" y="117600"/>
                      <a:pt x="46354" y="116714"/>
                    </a:cubicBezTo>
                    <a:cubicBezTo>
                      <a:pt x="47006" y="115931"/>
                      <a:pt x="47332" y="114920"/>
                      <a:pt x="47332" y="113909"/>
                    </a:cubicBezTo>
                    <a:lnTo>
                      <a:pt x="47332" y="81028"/>
                    </a:lnTo>
                    <a:cubicBezTo>
                      <a:pt x="47332" y="79038"/>
                      <a:pt x="45865" y="77277"/>
                      <a:pt x="43875" y="76983"/>
                    </a:cubicBezTo>
                    <a:cubicBezTo>
                      <a:pt x="40547" y="76494"/>
                      <a:pt x="37220" y="76233"/>
                      <a:pt x="33926" y="76233"/>
                    </a:cubicBezTo>
                    <a:cubicBezTo>
                      <a:pt x="26651" y="76233"/>
                      <a:pt x="19638" y="77407"/>
                      <a:pt x="12984" y="79593"/>
                    </a:cubicBezTo>
                    <a:cubicBezTo>
                      <a:pt x="10831" y="80311"/>
                      <a:pt x="9820" y="82724"/>
                      <a:pt x="10831" y="84780"/>
                    </a:cubicBezTo>
                    <a:lnTo>
                      <a:pt x="10831" y="84812"/>
                    </a:lnTo>
                    <a:cubicBezTo>
                      <a:pt x="10961" y="85008"/>
                      <a:pt x="11092" y="85269"/>
                      <a:pt x="11157" y="85465"/>
                    </a:cubicBezTo>
                    <a:cubicBezTo>
                      <a:pt x="11790" y="86730"/>
                      <a:pt x="13091" y="87485"/>
                      <a:pt x="14435" y="87485"/>
                    </a:cubicBezTo>
                    <a:cubicBezTo>
                      <a:pt x="14823" y="87485"/>
                      <a:pt x="15214" y="87423"/>
                      <a:pt x="15593" y="87291"/>
                    </a:cubicBezTo>
                    <a:cubicBezTo>
                      <a:pt x="21400" y="85367"/>
                      <a:pt x="27565" y="84388"/>
                      <a:pt x="33860" y="84388"/>
                    </a:cubicBezTo>
                    <a:cubicBezTo>
                      <a:pt x="35622" y="84388"/>
                      <a:pt x="37383" y="84486"/>
                      <a:pt x="39145" y="84649"/>
                    </a:cubicBezTo>
                    <a:lnTo>
                      <a:pt x="39145" y="108853"/>
                    </a:lnTo>
                    <a:cubicBezTo>
                      <a:pt x="37383" y="108592"/>
                      <a:pt x="35622" y="108462"/>
                      <a:pt x="33860" y="108462"/>
                    </a:cubicBezTo>
                    <a:cubicBezTo>
                      <a:pt x="24727" y="108462"/>
                      <a:pt x="16180" y="112050"/>
                      <a:pt x="9787" y="118541"/>
                    </a:cubicBezTo>
                    <a:cubicBezTo>
                      <a:pt x="3426" y="124967"/>
                      <a:pt x="1" y="133481"/>
                      <a:pt x="99" y="142549"/>
                    </a:cubicBezTo>
                    <a:cubicBezTo>
                      <a:pt x="360" y="160197"/>
                      <a:pt x="14452" y="174712"/>
                      <a:pt x="32164" y="175561"/>
                    </a:cubicBezTo>
                    <a:cubicBezTo>
                      <a:pt x="32758" y="175593"/>
                      <a:pt x="33351" y="175609"/>
                      <a:pt x="33941" y="175609"/>
                    </a:cubicBezTo>
                    <a:cubicBezTo>
                      <a:pt x="37530" y="175609"/>
                      <a:pt x="41044" y="175018"/>
                      <a:pt x="44462" y="173897"/>
                    </a:cubicBezTo>
                    <a:cubicBezTo>
                      <a:pt x="58325" y="169330"/>
                      <a:pt x="67622" y="156543"/>
                      <a:pt x="67622" y="142027"/>
                    </a:cubicBezTo>
                    <a:lnTo>
                      <a:pt x="67687" y="93163"/>
                    </a:lnTo>
                    <a:lnTo>
                      <a:pt x="67687" y="8155"/>
                    </a:lnTo>
                    <a:lnTo>
                      <a:pt x="78321" y="8155"/>
                    </a:lnTo>
                    <a:cubicBezTo>
                      <a:pt x="81697" y="8133"/>
                      <a:pt x="85305" y="8095"/>
                      <a:pt x="88344" y="8095"/>
                    </a:cubicBezTo>
                    <a:cubicBezTo>
                      <a:pt x="89709" y="8095"/>
                      <a:pt x="90960" y="8103"/>
                      <a:pt x="92022" y="8123"/>
                    </a:cubicBezTo>
                    <a:cubicBezTo>
                      <a:pt x="93098" y="21073"/>
                      <a:pt x="98643" y="33110"/>
                      <a:pt x="107973" y="42374"/>
                    </a:cubicBezTo>
                    <a:cubicBezTo>
                      <a:pt x="117269" y="51573"/>
                      <a:pt x="129339" y="57053"/>
                      <a:pt x="142256" y="58031"/>
                    </a:cubicBezTo>
                    <a:cubicBezTo>
                      <a:pt x="142256" y="64131"/>
                      <a:pt x="142289" y="76005"/>
                      <a:pt x="142354" y="82333"/>
                    </a:cubicBezTo>
                    <a:cubicBezTo>
                      <a:pt x="133155" y="81876"/>
                      <a:pt x="124250" y="79821"/>
                      <a:pt x="115769" y="76233"/>
                    </a:cubicBezTo>
                    <a:cubicBezTo>
                      <a:pt x="109506" y="73624"/>
                      <a:pt x="103700" y="70198"/>
                      <a:pt x="98350" y="66088"/>
                    </a:cubicBezTo>
                    <a:cubicBezTo>
                      <a:pt x="97610" y="65524"/>
                      <a:pt x="96719" y="65238"/>
                      <a:pt x="95830" y="65238"/>
                    </a:cubicBezTo>
                    <a:cubicBezTo>
                      <a:pt x="95229" y="65238"/>
                      <a:pt x="94629" y="65369"/>
                      <a:pt x="94077" y="65632"/>
                    </a:cubicBezTo>
                    <a:cubicBezTo>
                      <a:pt x="92674" y="66284"/>
                      <a:pt x="91793" y="67752"/>
                      <a:pt x="91793" y="69318"/>
                    </a:cubicBezTo>
                    <a:lnTo>
                      <a:pt x="91956" y="142354"/>
                    </a:lnTo>
                    <a:cubicBezTo>
                      <a:pt x="91891" y="150443"/>
                      <a:pt x="90195" y="158272"/>
                      <a:pt x="86966" y="165514"/>
                    </a:cubicBezTo>
                    <a:cubicBezTo>
                      <a:pt x="86150" y="167308"/>
                      <a:pt x="86802" y="169428"/>
                      <a:pt x="88433" y="170472"/>
                    </a:cubicBezTo>
                    <a:cubicBezTo>
                      <a:pt x="88466" y="170472"/>
                      <a:pt x="88466" y="170505"/>
                      <a:pt x="88531" y="170505"/>
                    </a:cubicBezTo>
                    <a:cubicBezTo>
                      <a:pt x="89214" y="170960"/>
                      <a:pt x="89984" y="171174"/>
                      <a:pt x="90744" y="171174"/>
                    </a:cubicBezTo>
                    <a:cubicBezTo>
                      <a:pt x="92271" y="171174"/>
                      <a:pt x="93760" y="170311"/>
                      <a:pt x="94436" y="168808"/>
                    </a:cubicBezTo>
                    <a:cubicBezTo>
                      <a:pt x="98089" y="160555"/>
                      <a:pt x="100046" y="151650"/>
                      <a:pt x="100111" y="142354"/>
                    </a:cubicBezTo>
                    <a:lnTo>
                      <a:pt x="99850" y="77049"/>
                    </a:lnTo>
                    <a:lnTo>
                      <a:pt x="99850" y="77049"/>
                    </a:lnTo>
                    <a:cubicBezTo>
                      <a:pt x="103895" y="79593"/>
                      <a:pt x="108071" y="81844"/>
                      <a:pt x="112474" y="83670"/>
                    </a:cubicBezTo>
                    <a:cubicBezTo>
                      <a:pt x="123206" y="88205"/>
                      <a:pt x="134591" y="90521"/>
                      <a:pt x="146301" y="90521"/>
                    </a:cubicBezTo>
                    <a:cubicBezTo>
                      <a:pt x="147410" y="90521"/>
                      <a:pt x="148454" y="90097"/>
                      <a:pt x="149237" y="89346"/>
                    </a:cubicBezTo>
                    <a:cubicBezTo>
                      <a:pt x="149987" y="88563"/>
                      <a:pt x="150411" y="87552"/>
                      <a:pt x="150411" y="86443"/>
                    </a:cubicBezTo>
                    <a:lnTo>
                      <a:pt x="150379" y="70231"/>
                    </a:lnTo>
                    <a:lnTo>
                      <a:pt x="150313" y="54345"/>
                    </a:lnTo>
                    <a:cubicBezTo>
                      <a:pt x="150281" y="49974"/>
                      <a:pt x="146301" y="49942"/>
                      <a:pt x="146236" y="49942"/>
                    </a:cubicBezTo>
                    <a:cubicBezTo>
                      <a:pt x="120955" y="49942"/>
                      <a:pt x="100177" y="29358"/>
                      <a:pt x="99981" y="4045"/>
                    </a:cubicBezTo>
                    <a:cubicBezTo>
                      <a:pt x="99981" y="2121"/>
                      <a:pt x="98546" y="131"/>
                      <a:pt x="959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58" name="Google Shape;12297;p55">
              <a:extLst>
                <a:ext uri="{FF2B5EF4-FFF2-40B4-BE49-F238E27FC236}">
                  <a16:creationId xmlns:a16="http://schemas.microsoft.com/office/drawing/2014/main" id="{4C0334E9-8CF1-C927-EA52-48FB0E6D1FDF}"/>
                </a:ext>
              </a:extLst>
            </p:cNvPr>
            <p:cNvSpPr>
              <a:spLocks noGrp="1" noRot="1" noMove="1" noResize="1" noEditPoints="1" noAdjustHandles="1" noChangeArrowheads="1" noChangeShapeType="1"/>
            </p:cNvSpPr>
            <p:nvPr/>
          </p:nvSpPr>
          <p:spPr>
            <a:xfrm>
              <a:off x="2238181" y="4120624"/>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8" name="TextBox 7">
            <a:extLst>
              <a:ext uri="{FF2B5EF4-FFF2-40B4-BE49-F238E27FC236}">
                <a16:creationId xmlns:a16="http://schemas.microsoft.com/office/drawing/2014/main" id="{0EC972E3-2602-568F-2818-7E8027F9462E}"/>
              </a:ext>
            </a:extLst>
          </p:cNvPr>
          <p:cNvSpPr txBox="1"/>
          <p:nvPr/>
        </p:nvSpPr>
        <p:spPr>
          <a:xfrm>
            <a:off x="132008" y="4792376"/>
            <a:ext cx="3667106" cy="1569660"/>
          </a:xfrm>
          <a:prstGeom prst="rect">
            <a:avLst/>
          </a:prstGeom>
          <a:noFill/>
        </p:spPr>
        <p:txBody>
          <a:bodyPr wrap="square" rtlCol="0">
            <a:spAutoFit/>
          </a:bodyPr>
          <a:lstStyle/>
          <a:p>
            <a:pPr algn="ctr"/>
            <a:r>
              <a:rPr lang="en-US" sz="2400" b="1" dirty="0">
                <a:latin typeface="Arial Black" panose="020B0A04020102020204" pitchFamily="34" charset="0"/>
                <a:ea typeface="+mj-ea"/>
                <a:cs typeface="Arial" panose="020B0604020202020204" pitchFamily="34" charset="0"/>
              </a:rPr>
              <a:t>The SAQA study visit team</a:t>
            </a:r>
          </a:p>
          <a:p>
            <a:pPr algn="ctr"/>
            <a:endParaRPr lang="en-US" sz="2400" b="1" dirty="0">
              <a:latin typeface="Arial Black" panose="020B0A04020102020204" pitchFamily="34" charset="0"/>
              <a:ea typeface="+mj-ea"/>
              <a:cs typeface="Arial" panose="020B0604020202020204" pitchFamily="34" charset="0"/>
            </a:endParaRPr>
          </a:p>
          <a:p>
            <a:pPr algn="ctr"/>
            <a:r>
              <a:rPr lang="en-US" sz="2400" b="1" dirty="0">
                <a:latin typeface="Arial Black" panose="020B0A04020102020204" pitchFamily="34" charset="0"/>
                <a:ea typeface="+mj-ea"/>
                <a:cs typeface="Arial" panose="020B0604020202020204" pitchFamily="34" charset="0"/>
              </a:rPr>
              <a:t>29 November 2023</a:t>
            </a:r>
          </a:p>
        </p:txBody>
      </p:sp>
    </p:spTree>
    <p:extLst>
      <p:ext uri="{BB962C8B-B14F-4D97-AF65-F5344CB8AC3E}">
        <p14:creationId xmlns:p14="http://schemas.microsoft.com/office/powerpoint/2010/main" val="4196875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AE01-FA1B-E68A-0AA0-4CB1791AF2D7}"/>
              </a:ext>
            </a:extLst>
          </p:cNvPr>
          <p:cNvSpPr txBox="1">
            <a:spLocks/>
          </p:cNvSpPr>
          <p:nvPr/>
        </p:nvSpPr>
        <p:spPr>
          <a:xfrm>
            <a:off x="-1" y="48373"/>
            <a:ext cx="2650068" cy="658138"/>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3600">
                <a:solidFill>
                  <a:srgbClr val="004990"/>
                </a:solidFill>
                <a:latin typeface="Arial Black" panose="020B0A04020102020204" pitchFamily="34" charset="0"/>
                <a:cs typeface="Arial" panose="020B0604020202020204" pitchFamily="34" charset="0"/>
              </a:rPr>
              <a:t>Summary</a:t>
            </a:r>
            <a:endParaRPr lang="en-US" sz="3600">
              <a:solidFill>
                <a:srgbClr val="004990"/>
              </a:solidFill>
            </a:endParaRPr>
          </a:p>
        </p:txBody>
      </p:sp>
      <p:pic>
        <p:nvPicPr>
          <p:cNvPr id="8" name="Content Placeholder 4" descr="A picture containing shape">
            <a:extLst>
              <a:ext uri="{FF2B5EF4-FFF2-40B4-BE49-F238E27FC236}">
                <a16:creationId xmlns:a16="http://schemas.microsoft.com/office/drawing/2014/main" id="{99C0B9A4-67F8-3A91-9AA9-DFB682AC824D}"/>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4587" r="7322"/>
          <a:stretch/>
        </p:blipFill>
        <p:spPr>
          <a:xfrm>
            <a:off x="11302999" y="1"/>
            <a:ext cx="907661" cy="2082800"/>
          </a:xfrm>
        </p:spPr>
      </p:pic>
      <p:pic>
        <p:nvPicPr>
          <p:cNvPr id="9" name="Picture 8" descr="A picture containing logo&#10;&#10;Description automatically generated">
            <a:extLst>
              <a:ext uri="{FF2B5EF4-FFF2-40B4-BE49-F238E27FC236}">
                <a16:creationId xmlns:a16="http://schemas.microsoft.com/office/drawing/2014/main" id="{9059A710-0746-0054-D3D0-58D47FB353A2}"/>
              </a:ext>
            </a:extLst>
          </p:cNvPr>
          <p:cNvPicPr/>
          <p:nvPr/>
        </p:nvPicPr>
        <p:blipFill>
          <a:blip r:embed="rId4">
            <a:extLst>
              <a:ext uri="{28A0092B-C50C-407E-A947-70E740481C1C}">
                <a14:useLocalDpi xmlns:a14="http://schemas.microsoft.com/office/drawing/2010/main" val="0"/>
              </a:ext>
            </a:extLst>
          </a:blip>
          <a:stretch>
            <a:fillRect/>
          </a:stretch>
        </p:blipFill>
        <p:spPr>
          <a:xfrm>
            <a:off x="11293671" y="-1"/>
            <a:ext cx="907660" cy="626533"/>
          </a:xfrm>
          <a:prstGeom prst="rect">
            <a:avLst/>
          </a:prstGeom>
        </p:spPr>
      </p:pic>
      <p:graphicFrame>
        <p:nvGraphicFramePr>
          <p:cNvPr id="5" name="Table 4">
            <a:extLst>
              <a:ext uri="{FF2B5EF4-FFF2-40B4-BE49-F238E27FC236}">
                <a16:creationId xmlns:a16="http://schemas.microsoft.com/office/drawing/2014/main" id="{F8283E0E-AEBF-80CC-C6D3-9C9BC8DFF178}"/>
              </a:ext>
            </a:extLst>
          </p:cNvPr>
          <p:cNvGraphicFramePr>
            <a:graphicFrameLocks noGrp="1"/>
          </p:cNvGraphicFramePr>
          <p:nvPr>
            <p:extLst>
              <p:ext uri="{D42A27DB-BD31-4B8C-83A1-F6EECF244321}">
                <p14:modId xmlns:p14="http://schemas.microsoft.com/office/powerpoint/2010/main" val="308573607"/>
              </p:ext>
            </p:extLst>
          </p:nvPr>
        </p:nvGraphicFramePr>
        <p:xfrm>
          <a:off x="0" y="621323"/>
          <a:ext cx="12165297" cy="6158068"/>
        </p:xfrm>
        <a:graphic>
          <a:graphicData uri="http://schemas.openxmlformats.org/drawingml/2006/table">
            <a:tbl>
              <a:tblPr firstRow="1" bandCol="1">
                <a:tableStyleId>{5C22544A-7EE6-4342-B048-85BDC9FD1C3A}</a:tableStyleId>
              </a:tblPr>
              <a:tblGrid>
                <a:gridCol w="3046177">
                  <a:extLst>
                    <a:ext uri="{9D8B030D-6E8A-4147-A177-3AD203B41FA5}">
                      <a16:colId xmlns:a16="http://schemas.microsoft.com/office/drawing/2014/main" val="2109502111"/>
                    </a:ext>
                  </a:extLst>
                </a:gridCol>
                <a:gridCol w="1823824">
                  <a:extLst>
                    <a:ext uri="{9D8B030D-6E8A-4147-A177-3AD203B41FA5}">
                      <a16:colId xmlns:a16="http://schemas.microsoft.com/office/drawing/2014/main" val="835821650"/>
                    </a:ext>
                  </a:extLst>
                </a:gridCol>
                <a:gridCol w="1823824">
                  <a:extLst>
                    <a:ext uri="{9D8B030D-6E8A-4147-A177-3AD203B41FA5}">
                      <a16:colId xmlns:a16="http://schemas.microsoft.com/office/drawing/2014/main" val="292560518"/>
                    </a:ext>
                  </a:extLst>
                </a:gridCol>
                <a:gridCol w="1823824">
                  <a:extLst>
                    <a:ext uri="{9D8B030D-6E8A-4147-A177-3AD203B41FA5}">
                      <a16:colId xmlns:a16="http://schemas.microsoft.com/office/drawing/2014/main" val="1735438507"/>
                    </a:ext>
                  </a:extLst>
                </a:gridCol>
                <a:gridCol w="1823824">
                  <a:extLst>
                    <a:ext uri="{9D8B030D-6E8A-4147-A177-3AD203B41FA5}">
                      <a16:colId xmlns:a16="http://schemas.microsoft.com/office/drawing/2014/main" val="2952948820"/>
                    </a:ext>
                  </a:extLst>
                </a:gridCol>
                <a:gridCol w="1823824">
                  <a:extLst>
                    <a:ext uri="{9D8B030D-6E8A-4147-A177-3AD203B41FA5}">
                      <a16:colId xmlns:a16="http://schemas.microsoft.com/office/drawing/2014/main" val="1762903152"/>
                    </a:ext>
                  </a:extLst>
                </a:gridCol>
              </a:tblGrid>
              <a:tr h="374324">
                <a:tc>
                  <a:txBody>
                    <a:bodyPr/>
                    <a:lstStyle/>
                    <a:p>
                      <a:pPr algn="l" fontAlgn="b"/>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l" fontAlgn="ctr"/>
                      <a:r>
                        <a:rPr lang="en-ZA" sz="2000" u="none" strike="noStrike">
                          <a:effectLst/>
                          <a:latin typeface="Arial"/>
                          <a:cs typeface="Arial"/>
                        </a:rPr>
                        <a:t>South Africa</a:t>
                      </a:r>
                      <a:endParaRPr lang="en-ZA" sz="2000" b="1"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algn="l" fontAlgn="ctr"/>
                      <a:r>
                        <a:rPr lang="en-ZA" sz="2000" u="none" strike="noStrike">
                          <a:effectLst/>
                          <a:latin typeface="Arial"/>
                          <a:cs typeface="Arial"/>
                        </a:rPr>
                        <a:t>Hong Kong</a:t>
                      </a:r>
                      <a:endParaRPr lang="en-ZA" sz="2000" b="1" i="0" u="none" strike="noStrike">
                        <a:solidFill>
                          <a:srgbClr val="000000"/>
                        </a:solidFill>
                        <a:effectLst/>
                        <a:latin typeface="Arial"/>
                        <a:cs typeface="Arial"/>
                      </a:endParaRPr>
                    </a:p>
                  </a:txBody>
                  <a:tcPr marL="6350" marR="6350" marT="6350" marB="0" anchor="ctr"/>
                </a:tc>
                <a:tc>
                  <a:txBody>
                    <a:bodyPr/>
                    <a:lstStyle/>
                    <a:p>
                      <a:pPr algn="l" fontAlgn="ctr"/>
                      <a:r>
                        <a:rPr lang="en-ZA" sz="2000" u="none" strike="noStrike">
                          <a:effectLst/>
                          <a:latin typeface="Arial"/>
                          <a:cs typeface="Arial"/>
                        </a:rPr>
                        <a:t>Malaysia</a:t>
                      </a:r>
                      <a:endParaRPr lang="en-ZA" sz="2000" b="1" i="0" u="none" strike="noStrike">
                        <a:solidFill>
                          <a:srgbClr val="000000"/>
                        </a:solidFill>
                        <a:effectLst/>
                        <a:latin typeface="Arial"/>
                        <a:cs typeface="Arial"/>
                      </a:endParaRPr>
                    </a:p>
                  </a:txBody>
                  <a:tcPr marL="6350" marR="6350" marT="6350" marB="0" anchor="ctr"/>
                </a:tc>
                <a:tc>
                  <a:txBody>
                    <a:bodyPr/>
                    <a:lstStyle/>
                    <a:p>
                      <a:pPr algn="l" fontAlgn="ctr"/>
                      <a:r>
                        <a:rPr lang="en-ZA" sz="2000" u="none" strike="noStrike">
                          <a:effectLst/>
                          <a:latin typeface="Arial"/>
                          <a:cs typeface="Arial"/>
                        </a:rPr>
                        <a:t>England</a:t>
                      </a:r>
                      <a:endParaRPr lang="en-ZA" sz="2000" b="1" i="0" u="none" strike="noStrike">
                        <a:solidFill>
                          <a:srgbClr val="000000"/>
                        </a:solidFill>
                        <a:effectLst/>
                        <a:latin typeface="Arial"/>
                        <a:cs typeface="Arial"/>
                      </a:endParaRPr>
                    </a:p>
                  </a:txBody>
                  <a:tcPr marL="6350" marR="6350" marT="6350" marB="0" anchor="ctr"/>
                </a:tc>
                <a:tc>
                  <a:txBody>
                    <a:bodyPr/>
                    <a:lstStyle/>
                    <a:p>
                      <a:pPr algn="l" fontAlgn="ctr"/>
                      <a:r>
                        <a:rPr lang="en-ZA" sz="2000" u="none" strike="noStrike">
                          <a:effectLst/>
                          <a:latin typeface="Arial"/>
                          <a:cs typeface="Arial"/>
                        </a:rPr>
                        <a:t>Ireland</a:t>
                      </a:r>
                      <a:endParaRPr lang="en-ZA" sz="2000" b="1" i="0" u="none" strike="noStrike">
                        <a:solidFill>
                          <a:srgbClr val="000000"/>
                        </a:solidFill>
                        <a:effectLst/>
                        <a:latin typeface="Arial"/>
                        <a:cs typeface="Arial"/>
                      </a:endParaRPr>
                    </a:p>
                  </a:txBody>
                  <a:tcPr marL="6350" marR="6350" marT="6350" marB="0" anchor="ctr"/>
                </a:tc>
                <a:extLst>
                  <a:ext uri="{0D108BD9-81ED-4DB2-BD59-A6C34878D82A}">
                    <a16:rowId xmlns:a16="http://schemas.microsoft.com/office/drawing/2014/main" val="3755710711"/>
                  </a:ext>
                </a:extLst>
              </a:tr>
              <a:tr h="457200">
                <a:tc>
                  <a:txBody>
                    <a:bodyPr/>
                    <a:lstStyle/>
                    <a:p>
                      <a:pPr algn="l" fontAlgn="b"/>
                      <a:r>
                        <a:rPr lang="en-ZA" sz="2000" u="none" strike="noStrike">
                          <a:effectLst/>
                          <a:latin typeface="Arial"/>
                          <a:cs typeface="Arial"/>
                        </a:rPr>
                        <a:t>Body responsible for NQF</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SAQA</a:t>
                      </a:r>
                      <a:endParaRPr lang="en-ZA" sz="2000" b="0"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EDB </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MQA</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b="0" i="0" u="none" strike="noStrike" err="1">
                          <a:solidFill>
                            <a:srgbClr val="000000"/>
                          </a:solidFill>
                          <a:effectLst/>
                          <a:latin typeface="Arial"/>
                          <a:cs typeface="Arial"/>
                        </a:rPr>
                        <a:t>OfQual</a:t>
                      </a:r>
                      <a:r>
                        <a:rPr lang="en-ZA" sz="2000" b="0" i="0" u="none" strike="noStrike">
                          <a:solidFill>
                            <a:srgbClr val="000000"/>
                          </a:solidFill>
                          <a:effectLst/>
                          <a:latin typeface="Arial"/>
                          <a:cs typeface="Arial"/>
                        </a:rPr>
                        <a:t>* (+2)</a:t>
                      </a:r>
                    </a:p>
                  </a:txBody>
                  <a:tcPr marL="6350" marR="6350" marT="6350" marB="0" anchor="ctr"/>
                </a:tc>
                <a:tc>
                  <a:txBody>
                    <a:bodyPr/>
                    <a:lstStyle/>
                    <a:p>
                      <a:pPr algn="ctr" fontAlgn="ctr"/>
                      <a:r>
                        <a:rPr lang="en-ZA" sz="2000" u="none" strike="noStrike">
                          <a:effectLst/>
                          <a:latin typeface="Arial"/>
                          <a:cs typeface="Arial"/>
                        </a:rPr>
                        <a:t>QQI</a:t>
                      </a:r>
                      <a:endParaRPr lang="en-ZA" sz="2000" b="0" i="0" u="none" strike="noStrike">
                        <a:solidFill>
                          <a:srgbClr val="000000"/>
                        </a:solidFill>
                        <a:effectLst/>
                        <a:latin typeface="Arial"/>
                        <a:cs typeface="Arial"/>
                      </a:endParaRPr>
                    </a:p>
                  </a:txBody>
                  <a:tcPr marL="6350" marR="6350" marT="6350" marB="0" anchor="ctr"/>
                </a:tc>
                <a:extLst>
                  <a:ext uri="{0D108BD9-81ED-4DB2-BD59-A6C34878D82A}">
                    <a16:rowId xmlns:a16="http://schemas.microsoft.com/office/drawing/2014/main" val="757217669"/>
                  </a:ext>
                </a:extLst>
              </a:tr>
              <a:tr h="374324">
                <a:tc>
                  <a:txBody>
                    <a:bodyPr/>
                    <a:lstStyle/>
                    <a:p>
                      <a:pPr algn="l" fontAlgn="b"/>
                      <a:r>
                        <a:rPr lang="en-ZA" sz="2000" u="none" strike="noStrike">
                          <a:effectLst/>
                          <a:latin typeface="Arial"/>
                          <a:cs typeface="Arial"/>
                        </a:rPr>
                        <a:t>Framework level</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10</a:t>
                      </a:r>
                      <a:endParaRPr lang="en-ZA" sz="2000" b="0"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 7</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 8</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 8</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10</a:t>
                      </a:r>
                      <a:endParaRPr lang="en-ZA" sz="2000" b="0" i="0" u="none" strike="noStrike">
                        <a:solidFill>
                          <a:srgbClr val="000000"/>
                        </a:solidFill>
                        <a:effectLst/>
                        <a:latin typeface="Arial"/>
                        <a:cs typeface="Arial"/>
                      </a:endParaRPr>
                    </a:p>
                  </a:txBody>
                  <a:tcPr marL="6350" marR="6350" marT="6350" marB="0" anchor="ctr"/>
                </a:tc>
                <a:extLst>
                  <a:ext uri="{0D108BD9-81ED-4DB2-BD59-A6C34878D82A}">
                    <a16:rowId xmlns:a16="http://schemas.microsoft.com/office/drawing/2014/main" val="2280672686"/>
                  </a:ext>
                </a:extLst>
              </a:tr>
              <a:tr h="374324">
                <a:tc>
                  <a:txBody>
                    <a:bodyPr/>
                    <a:lstStyle/>
                    <a:p>
                      <a:pPr algn="l" fontAlgn="b"/>
                      <a:r>
                        <a:rPr lang="en-ZA" sz="2000" u="none" strike="noStrike">
                          <a:effectLst/>
                          <a:latin typeface="Arial"/>
                          <a:cs typeface="Arial"/>
                        </a:rPr>
                        <a:t>Proliferation of PBs?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solidFill>
                            <a:srgbClr val="FF0000"/>
                          </a:solidFill>
                          <a:effectLst/>
                          <a:latin typeface="Arial"/>
                          <a:cs typeface="Arial"/>
                        </a:rPr>
                        <a:t>?</a:t>
                      </a:r>
                      <a:endParaRPr lang="en-ZA" sz="2000" b="0" i="0" u="none" strike="noStrike">
                        <a:solidFill>
                          <a:srgbClr val="FF0000"/>
                        </a:solidFill>
                        <a:effectLst/>
                        <a:latin typeface="Arial"/>
                        <a:cs typeface="Arial"/>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No</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No</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b="0" i="0" u="none" strike="noStrike">
                          <a:solidFill>
                            <a:srgbClr val="000000"/>
                          </a:solidFill>
                          <a:effectLst/>
                          <a:latin typeface="Arial"/>
                          <a:cs typeface="Arial"/>
                        </a:rPr>
                        <a:t>No</a:t>
                      </a:r>
                    </a:p>
                  </a:txBody>
                  <a:tcPr marL="6350" marR="6350" marT="6350" marB="0" anchor="ctr"/>
                </a:tc>
                <a:tc>
                  <a:txBody>
                    <a:bodyPr/>
                    <a:lstStyle/>
                    <a:p>
                      <a:pPr algn="ctr" fontAlgn="ctr"/>
                      <a:r>
                        <a:rPr lang="en-ZA" sz="2000" b="0" i="0" u="none" strike="noStrike">
                          <a:solidFill>
                            <a:srgbClr val="000000"/>
                          </a:solidFill>
                          <a:effectLst/>
                          <a:latin typeface="Arial"/>
                          <a:cs typeface="Arial"/>
                        </a:rPr>
                        <a:t>No</a:t>
                      </a:r>
                    </a:p>
                  </a:txBody>
                  <a:tcPr marL="6350" marR="6350" marT="6350" marB="0" anchor="ctr"/>
                </a:tc>
                <a:extLst>
                  <a:ext uri="{0D108BD9-81ED-4DB2-BD59-A6C34878D82A}">
                    <a16:rowId xmlns:a16="http://schemas.microsoft.com/office/drawing/2014/main" val="1917775644"/>
                  </a:ext>
                </a:extLst>
              </a:tr>
              <a:tr h="597876">
                <a:tc>
                  <a:txBody>
                    <a:bodyPr/>
                    <a:lstStyle/>
                    <a:p>
                      <a:pPr algn="l" fontAlgn="b"/>
                      <a:r>
                        <a:rPr lang="en-ZA" sz="2000" u="none" strike="noStrike">
                          <a:effectLst/>
                          <a:latin typeface="Arial"/>
                          <a:cs typeface="Arial"/>
                        </a:rPr>
                        <a:t>How many PBs (recognised*)</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103</a:t>
                      </a:r>
                      <a:endParaRPr lang="en-ZA" sz="2000" b="0"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3</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20</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b="0" i="0" u="none" strike="noStrike">
                          <a:solidFill>
                            <a:srgbClr val="000000"/>
                          </a:solidFill>
                          <a:effectLst/>
                          <a:latin typeface="Arial"/>
                          <a:cs typeface="Arial"/>
                        </a:rPr>
                        <a:t>1 000+</a:t>
                      </a:r>
                    </a:p>
                  </a:txBody>
                  <a:tcPr marL="6350" marR="6350" marT="6350" marB="0" anchor="ctr"/>
                </a:tc>
                <a:tc>
                  <a:txBody>
                    <a:bodyPr/>
                    <a:lstStyle/>
                    <a:p>
                      <a:pPr algn="ctr" fontAlgn="ctr"/>
                      <a:r>
                        <a:rPr lang="en-ZA" sz="2000" b="0" i="0" u="none" strike="noStrike">
                          <a:solidFill>
                            <a:srgbClr val="000000"/>
                          </a:solidFill>
                          <a:effectLst/>
                          <a:latin typeface="Arial"/>
                          <a:cs typeface="Arial"/>
                        </a:rPr>
                        <a:t>29</a:t>
                      </a:r>
                    </a:p>
                  </a:txBody>
                  <a:tcPr marL="6350" marR="6350" marT="6350" marB="0" anchor="ctr"/>
                </a:tc>
                <a:extLst>
                  <a:ext uri="{0D108BD9-81ED-4DB2-BD59-A6C34878D82A}">
                    <a16:rowId xmlns:a16="http://schemas.microsoft.com/office/drawing/2014/main" val="1704990622"/>
                  </a:ext>
                </a:extLst>
              </a:tr>
              <a:tr h="374324">
                <a:tc>
                  <a:txBody>
                    <a:bodyPr/>
                    <a:lstStyle/>
                    <a:p>
                      <a:pPr algn="l" fontAlgn="b"/>
                      <a:r>
                        <a:rPr lang="en-ZA" sz="2000" u="none" strike="noStrike">
                          <a:effectLst/>
                          <a:latin typeface="Arial"/>
                          <a:cs typeface="Arial"/>
                        </a:rPr>
                        <a:t>Are PBs regulated </a:t>
                      </a:r>
                      <a:r>
                        <a:rPr lang="en-ZA" sz="2000" u="none" strike="noStrike" err="1">
                          <a:effectLst/>
                          <a:latin typeface="Arial"/>
                          <a:cs typeface="Arial"/>
                        </a:rPr>
                        <a:t>i.t.o</a:t>
                      </a:r>
                      <a:r>
                        <a:rPr lang="en-ZA" sz="2000" u="none" strike="noStrike">
                          <a:effectLst/>
                          <a:latin typeface="Arial"/>
                          <a:cs typeface="Arial"/>
                        </a:rPr>
                        <a:t> NQF legislation?</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b="0" i="0" u="none" strike="noStrike">
                          <a:solidFill>
                            <a:srgbClr val="000000"/>
                          </a:solidFill>
                          <a:effectLst/>
                          <a:latin typeface="Arial"/>
                          <a:cs typeface="Arial"/>
                        </a:rPr>
                        <a:t>No*</a:t>
                      </a:r>
                    </a:p>
                  </a:txBody>
                  <a:tcPr marL="6350" marR="6350" marT="6350" marB="0" anchor="ctr"/>
                </a:tc>
                <a:tc>
                  <a:txBody>
                    <a:bodyPr/>
                    <a:lstStyle/>
                    <a:p>
                      <a:pPr algn="ctr" fontAlgn="ctr"/>
                      <a:r>
                        <a:rPr lang="en-ZA" sz="2000" b="0" i="0" u="none" strike="noStrike">
                          <a:solidFill>
                            <a:srgbClr val="000000"/>
                          </a:solidFill>
                          <a:effectLst/>
                          <a:latin typeface="Arial"/>
                          <a:cs typeface="Arial"/>
                        </a:rPr>
                        <a:t>Yes</a:t>
                      </a:r>
                    </a:p>
                  </a:txBody>
                  <a:tcPr marL="6350" marR="6350" marT="6350" marB="0" anchor="ctr"/>
                </a:tc>
                <a:extLst>
                  <a:ext uri="{0D108BD9-81ED-4DB2-BD59-A6C34878D82A}">
                    <a16:rowId xmlns:a16="http://schemas.microsoft.com/office/drawing/2014/main" val="2771281629"/>
                  </a:ext>
                </a:extLst>
              </a:tr>
              <a:tr h="374324">
                <a:tc>
                  <a:txBody>
                    <a:bodyPr/>
                    <a:lstStyle/>
                    <a:p>
                      <a:pPr algn="l" fontAlgn="b"/>
                      <a:r>
                        <a:rPr lang="en-ZA" sz="2000" u="none" strike="noStrike">
                          <a:effectLst/>
                          <a:latin typeface="Arial"/>
                          <a:cs typeface="Arial"/>
                        </a:rPr>
                        <a:t>Do PBs add value?</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b="0" i="0" u="none" strike="noStrike">
                          <a:solidFill>
                            <a:srgbClr val="000000"/>
                          </a:solidFill>
                          <a:effectLst/>
                          <a:latin typeface="Arial"/>
                          <a:cs typeface="Arial"/>
                        </a:rPr>
                        <a:t>Yes</a:t>
                      </a:r>
                    </a:p>
                  </a:txBody>
                  <a:tcPr marL="6350" marR="6350" marT="6350" marB="0" anchor="ctr"/>
                </a:tc>
                <a:tc>
                  <a:txBody>
                    <a:bodyPr/>
                    <a:lstStyle/>
                    <a:p>
                      <a:pPr algn="ctr" fontAlgn="ctr"/>
                      <a:r>
                        <a:rPr lang="en-ZA" sz="2000" b="0" i="0" u="none" strike="noStrike">
                          <a:solidFill>
                            <a:srgbClr val="000000"/>
                          </a:solidFill>
                          <a:effectLst/>
                          <a:latin typeface="Arial"/>
                          <a:cs typeface="Arial"/>
                        </a:rPr>
                        <a:t>Yes</a:t>
                      </a:r>
                    </a:p>
                  </a:txBody>
                  <a:tcPr marL="6350" marR="6350" marT="6350" marB="0" anchor="ctr"/>
                </a:tc>
                <a:extLst>
                  <a:ext uri="{0D108BD9-81ED-4DB2-BD59-A6C34878D82A}">
                    <a16:rowId xmlns:a16="http://schemas.microsoft.com/office/drawing/2014/main" val="2030037917"/>
                  </a:ext>
                </a:extLst>
              </a:tr>
              <a:tr h="741008">
                <a:tc>
                  <a:txBody>
                    <a:bodyPr/>
                    <a:lstStyle/>
                    <a:p>
                      <a:pPr algn="l" fontAlgn="b"/>
                      <a:r>
                        <a:rPr lang="en-ZA" sz="2000" u="none" strike="noStrike">
                          <a:effectLst/>
                          <a:latin typeface="Arial"/>
                          <a:cs typeface="Arial"/>
                        </a:rPr>
                        <a:t>Experience challenges with PBs?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tc>
                <a:tc>
                  <a:txBody>
                    <a:bodyPr/>
                    <a:lstStyle/>
                    <a:p>
                      <a:pPr lvl="0" algn="ctr">
                        <a:buNone/>
                      </a:pPr>
                      <a:r>
                        <a:rPr lang="en-ZA" sz="2000" b="0" i="0" u="none" strike="noStrike">
                          <a:solidFill>
                            <a:srgbClr val="000000"/>
                          </a:solidFill>
                          <a:effectLst/>
                          <a:latin typeface="Arial"/>
                          <a:cs typeface="Arial"/>
                        </a:rPr>
                        <a:t>No</a:t>
                      </a:r>
                    </a:p>
                  </a:txBody>
                  <a:tcPr marL="6350" marR="6350" marT="6350" marB="0" anchor="ctr"/>
                </a:tc>
                <a:tc>
                  <a:txBody>
                    <a:bodyPr/>
                    <a:lstStyle/>
                    <a:p>
                      <a:pPr algn="ctr" fontAlgn="ctr"/>
                      <a:r>
                        <a:rPr lang="en-ZA" sz="2000" b="0" i="0" u="none" strike="noStrike">
                          <a:solidFill>
                            <a:srgbClr val="000000"/>
                          </a:solidFill>
                          <a:effectLst/>
                          <a:latin typeface="Arial"/>
                          <a:cs typeface="Arial"/>
                        </a:rPr>
                        <a:t>No</a:t>
                      </a:r>
                    </a:p>
                  </a:txBody>
                  <a:tcPr marL="6350" marR="6350" marT="6350" marB="0" anchor="ctr"/>
                </a:tc>
                <a:extLst>
                  <a:ext uri="{0D108BD9-81ED-4DB2-BD59-A6C34878D82A}">
                    <a16:rowId xmlns:a16="http://schemas.microsoft.com/office/drawing/2014/main" val="1059347206"/>
                  </a:ext>
                </a:extLst>
              </a:tr>
              <a:tr h="374324">
                <a:tc>
                  <a:txBody>
                    <a:bodyPr/>
                    <a:lstStyle/>
                    <a:p>
                      <a:pPr algn="l" fontAlgn="b"/>
                      <a:r>
                        <a:rPr lang="en-ZA" sz="2000" u="none" strike="noStrike">
                          <a:effectLst/>
                          <a:latin typeface="Arial"/>
                          <a:cs typeface="Arial"/>
                        </a:rPr>
                        <a:t>Work with PBs directly?</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2 of 3</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b="0" i="0" u="none" strike="noStrike">
                          <a:solidFill>
                            <a:srgbClr val="000000"/>
                          </a:solidFill>
                          <a:effectLst/>
                          <a:latin typeface="Arial"/>
                          <a:cs typeface="Arial"/>
                        </a:rPr>
                        <a:t>Sometimes</a:t>
                      </a:r>
                    </a:p>
                  </a:txBody>
                  <a:tcPr marL="6350" marR="6350" marT="6350" marB="0" anchor="ctr"/>
                </a:tc>
                <a:tc>
                  <a:txBody>
                    <a:bodyPr/>
                    <a:lstStyle/>
                    <a:p>
                      <a:pPr algn="ctr" fontAlgn="ctr"/>
                      <a:r>
                        <a:rPr lang="en-ZA" sz="2000" b="0" i="0" u="none" strike="noStrike">
                          <a:solidFill>
                            <a:srgbClr val="000000"/>
                          </a:solidFill>
                          <a:effectLst/>
                          <a:latin typeface="Arial"/>
                          <a:cs typeface="Arial"/>
                        </a:rPr>
                        <a:t>Sometimes</a:t>
                      </a:r>
                    </a:p>
                  </a:txBody>
                  <a:tcPr marL="6350" marR="6350" marT="6350" marB="0" anchor="ctr"/>
                </a:tc>
                <a:extLst>
                  <a:ext uri="{0D108BD9-81ED-4DB2-BD59-A6C34878D82A}">
                    <a16:rowId xmlns:a16="http://schemas.microsoft.com/office/drawing/2014/main" val="3503326438"/>
                  </a:ext>
                </a:extLst>
              </a:tr>
              <a:tr h="374324">
                <a:tc>
                  <a:txBody>
                    <a:bodyPr/>
                    <a:lstStyle/>
                    <a:p>
                      <a:pPr algn="l" fontAlgn="b"/>
                      <a:r>
                        <a:rPr lang="en-ZA" sz="2000" u="none" strike="noStrike">
                          <a:effectLst/>
                          <a:latin typeface="Arial"/>
                          <a:cs typeface="Arial"/>
                        </a:rPr>
                        <a:t>Register designations?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No</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No</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b="0" i="0" u="none" strike="noStrike">
                          <a:solidFill>
                            <a:srgbClr val="000000"/>
                          </a:solidFill>
                          <a:effectLst/>
                          <a:latin typeface="Arial"/>
                          <a:cs typeface="Arial"/>
                        </a:rPr>
                        <a:t>No</a:t>
                      </a:r>
                    </a:p>
                  </a:txBody>
                  <a:tcPr marL="6350" marR="6350" marT="6350" marB="0" anchor="ctr"/>
                </a:tc>
                <a:tc>
                  <a:txBody>
                    <a:bodyPr/>
                    <a:lstStyle/>
                    <a:p>
                      <a:pPr algn="ctr" fontAlgn="ctr"/>
                      <a:r>
                        <a:rPr lang="en-ZA" sz="2000" b="0" i="0" u="none" strike="noStrike">
                          <a:solidFill>
                            <a:srgbClr val="000000"/>
                          </a:solidFill>
                          <a:effectLst/>
                          <a:latin typeface="Arial"/>
                          <a:cs typeface="Arial"/>
                        </a:rPr>
                        <a:t>No</a:t>
                      </a:r>
                    </a:p>
                  </a:txBody>
                  <a:tcPr marL="6350" marR="6350" marT="6350" marB="0" anchor="ctr"/>
                </a:tc>
                <a:extLst>
                  <a:ext uri="{0D108BD9-81ED-4DB2-BD59-A6C34878D82A}">
                    <a16:rowId xmlns:a16="http://schemas.microsoft.com/office/drawing/2014/main" val="2945402998"/>
                  </a:ext>
                </a:extLst>
              </a:tr>
              <a:tr h="741008">
                <a:tc>
                  <a:txBody>
                    <a:bodyPr/>
                    <a:lstStyle/>
                    <a:p>
                      <a:pPr algn="l" fontAlgn="b"/>
                      <a:r>
                        <a:rPr lang="en-ZA" sz="2000" u="none" strike="noStrike">
                          <a:effectLst/>
                          <a:latin typeface="Arial"/>
                          <a:cs typeface="Arial"/>
                        </a:rPr>
                        <a:t>NQF professional qualifications?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solidFill>
                            <a:srgbClr val="FF0000"/>
                          </a:solidFill>
                          <a:effectLst/>
                          <a:latin typeface="Arial"/>
                          <a:cs typeface="Arial"/>
                        </a:rPr>
                        <a:t>?</a:t>
                      </a:r>
                      <a:endParaRPr lang="en-ZA" sz="2000" b="0" i="0" u="none" strike="noStrike">
                        <a:solidFill>
                          <a:srgbClr val="FF0000"/>
                        </a:solidFill>
                        <a:effectLst/>
                        <a:latin typeface="Arial" panose="020B0604020202020204" pitchFamily="34" charset="0"/>
                        <a:cs typeface="Arial" panose="020B0604020202020204" pitchFamily="34" charset="0"/>
                      </a:endParaRPr>
                    </a:p>
                  </a:txBody>
                  <a:tcPr marL="6350" marR="6350" marT="6350" marB="0" anchor="ctr">
                    <a:solidFill>
                      <a:schemeClr val="accent6"/>
                    </a:solidFill>
                  </a:tcP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Yes</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b="0" i="0" u="none" strike="noStrike">
                          <a:solidFill>
                            <a:srgbClr val="000000"/>
                          </a:solidFill>
                          <a:effectLst/>
                          <a:latin typeface="Arial"/>
                          <a:cs typeface="Arial"/>
                        </a:rPr>
                        <a:t>Yes</a:t>
                      </a:r>
                    </a:p>
                  </a:txBody>
                  <a:tcPr marL="6350" marR="6350" marT="6350" marB="0" anchor="ctr"/>
                </a:tc>
                <a:tc>
                  <a:txBody>
                    <a:bodyPr/>
                    <a:lstStyle/>
                    <a:p>
                      <a:pPr algn="ctr" fontAlgn="ctr"/>
                      <a:r>
                        <a:rPr lang="en-ZA" sz="2000" b="0" i="0" u="none" strike="noStrike">
                          <a:solidFill>
                            <a:srgbClr val="000000"/>
                          </a:solidFill>
                          <a:effectLst/>
                          <a:latin typeface="Arial"/>
                          <a:cs typeface="Arial"/>
                        </a:rPr>
                        <a:t>Yes</a:t>
                      </a:r>
                    </a:p>
                  </a:txBody>
                  <a:tcPr marL="6350" marR="6350" marT="6350" marB="0" anchor="ctr"/>
                </a:tc>
                <a:extLst>
                  <a:ext uri="{0D108BD9-81ED-4DB2-BD59-A6C34878D82A}">
                    <a16:rowId xmlns:a16="http://schemas.microsoft.com/office/drawing/2014/main" val="3909504899"/>
                  </a:ext>
                </a:extLst>
              </a:tr>
              <a:tr h="741008">
                <a:tc>
                  <a:txBody>
                    <a:bodyPr/>
                    <a:lstStyle/>
                    <a:p>
                      <a:pPr algn="l" fontAlgn="b"/>
                      <a:r>
                        <a:rPr lang="en-ZA" sz="2000" u="none" strike="noStrike">
                          <a:effectLst/>
                          <a:latin typeface="Arial"/>
                          <a:cs typeface="Arial"/>
                        </a:rPr>
                        <a:t>Work with statutory/non-statutory?</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Both</a:t>
                      </a:r>
                      <a:endParaRPr lang="en-ZA" sz="2000" b="0" i="0" u="none" strike="noStrike">
                        <a:solidFill>
                          <a:srgbClr val="000000"/>
                        </a:solidFill>
                        <a:effectLst/>
                        <a:latin typeface="Arial"/>
                        <a:cs typeface="Arial"/>
                      </a:endParaRPr>
                    </a:p>
                  </a:txBody>
                  <a:tcPr marL="6350" marR="6350" marT="6350" marB="0" anchor="ctr">
                    <a:solidFill>
                      <a:schemeClr val="accent6"/>
                    </a:solidFill>
                  </a:tcPr>
                </a:tc>
                <a:tc>
                  <a:txBody>
                    <a:bodyPr/>
                    <a:lstStyle/>
                    <a:p>
                      <a:pPr lvl="0" algn="ctr">
                        <a:buNone/>
                      </a:pPr>
                      <a:r>
                        <a:rPr lang="en-ZA" sz="2000" u="none" strike="noStrike">
                          <a:effectLst/>
                          <a:latin typeface="Arial"/>
                          <a:cs typeface="Arial"/>
                        </a:rPr>
                        <a:t>Both</a:t>
                      </a:r>
                      <a:endParaRPr lang="en-US"/>
                    </a:p>
                  </a:txBody>
                  <a:tcPr marL="6350" marR="6350" marT="6350" marB="0" anchor="ctr"/>
                </a:tc>
                <a:tc>
                  <a:txBody>
                    <a:bodyPr/>
                    <a:lstStyle/>
                    <a:p>
                      <a:pPr algn="ctr" fontAlgn="ctr"/>
                      <a:r>
                        <a:rPr lang="en-ZA" sz="2000" u="none" strike="noStrike">
                          <a:effectLst/>
                          <a:latin typeface="Arial"/>
                          <a:cs typeface="Arial"/>
                        </a:rPr>
                        <a:t>Statutory</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b="0" i="0" u="none" strike="noStrike">
                          <a:solidFill>
                            <a:srgbClr val="000000"/>
                          </a:solidFill>
                          <a:effectLst/>
                          <a:latin typeface="Arial"/>
                          <a:cs typeface="Arial"/>
                        </a:rPr>
                        <a:t>Both</a:t>
                      </a:r>
                    </a:p>
                  </a:txBody>
                  <a:tcPr marL="6350" marR="6350" marT="6350" marB="0" anchor="ctr"/>
                </a:tc>
                <a:tc>
                  <a:txBody>
                    <a:bodyPr/>
                    <a:lstStyle/>
                    <a:p>
                      <a:pPr algn="ctr" fontAlgn="ctr"/>
                      <a:r>
                        <a:rPr lang="en-ZA" sz="2000" b="0" i="0" u="none" strike="noStrike">
                          <a:solidFill>
                            <a:srgbClr val="000000"/>
                          </a:solidFill>
                          <a:effectLst/>
                          <a:latin typeface="Arial"/>
                          <a:cs typeface="Arial"/>
                        </a:rPr>
                        <a:t>Both</a:t>
                      </a:r>
                    </a:p>
                  </a:txBody>
                  <a:tcPr marL="6350" marR="6350" marT="6350" marB="0" anchor="ctr"/>
                </a:tc>
                <a:extLst>
                  <a:ext uri="{0D108BD9-81ED-4DB2-BD59-A6C34878D82A}">
                    <a16:rowId xmlns:a16="http://schemas.microsoft.com/office/drawing/2014/main" val="278181702"/>
                  </a:ext>
                </a:extLst>
              </a:tr>
            </a:tbl>
          </a:graphicData>
        </a:graphic>
      </p:graphicFrame>
    </p:spTree>
    <p:extLst>
      <p:ext uri="{BB962C8B-B14F-4D97-AF65-F5344CB8AC3E}">
        <p14:creationId xmlns:p14="http://schemas.microsoft.com/office/powerpoint/2010/main" val="197755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573C1D31-EA38-AF71-3A0C-E1CF50E3CCD6}"/>
              </a:ext>
            </a:extLst>
          </p:cNvPr>
          <p:cNvPicPr/>
          <p:nvPr/>
        </p:nvPicPr>
        <p:blipFill>
          <a:blip r:embed="rId2">
            <a:extLst>
              <a:ext uri="{28A0092B-C50C-407E-A947-70E740481C1C}">
                <a14:useLocalDpi xmlns:a14="http://schemas.microsoft.com/office/drawing/2010/main" val="0"/>
              </a:ext>
            </a:extLst>
          </a:blip>
          <a:stretch>
            <a:fillRect/>
          </a:stretch>
        </p:blipFill>
        <p:spPr>
          <a:xfrm>
            <a:off x="11070823" y="1"/>
            <a:ext cx="1177159" cy="706510"/>
          </a:xfrm>
          <a:prstGeom prst="rect">
            <a:avLst/>
          </a:prstGeom>
        </p:spPr>
      </p:pic>
      <p:sp>
        <p:nvSpPr>
          <p:cNvPr id="4" name="Title 1">
            <a:extLst>
              <a:ext uri="{FF2B5EF4-FFF2-40B4-BE49-F238E27FC236}">
                <a16:creationId xmlns:a16="http://schemas.microsoft.com/office/drawing/2014/main" id="{0AC93608-5135-41F4-1DB2-54888CC883E4}"/>
              </a:ext>
            </a:extLst>
          </p:cNvPr>
          <p:cNvSpPr txBox="1">
            <a:spLocks/>
          </p:cNvSpPr>
          <p:nvPr/>
        </p:nvSpPr>
        <p:spPr>
          <a:xfrm>
            <a:off x="0" y="-65598"/>
            <a:ext cx="3696930" cy="658138"/>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3600">
                <a:solidFill>
                  <a:srgbClr val="004990"/>
                </a:solidFill>
                <a:latin typeface="Arial Black" panose="020B0A04020102020204" pitchFamily="34" charset="0"/>
                <a:cs typeface="Arial" panose="020B0604020202020204" pitchFamily="34" charset="0"/>
              </a:rPr>
              <a:t>Takeaways</a:t>
            </a:r>
            <a:endParaRPr lang="en-US" sz="3600">
              <a:solidFill>
                <a:srgbClr val="004990"/>
              </a:solidFill>
            </a:endParaRPr>
          </a:p>
        </p:txBody>
      </p:sp>
      <p:sp>
        <p:nvSpPr>
          <p:cNvPr id="3" name="TextBox 2">
            <a:extLst>
              <a:ext uri="{FF2B5EF4-FFF2-40B4-BE49-F238E27FC236}">
                <a16:creationId xmlns:a16="http://schemas.microsoft.com/office/drawing/2014/main" id="{7FC450E8-CCFB-C062-678E-8AE8E6FF62C8}"/>
              </a:ext>
            </a:extLst>
          </p:cNvPr>
          <p:cNvSpPr txBox="1"/>
          <p:nvPr/>
        </p:nvSpPr>
        <p:spPr>
          <a:xfrm>
            <a:off x="2231" y="592540"/>
            <a:ext cx="12189769" cy="5632311"/>
          </a:xfrm>
          <a:prstGeom prst="rect">
            <a:avLst/>
          </a:prstGeom>
          <a:noFill/>
        </p:spPr>
        <p:txBody>
          <a:bodyPr wrap="square" lIns="91440" tIns="45720" rIns="91440" bIns="45720" rtlCol="0" anchor="t">
            <a:spAutoFit/>
          </a:bodyPr>
          <a:lstStyle/>
          <a:p>
            <a:r>
              <a:rPr lang="en-US" sz="2400" b="0" i="0" dirty="0">
                <a:solidFill>
                  <a:srgbClr val="0033CC"/>
                </a:solidFill>
                <a:effectLst/>
                <a:latin typeface="Arial"/>
                <a:cs typeface="Arial"/>
              </a:rPr>
              <a:t>PBs have a role to play in NQFs with their involvement being strengthened over time.</a:t>
            </a:r>
            <a:r>
              <a:rPr lang="en-US" sz="2400" dirty="0">
                <a:solidFill>
                  <a:srgbClr val="0033CC"/>
                </a:solidFill>
                <a:latin typeface="Arial"/>
                <a:cs typeface="Arial"/>
              </a:rPr>
              <a:t> </a:t>
            </a:r>
            <a:endParaRPr lang="en-US" sz="2400" b="0" i="0" dirty="0">
              <a:solidFill>
                <a:srgbClr val="0033CC"/>
              </a:solidFill>
              <a:effectLst/>
              <a:latin typeface="Arial"/>
              <a:cs typeface="Arial"/>
            </a:endParaRPr>
          </a:p>
          <a:p>
            <a:endParaRPr lang="en-US" sz="2400" dirty="0">
              <a:solidFill>
                <a:schemeClr val="tx2"/>
              </a:solidFill>
              <a:latin typeface="Arial"/>
              <a:cs typeface="Arial"/>
            </a:endParaRPr>
          </a:p>
          <a:p>
            <a:r>
              <a:rPr lang="en-US" sz="2400" dirty="0">
                <a:solidFill>
                  <a:schemeClr val="tx2"/>
                </a:solidFill>
                <a:latin typeface="Arial"/>
                <a:cs typeface="Arial"/>
              </a:rPr>
              <a:t>SAQA to continue to address its value proposition </a:t>
            </a:r>
            <a:r>
              <a:rPr lang="en-US" sz="2400" b="0" i="0" dirty="0">
                <a:solidFill>
                  <a:schemeClr val="tx2"/>
                </a:solidFill>
                <a:effectLst/>
                <a:latin typeface="Arial"/>
                <a:cs typeface="Arial"/>
              </a:rPr>
              <a:t>with some improvements, where feasible:</a:t>
            </a:r>
            <a:r>
              <a:rPr lang="en-US" sz="2400" dirty="0">
                <a:solidFill>
                  <a:schemeClr val="tx2"/>
                </a:solidFill>
                <a:latin typeface="Arial"/>
                <a:cs typeface="Arial"/>
              </a:rPr>
              <a:t> </a:t>
            </a:r>
            <a:endParaRPr lang="en-US" sz="2400" b="0" i="0" dirty="0">
              <a:solidFill>
                <a:schemeClr val="tx2"/>
              </a:solidFill>
              <a:effectLst/>
              <a:highlight>
                <a:srgbClr val="FFFF00"/>
              </a:highlight>
              <a:latin typeface="Arial" panose="020B0604020202020204" pitchFamily="34" charset="0"/>
              <a:cs typeface="Arial"/>
            </a:endParaRPr>
          </a:p>
          <a:p>
            <a:pPr marL="457200" indent="-457200">
              <a:buFontTx/>
              <a:buAutoNum type="arabicParenR"/>
            </a:pPr>
            <a:r>
              <a:rPr lang="en-US" sz="2400" dirty="0">
                <a:solidFill>
                  <a:srgbClr val="000000"/>
                </a:solidFill>
                <a:latin typeface="Arial"/>
                <a:cs typeface="Arial"/>
              </a:rPr>
              <a:t>Revisit how PBs are recognised and what “recognition” should look like.</a:t>
            </a:r>
          </a:p>
          <a:p>
            <a:pPr marL="914400" lvl="1" indent="-457200">
              <a:buFont typeface="Wingdings"/>
              <a:buChar char="v"/>
            </a:pPr>
            <a:r>
              <a:rPr lang="en-US" sz="2000" dirty="0">
                <a:solidFill>
                  <a:srgbClr val="000000"/>
                </a:solidFill>
                <a:latin typeface="Arial"/>
                <a:cs typeface="Arial"/>
              </a:rPr>
              <a:t>Differential recognition models for statutory and non-statutory PBs, and </a:t>
            </a:r>
            <a:r>
              <a:rPr lang="en-US" sz="2000" b="1" u="sng" dirty="0">
                <a:solidFill>
                  <a:srgbClr val="000000"/>
                </a:solidFill>
                <a:latin typeface="Arial"/>
                <a:cs typeface="Arial"/>
              </a:rPr>
              <a:t>further</a:t>
            </a:r>
            <a:r>
              <a:rPr lang="en-US" sz="2000" dirty="0">
                <a:solidFill>
                  <a:srgbClr val="000000"/>
                </a:solidFill>
                <a:latin typeface="Arial"/>
                <a:cs typeface="Arial"/>
              </a:rPr>
              <a:t> </a:t>
            </a:r>
            <a:r>
              <a:rPr lang="en-US" sz="2000" dirty="0" err="1">
                <a:solidFill>
                  <a:srgbClr val="000000"/>
                </a:solidFill>
                <a:latin typeface="Arial"/>
                <a:cs typeface="Arial"/>
              </a:rPr>
              <a:t>categorise</a:t>
            </a:r>
            <a:r>
              <a:rPr lang="en-US" sz="2000" dirty="0">
                <a:solidFill>
                  <a:srgbClr val="000000"/>
                </a:solidFill>
                <a:latin typeface="Arial"/>
                <a:cs typeface="Arial"/>
              </a:rPr>
              <a:t> non-statutory PBs</a:t>
            </a:r>
            <a:endParaRPr lang="en-US" sz="2000" dirty="0"/>
          </a:p>
          <a:p>
            <a:pPr marL="914400" lvl="1" indent="-457200">
              <a:buFont typeface="Wingdings"/>
              <a:buChar char="v"/>
            </a:pPr>
            <a:r>
              <a:rPr lang="en-US" sz="2000" dirty="0">
                <a:solidFill>
                  <a:srgbClr val="000000"/>
                </a:solidFill>
                <a:latin typeface="Arial"/>
                <a:cs typeface="Arial"/>
              </a:rPr>
              <a:t>Possible revision to the NQF Act?</a:t>
            </a:r>
          </a:p>
          <a:p>
            <a:pPr marL="914400" lvl="1" indent="-457200">
              <a:buFont typeface="Wingdings"/>
              <a:buChar char="v"/>
            </a:pPr>
            <a:r>
              <a:rPr lang="en-US" sz="2000" dirty="0">
                <a:solidFill>
                  <a:srgbClr val="000000"/>
                </a:solidFill>
                <a:latin typeface="Arial"/>
                <a:cs typeface="Arial"/>
              </a:rPr>
              <a:t>Possible registration of professional qualifications?</a:t>
            </a:r>
            <a:endParaRPr lang="en-US" sz="1400" dirty="0">
              <a:solidFill>
                <a:srgbClr val="0033CC"/>
              </a:solidFill>
              <a:latin typeface="Arial" panose="020B0604020202020204" pitchFamily="34" charset="0"/>
              <a:cs typeface="Arial" panose="020B0604020202020204" pitchFamily="34" charset="0"/>
            </a:endParaRPr>
          </a:p>
          <a:p>
            <a:pPr marL="457200" indent="-457200">
              <a:buFontTx/>
              <a:buAutoNum type="arabicParenR"/>
            </a:pPr>
            <a:r>
              <a:rPr lang="en-US" sz="2400" b="0" i="0" dirty="0">
                <a:solidFill>
                  <a:srgbClr val="000000"/>
                </a:solidFill>
                <a:effectLst/>
                <a:latin typeface="Arial"/>
                <a:cs typeface="Arial"/>
              </a:rPr>
              <a:t>A </a:t>
            </a:r>
            <a:r>
              <a:rPr lang="en-US" sz="2400" b="1" i="0" dirty="0">
                <a:solidFill>
                  <a:srgbClr val="000000"/>
                </a:solidFill>
                <a:effectLst/>
                <a:latin typeface="Arial"/>
                <a:cs typeface="Arial"/>
              </a:rPr>
              <a:t>continuous, concise and clear </a:t>
            </a:r>
            <a:r>
              <a:rPr lang="en-US" sz="2400" b="0" i="0" dirty="0">
                <a:solidFill>
                  <a:srgbClr val="000000"/>
                </a:solidFill>
                <a:effectLst/>
                <a:latin typeface="Arial"/>
                <a:cs typeface="Arial"/>
              </a:rPr>
              <a:t>communication strategy is needed.</a:t>
            </a:r>
          </a:p>
          <a:p>
            <a:pPr marL="457200" indent="-457200">
              <a:buAutoNum type="arabicParenR"/>
            </a:pPr>
            <a:r>
              <a:rPr lang="en-US" sz="2400" dirty="0">
                <a:solidFill>
                  <a:srgbClr val="000000"/>
                </a:solidFill>
                <a:latin typeface="Arial"/>
                <a:cs typeface="Arial"/>
              </a:rPr>
              <a:t>Review complaints handling process:</a:t>
            </a:r>
          </a:p>
          <a:p>
            <a:pPr marL="914400" lvl="1" indent="-457200">
              <a:buFont typeface="Wingdings"/>
              <a:buChar char="v"/>
            </a:pPr>
            <a:r>
              <a:rPr lang="en-US" sz="2000" dirty="0">
                <a:solidFill>
                  <a:srgbClr val="000000"/>
                </a:solidFill>
                <a:latin typeface="Arial"/>
                <a:cs typeface="Arial"/>
              </a:rPr>
              <a:t>Tighten</a:t>
            </a:r>
            <a:r>
              <a:rPr lang="en-US" sz="2000" b="0" i="0" dirty="0">
                <a:solidFill>
                  <a:srgbClr val="000000"/>
                </a:solidFill>
                <a:effectLst/>
                <a:latin typeface="Arial"/>
                <a:cs typeface="Arial"/>
              </a:rPr>
              <a:t> policies to better handle complaints</a:t>
            </a:r>
            <a:endParaRPr lang="en-US" sz="2000" dirty="0"/>
          </a:p>
          <a:p>
            <a:pPr marL="914400" lvl="1" indent="-457200">
              <a:buFont typeface="Wingdings"/>
              <a:buChar char="v"/>
            </a:pPr>
            <a:r>
              <a:rPr lang="en-US" sz="2000" dirty="0">
                <a:latin typeface="Arial"/>
                <a:cs typeface="Arial"/>
              </a:rPr>
              <a:t>Internal review panel or stronger legal support/component.</a:t>
            </a:r>
            <a:endParaRPr lang="en-US" sz="2400" b="0" i="0" dirty="0">
              <a:solidFill>
                <a:srgbClr val="000000"/>
              </a:solidFill>
              <a:effectLst/>
              <a:latin typeface="Arial"/>
              <a:cs typeface="Arial"/>
            </a:endParaRPr>
          </a:p>
          <a:p>
            <a:pPr marL="457200" indent="-457200">
              <a:buAutoNum type="arabicParenR"/>
            </a:pPr>
            <a:r>
              <a:rPr lang="en-US" sz="2400" dirty="0">
                <a:solidFill>
                  <a:srgbClr val="000000"/>
                </a:solidFill>
                <a:latin typeface="Arial"/>
                <a:cs typeface="Arial"/>
              </a:rPr>
              <a:t>Consider the possibilities of allowing PBs to develop professional "micro-credentials" that will be registered on the NQF. </a:t>
            </a:r>
          </a:p>
          <a:p>
            <a:pPr marL="457200" indent="-457200">
              <a:buAutoNum type="arabicParenR"/>
            </a:pPr>
            <a:r>
              <a:rPr lang="en-US" sz="2400">
                <a:solidFill>
                  <a:srgbClr val="000000"/>
                </a:solidFill>
                <a:latin typeface="Arial"/>
                <a:cs typeface="Arial"/>
              </a:rPr>
              <a:t>Clarify </a:t>
            </a:r>
            <a:r>
              <a:rPr lang="en-US" sz="2400" dirty="0">
                <a:solidFill>
                  <a:srgbClr val="000000"/>
                </a:solidFill>
                <a:latin typeface="Arial"/>
                <a:cs typeface="Arial"/>
              </a:rPr>
              <a:t>terminology</a:t>
            </a:r>
          </a:p>
        </p:txBody>
      </p:sp>
    </p:spTree>
    <p:extLst>
      <p:ext uri="{BB962C8B-B14F-4D97-AF65-F5344CB8AC3E}">
        <p14:creationId xmlns:p14="http://schemas.microsoft.com/office/powerpoint/2010/main" val="22190615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6914-B26E-1A2D-41CA-95C022470F96}"/>
              </a:ext>
            </a:extLst>
          </p:cNvPr>
          <p:cNvSpPr>
            <a:spLocks noGrp="1"/>
          </p:cNvSpPr>
          <p:nvPr>
            <p:ph type="title"/>
          </p:nvPr>
        </p:nvSpPr>
        <p:spPr>
          <a:xfrm>
            <a:off x="976596" y="409860"/>
            <a:ext cx="10363200" cy="1314443"/>
          </a:xfrm>
        </p:spPr>
        <p:txBody>
          <a:bodyPr>
            <a:normAutofit/>
          </a:bodyPr>
          <a:lstStyle/>
          <a:p>
            <a:r>
              <a:rPr lang="en-US" sz="2800" dirty="0">
                <a:solidFill>
                  <a:srgbClr val="004990"/>
                </a:solidFill>
                <a:latin typeface="Arial Black" panose="020B0A04020102020204" pitchFamily="34" charset="0"/>
                <a:cs typeface="Arial" panose="020B0604020202020204" pitchFamily="34" charset="0"/>
              </a:rPr>
              <a:t>Principles</a:t>
            </a:r>
          </a:p>
        </p:txBody>
      </p:sp>
      <p:pic>
        <p:nvPicPr>
          <p:cNvPr id="5" name="Content Placeholder 4" descr="A picture containing shape&#10;&#10;Description automatically generated">
            <a:extLst>
              <a:ext uri="{FF2B5EF4-FFF2-40B4-BE49-F238E27FC236}">
                <a16:creationId xmlns:a16="http://schemas.microsoft.com/office/drawing/2014/main" id="{6C4AA448-BC0E-06DB-DEA8-0F0D80E3FC4A}"/>
              </a:ext>
            </a:extLst>
          </p:cNvPr>
          <p:cNvPicPr>
            <a:picLocks noGrp="1" noRot="1" noChangeAspect="1" noMove="1" noResize="1" noEditPoints="1" noAdjustHandles="1" noChangeArrowheads="1" noChangeShapeType="1" noCrop="1"/>
          </p:cNvPicPr>
          <p:nvPr>
            <p:ph idx="1"/>
          </p:nvPr>
        </p:nvPicPr>
        <p:blipFill rotWithShape="1">
          <a:blip r:embed="rId2">
            <a:extLst>
              <a:ext uri="{28A0092B-C50C-407E-A947-70E740481C1C}">
                <a14:useLocalDpi xmlns:a14="http://schemas.microsoft.com/office/drawing/2010/main" val="0"/>
              </a:ext>
            </a:extLst>
          </a:blip>
          <a:srcRect t="4587" r="7322"/>
          <a:stretch/>
        </p:blipFill>
        <p:spPr>
          <a:xfrm>
            <a:off x="9282197" y="0"/>
            <a:ext cx="2928464" cy="3649591"/>
          </a:xfrm>
        </p:spPr>
      </p:pic>
      <p:pic>
        <p:nvPicPr>
          <p:cNvPr id="7" name="Picture 6" descr="A picture containing logo&#10;&#10;Description automatically generated">
            <a:extLst>
              <a:ext uri="{FF2B5EF4-FFF2-40B4-BE49-F238E27FC236}">
                <a16:creationId xmlns:a16="http://schemas.microsoft.com/office/drawing/2014/main" id="{B019D0D4-E95A-D240-5869-489B0A28F1A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14841" y="0"/>
            <a:ext cx="1177159" cy="706510"/>
          </a:xfrm>
          <a:prstGeom prst="rect">
            <a:avLst/>
          </a:prstGeom>
        </p:spPr>
      </p:pic>
      <p:sp>
        <p:nvSpPr>
          <p:cNvPr id="26" name="TextBox 25">
            <a:extLst>
              <a:ext uri="{FF2B5EF4-FFF2-40B4-BE49-F238E27FC236}">
                <a16:creationId xmlns:a16="http://schemas.microsoft.com/office/drawing/2014/main" id="{5B69DD17-B7E7-F955-B01C-E20E336461CE}"/>
              </a:ext>
            </a:extLst>
          </p:cNvPr>
          <p:cNvSpPr txBox="1"/>
          <p:nvPr/>
        </p:nvSpPr>
        <p:spPr>
          <a:xfrm>
            <a:off x="373469" y="1111187"/>
            <a:ext cx="11445062" cy="5598905"/>
          </a:xfrm>
          <a:prstGeom prst="rect">
            <a:avLst/>
          </a:prstGeom>
          <a:noFill/>
        </p:spPr>
        <p:txBody>
          <a:bodyPr wrap="square" rtlCol="0">
            <a:spAutoFit/>
          </a:bodyPr>
          <a:lstStyle/>
          <a:p>
            <a:pPr marL="342900" marR="0" lvl="0" indent="-342900" algn="just">
              <a:lnSpc>
                <a:spcPct val="107000"/>
              </a:lnSpc>
              <a:spcBef>
                <a:spcPts val="0"/>
              </a:spcBef>
              <a:spcAft>
                <a:spcPts val="0"/>
              </a:spcAft>
              <a:buFont typeface="Symbol" panose="05050102010706020507" pitchFamily="18" charset="2"/>
              <a:buChar char=""/>
            </a:pPr>
            <a:r>
              <a:rPr lang="en-US" sz="2400" i="0" dirty="0">
                <a:solidFill>
                  <a:schemeClr val="accent1">
                    <a:lumMod val="75000"/>
                  </a:schemeClr>
                </a:solidFill>
                <a:effectLst/>
                <a:latin typeface="Arial" panose="020B0604020202020204" pitchFamily="34" charset="0"/>
                <a:cs typeface="Arial" panose="020B0604020202020204" pitchFamily="34" charset="0"/>
              </a:rPr>
              <a:t>Qualifications authorities </a:t>
            </a:r>
            <a:r>
              <a:rPr lang="en-US" sz="2400" i="0" dirty="0" err="1">
                <a:solidFill>
                  <a:schemeClr val="accent1">
                    <a:lumMod val="75000"/>
                  </a:schemeClr>
                </a:solidFill>
                <a:effectLst/>
                <a:latin typeface="Arial" panose="020B0604020202020204" pitchFamily="34" charset="0"/>
                <a:cs typeface="Arial" panose="020B0604020202020204" pitchFamily="34" charset="0"/>
              </a:rPr>
              <a:t>emphasise</a:t>
            </a:r>
            <a:r>
              <a:rPr lang="en-US" sz="2400" i="0" dirty="0">
                <a:solidFill>
                  <a:schemeClr val="accent1">
                    <a:lumMod val="75000"/>
                  </a:schemeClr>
                </a:solidFill>
                <a:effectLst/>
                <a:latin typeface="Arial" panose="020B0604020202020204" pitchFamily="34" charset="0"/>
                <a:cs typeface="Arial" panose="020B0604020202020204" pitchFamily="34" charset="0"/>
              </a:rPr>
              <a:t> the recognition of awarding bodies that issue awards (which include professional bodies) </a:t>
            </a:r>
          </a:p>
          <a:p>
            <a:pPr marL="342900" marR="0" lvl="0" indent="-342900" algn="just">
              <a:lnSpc>
                <a:spcPct val="107000"/>
              </a:lnSpc>
              <a:spcBef>
                <a:spcPts val="0"/>
              </a:spcBef>
              <a:spcAft>
                <a:spcPts val="0"/>
              </a:spcAft>
              <a:buFont typeface="Symbol" panose="05050102010706020507" pitchFamily="18" charset="2"/>
              <a:buChar char=""/>
            </a:pPr>
            <a:r>
              <a:rPr lang="en-US" sz="2400" i="0" dirty="0">
                <a:solidFill>
                  <a:schemeClr val="accent1">
                    <a:lumMod val="75000"/>
                  </a:schemeClr>
                </a:solidFill>
                <a:effectLst/>
                <a:latin typeface="Arial" panose="020B0604020202020204" pitchFamily="34" charset="0"/>
                <a:cs typeface="Arial" panose="020B0604020202020204" pitchFamily="34" charset="0"/>
              </a:rPr>
              <a:t>Q</a:t>
            </a:r>
            <a:r>
              <a:rPr lang="en-GB" sz="2400" kern="0" dirty="0">
                <a:solidFill>
                  <a:schemeClr val="accent1">
                    <a:lumMod val="75000"/>
                  </a:schemeClr>
                </a:solidFill>
                <a:effectLst/>
                <a:latin typeface="Arial" panose="020B0604020202020204" pitchFamily="34" charset="0"/>
                <a:ea typeface="Arial" panose="020B0604020202020204" pitchFamily="34" charset="0"/>
                <a:cs typeface="Arial" panose="020B0604020202020204" pitchFamily="34" charset="0"/>
              </a:rPr>
              <a:t>ualification authorities carry out a recognition process for awarding bodies (which include professional bodies) to satisfy themselves that awarding bodies have relevant governance structures and finances to award the professional qualification. </a:t>
            </a:r>
            <a:endParaRPr lang="en-US" sz="2400" kern="1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7000"/>
              </a:lnSpc>
              <a:buFont typeface="Symbol" panose="05050102010706020507" pitchFamily="18" charset="2"/>
              <a:buChar char=""/>
            </a:pPr>
            <a:r>
              <a:rPr kumimoji="0" lang="en-GB" sz="2400" b="0" i="0" u="none" strike="noStrike" kern="0" cap="none" spc="0" normalizeH="0" baseline="0" noProof="0" dirty="0">
                <a:ln>
                  <a:noFill/>
                </a:ln>
                <a:solidFill>
                  <a:srgbClr val="2F5496"/>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Proliferation is not an issue. Several professional bodies in the same sector can work with the qualification authorities in terms of their professional qualifications. However, the qualification authorities ensure that the different awarding bodies work together.</a:t>
            </a:r>
          </a:p>
          <a:p>
            <a:pPr marL="342900" indent="-342900" algn="just">
              <a:lnSpc>
                <a:spcPct val="107000"/>
              </a:lnSpc>
              <a:buFont typeface="Symbol" panose="05050102010706020507" pitchFamily="18" charset="2"/>
              <a:buChar char=""/>
            </a:pPr>
            <a:r>
              <a:rPr kumimoji="0" lang="en-GB" sz="2400" b="0" i="0" u="none" strike="noStrike" kern="0" cap="none" spc="0" normalizeH="0" baseline="0" noProof="0" dirty="0">
                <a:ln>
                  <a:noFill/>
                </a:ln>
                <a:solidFill>
                  <a:srgbClr val="2F5496"/>
                </a:solidFill>
                <a:effectLst/>
                <a:highlight>
                  <a:srgbClr val="FFFFFF"/>
                </a:highlight>
                <a:uLnTx/>
                <a:uFillTx/>
                <a:latin typeface="Arial" panose="020B0604020202020204" pitchFamily="34" charset="0"/>
                <a:ea typeface="Arial" panose="020B0604020202020204" pitchFamily="34" charset="0"/>
                <a:cs typeface="Arial" panose="020B0604020202020204" pitchFamily="34" charset="0"/>
              </a:rPr>
              <a:t>The qualification authorities do not interfere in the conflicts amongst the professional bodies.</a:t>
            </a:r>
            <a:endParaRPr kumimoji="0" lang="en-US" sz="2400" b="0" i="0" u="none" strike="noStrike" kern="100" cap="none" spc="0" normalizeH="0" baseline="0" noProof="0" dirty="0">
              <a:ln>
                <a:noFill/>
              </a:ln>
              <a:solidFill>
                <a:srgbClr val="2F5496"/>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endParaRPr lang="en-US" sz="2400" kern="1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68099E-1171-6CCD-9345-0B39D029D659}"/>
              </a:ext>
            </a:extLst>
          </p:cNvPr>
          <p:cNvSpPr>
            <a:spLocks noGrp="1" noRot="1" noMove="1" noResize="1" noEditPoints="1" noAdjustHandles="1" noChangeArrowheads="1" noChangeShapeType="1"/>
          </p:cNvSpPr>
          <p:nvPr/>
        </p:nvSpPr>
        <p:spPr>
          <a:xfrm>
            <a:off x="497862" y="6668467"/>
            <a:ext cx="11320669" cy="45719"/>
          </a:xfrm>
          <a:prstGeom prst="rect">
            <a:avLst/>
          </a:prstGeom>
          <a:solidFill>
            <a:srgbClr val="004990"/>
          </a:solidFill>
          <a:ln w="9525">
            <a:solidFill>
              <a:srgbClr val="004990"/>
            </a:solidFill>
            <a:prstDash val="solid"/>
            <a:extLst>
              <a:ext uri="{C807C97D-BFC1-408E-A445-0C87EB9F89A2}">
                <ask:lineSketchStyleProps xmlns:ask="http://schemas.microsoft.com/office/drawing/2018/sketchyshapes" sd="981765707">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790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C6914-B26E-1A2D-41CA-95C022470F96}"/>
              </a:ext>
            </a:extLst>
          </p:cNvPr>
          <p:cNvSpPr>
            <a:spLocks noGrp="1"/>
          </p:cNvSpPr>
          <p:nvPr>
            <p:ph type="title"/>
          </p:nvPr>
        </p:nvSpPr>
        <p:spPr>
          <a:xfrm>
            <a:off x="751114" y="386026"/>
            <a:ext cx="10363200" cy="706510"/>
          </a:xfrm>
        </p:spPr>
        <p:txBody>
          <a:bodyPr>
            <a:normAutofit/>
          </a:bodyPr>
          <a:lstStyle/>
          <a:p>
            <a:r>
              <a:rPr lang="en-US" sz="2800" dirty="0">
                <a:solidFill>
                  <a:srgbClr val="004990"/>
                </a:solidFill>
                <a:latin typeface="Arial Black" panose="020B0A04020102020204" pitchFamily="34" charset="0"/>
                <a:cs typeface="Arial" panose="020B0604020202020204" pitchFamily="34" charset="0"/>
              </a:rPr>
              <a:t>Principles </a:t>
            </a:r>
            <a:r>
              <a:rPr lang="en-US" sz="1800" i="1" dirty="0">
                <a:solidFill>
                  <a:srgbClr val="004990"/>
                </a:solidFill>
                <a:latin typeface="Arial Black" panose="020B0A04020102020204" pitchFamily="34" charset="0"/>
                <a:cs typeface="Arial" panose="020B0604020202020204" pitchFamily="34" charset="0"/>
              </a:rPr>
              <a:t>Continued</a:t>
            </a:r>
          </a:p>
        </p:txBody>
      </p:sp>
      <p:pic>
        <p:nvPicPr>
          <p:cNvPr id="5" name="Content Placeholder 4" descr="A picture containing shape&#10;&#10;Description automatically generated">
            <a:extLst>
              <a:ext uri="{FF2B5EF4-FFF2-40B4-BE49-F238E27FC236}">
                <a16:creationId xmlns:a16="http://schemas.microsoft.com/office/drawing/2014/main" id="{6C4AA448-BC0E-06DB-DEA8-0F0D80E3FC4A}"/>
              </a:ext>
            </a:extLst>
          </p:cNvPr>
          <p:cNvPicPr>
            <a:picLocks noGrp="1" noRot="1" noChangeAspect="1" noMove="1" noResize="1" noEditPoints="1" noAdjustHandles="1" noChangeArrowheads="1" noChangeShapeType="1" noCrop="1"/>
          </p:cNvPicPr>
          <p:nvPr>
            <p:ph idx="1"/>
          </p:nvPr>
        </p:nvPicPr>
        <p:blipFill rotWithShape="1">
          <a:blip r:embed="rId2">
            <a:extLst>
              <a:ext uri="{28A0092B-C50C-407E-A947-70E740481C1C}">
                <a14:useLocalDpi xmlns:a14="http://schemas.microsoft.com/office/drawing/2010/main" val="0"/>
              </a:ext>
            </a:extLst>
          </a:blip>
          <a:srcRect t="4587" r="7322"/>
          <a:stretch/>
        </p:blipFill>
        <p:spPr>
          <a:xfrm>
            <a:off x="9282197" y="0"/>
            <a:ext cx="2928464" cy="3649591"/>
          </a:xfrm>
        </p:spPr>
      </p:pic>
      <p:pic>
        <p:nvPicPr>
          <p:cNvPr id="7" name="Picture 6" descr="A picture containing logo&#10;&#10;Description automatically generated">
            <a:extLst>
              <a:ext uri="{FF2B5EF4-FFF2-40B4-BE49-F238E27FC236}">
                <a16:creationId xmlns:a16="http://schemas.microsoft.com/office/drawing/2014/main" id="{B019D0D4-E95A-D240-5869-489B0A28F1A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014841" y="0"/>
            <a:ext cx="1177159" cy="706510"/>
          </a:xfrm>
          <a:prstGeom prst="rect">
            <a:avLst/>
          </a:prstGeom>
        </p:spPr>
      </p:pic>
      <p:sp>
        <p:nvSpPr>
          <p:cNvPr id="27" name="TextBox 26">
            <a:extLst>
              <a:ext uri="{FF2B5EF4-FFF2-40B4-BE49-F238E27FC236}">
                <a16:creationId xmlns:a16="http://schemas.microsoft.com/office/drawing/2014/main" id="{6F541DCD-8FE2-0430-7629-7335A9D5A4E0}"/>
              </a:ext>
            </a:extLst>
          </p:cNvPr>
          <p:cNvSpPr txBox="1"/>
          <p:nvPr/>
        </p:nvSpPr>
        <p:spPr>
          <a:xfrm>
            <a:off x="497862" y="1636315"/>
            <a:ext cx="10953909" cy="2445862"/>
          </a:xfrm>
          <a:prstGeom prst="rect">
            <a:avLst/>
          </a:prstGeom>
          <a:noFill/>
        </p:spPr>
        <p:txBody>
          <a:bodyPr wrap="square" rtlCol="0">
            <a:spAutoFit/>
          </a:bodyPr>
          <a:lstStyle/>
          <a:p>
            <a:pPr marL="342900" marR="0" lvl="0" indent="-342900" algn="just">
              <a:lnSpc>
                <a:spcPct val="107000"/>
              </a:lnSpc>
              <a:spcBef>
                <a:spcPts val="0"/>
              </a:spcBef>
              <a:spcAft>
                <a:spcPts val="0"/>
              </a:spcAft>
              <a:buFont typeface="Symbol" panose="05050102010706020507" pitchFamily="18" charset="2"/>
              <a:buChar char=""/>
            </a:pPr>
            <a:r>
              <a:rPr lang="en-GB" sz="2400" kern="0" dirty="0">
                <a:solidFill>
                  <a:srgbClr val="2F5496"/>
                </a:solidFill>
                <a:effectLst/>
                <a:highlight>
                  <a:srgbClr val="FFFFFF"/>
                </a:highlight>
                <a:latin typeface="Arial" panose="020B0604020202020204" pitchFamily="34" charset="0"/>
                <a:ea typeface="Arial" panose="020B0604020202020204" pitchFamily="34" charset="0"/>
                <a:cs typeface="Arial" panose="020B0604020202020204" pitchFamily="34" charset="0"/>
              </a:rPr>
              <a:t>In general, the qualifications authorities work with both statutory and non-statutory bodies with reference to professional qualifications.</a:t>
            </a:r>
            <a:endParaRPr lang="en-US" sz="2400" kern="100"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GB" sz="2400" kern="0" dirty="0">
                <a:solidFill>
                  <a:srgbClr val="2F5496"/>
                </a:solidFill>
                <a:effectLst/>
                <a:highlight>
                  <a:srgbClr val="FFFFFF"/>
                </a:highlight>
                <a:latin typeface="Arial" panose="020B0604020202020204" pitchFamily="34" charset="0"/>
                <a:ea typeface="Arial" panose="020B0604020202020204" pitchFamily="34" charset="0"/>
                <a:cs typeface="Arial" panose="020B0604020202020204" pitchFamily="34" charset="0"/>
              </a:rPr>
              <a:t>The qualifications frameworks do not register professional designations. Rather they register professional qualifications.</a:t>
            </a:r>
          </a:p>
          <a:p>
            <a:pPr marL="342900" indent="-342900" algn="just">
              <a:lnSpc>
                <a:spcPct val="107000"/>
              </a:lnSpc>
              <a:buFont typeface="Symbol" panose="05050102010706020507" pitchFamily="18" charset="2"/>
              <a:buChar char=""/>
            </a:pPr>
            <a:r>
              <a:rPr lang="en-GB" sz="2400" kern="100" dirty="0">
                <a:solidFill>
                  <a:srgbClr val="2F5496"/>
                </a:solidFill>
                <a:latin typeface="Arial" panose="020B0604020202020204" pitchFamily="34" charset="0"/>
                <a:cs typeface="Arial" panose="020B0604020202020204" pitchFamily="34" charset="0"/>
              </a:rPr>
              <a:t>Statutory bodies are responsible for the qualifications in their sectors. </a:t>
            </a:r>
            <a:endParaRPr lang="en-US" sz="2400" kern="100" dirty="0">
              <a:solidFill>
                <a:srgbClr val="2F5496"/>
              </a:solidFill>
              <a:latin typeface="Arial" panose="020B0604020202020204" pitchFamily="34" charset="0"/>
              <a:cs typeface="Arial" panose="020B0604020202020204" pitchFamily="34" charset="0"/>
            </a:endParaRPr>
          </a:p>
          <a:p>
            <a:pPr marL="0"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968099E-1171-6CCD-9345-0B39D029D659}"/>
              </a:ext>
            </a:extLst>
          </p:cNvPr>
          <p:cNvSpPr>
            <a:spLocks noGrp="1" noRot="1" noMove="1" noResize="1" noEditPoints="1" noAdjustHandles="1" noChangeArrowheads="1" noChangeShapeType="1"/>
          </p:cNvSpPr>
          <p:nvPr/>
        </p:nvSpPr>
        <p:spPr>
          <a:xfrm>
            <a:off x="497862" y="6668467"/>
            <a:ext cx="11320669" cy="45719"/>
          </a:xfrm>
          <a:prstGeom prst="rect">
            <a:avLst/>
          </a:prstGeom>
          <a:solidFill>
            <a:srgbClr val="004990"/>
          </a:solidFill>
          <a:ln w="9525">
            <a:solidFill>
              <a:srgbClr val="004990"/>
            </a:solidFill>
            <a:prstDash val="solid"/>
            <a:extLst>
              <a:ext uri="{C807C97D-BFC1-408E-A445-0C87EB9F89A2}">
                <ask:lineSketchStyleProps xmlns:ask="http://schemas.microsoft.com/office/drawing/2018/sketchyshapes" sd="981765707">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294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29FB78-3F89-F95F-0138-F72EE04021B2}"/>
              </a:ext>
            </a:extLst>
          </p:cNvPr>
          <p:cNvSpPr>
            <a:spLocks noGrp="1" noRot="1" noMove="1" noResize="1" noEditPoints="1" noAdjustHandles="1" noChangeArrowheads="1" noChangeShapeType="1"/>
          </p:cNvSpPr>
          <p:nvPr/>
        </p:nvSpPr>
        <p:spPr>
          <a:xfrm>
            <a:off x="0" y="-1"/>
            <a:ext cx="12192000" cy="6858001"/>
          </a:xfrm>
          <a:prstGeom prst="rect">
            <a:avLst/>
          </a:prstGeom>
          <a:solidFill>
            <a:schemeClr val="bg1">
              <a:alpha val="92000"/>
            </a:schemeClr>
          </a:solidFill>
          <a:ln>
            <a:noFill/>
            <a:extLst>
              <a:ext uri="{C807C97D-BFC1-408E-A445-0C87EB9F89A2}">
                <ask:lineSketchStyleProps xmlns:ask="http://schemas.microsoft.com/office/drawing/2018/sketchyshapes" sd="981765707">
                  <a:custGeom>
                    <a:avLst/>
                    <a:gdLst>
                      <a:gd name="connsiteX0" fmla="*/ 0 w 11792607"/>
                      <a:gd name="connsiteY0" fmla="*/ 0 h 6211614"/>
                      <a:gd name="connsiteX1" fmla="*/ 235852 w 11792607"/>
                      <a:gd name="connsiteY1" fmla="*/ 0 h 6211614"/>
                      <a:gd name="connsiteX2" fmla="*/ 707556 w 11792607"/>
                      <a:gd name="connsiteY2" fmla="*/ 0 h 6211614"/>
                      <a:gd name="connsiteX3" fmla="*/ 1297187 w 11792607"/>
                      <a:gd name="connsiteY3" fmla="*/ 0 h 6211614"/>
                      <a:gd name="connsiteX4" fmla="*/ 2122669 w 11792607"/>
                      <a:gd name="connsiteY4" fmla="*/ 0 h 6211614"/>
                      <a:gd name="connsiteX5" fmla="*/ 2948152 w 11792607"/>
                      <a:gd name="connsiteY5" fmla="*/ 0 h 6211614"/>
                      <a:gd name="connsiteX6" fmla="*/ 3184004 w 11792607"/>
                      <a:gd name="connsiteY6" fmla="*/ 0 h 6211614"/>
                      <a:gd name="connsiteX7" fmla="*/ 3773634 w 11792607"/>
                      <a:gd name="connsiteY7" fmla="*/ 0 h 6211614"/>
                      <a:gd name="connsiteX8" fmla="*/ 4245339 w 11792607"/>
                      <a:gd name="connsiteY8" fmla="*/ 0 h 6211614"/>
                      <a:gd name="connsiteX9" fmla="*/ 4834969 w 11792607"/>
                      <a:gd name="connsiteY9" fmla="*/ 0 h 6211614"/>
                      <a:gd name="connsiteX10" fmla="*/ 5660451 w 11792607"/>
                      <a:gd name="connsiteY10" fmla="*/ 0 h 6211614"/>
                      <a:gd name="connsiteX11" fmla="*/ 6014230 w 11792607"/>
                      <a:gd name="connsiteY11" fmla="*/ 0 h 6211614"/>
                      <a:gd name="connsiteX12" fmla="*/ 6839712 w 11792607"/>
                      <a:gd name="connsiteY12" fmla="*/ 0 h 6211614"/>
                      <a:gd name="connsiteX13" fmla="*/ 7193490 w 11792607"/>
                      <a:gd name="connsiteY13" fmla="*/ 0 h 6211614"/>
                      <a:gd name="connsiteX14" fmla="*/ 7901047 w 11792607"/>
                      <a:gd name="connsiteY14" fmla="*/ 0 h 6211614"/>
                      <a:gd name="connsiteX15" fmla="*/ 8136899 w 11792607"/>
                      <a:gd name="connsiteY15" fmla="*/ 0 h 6211614"/>
                      <a:gd name="connsiteX16" fmla="*/ 8844455 w 11792607"/>
                      <a:gd name="connsiteY16" fmla="*/ 0 h 6211614"/>
                      <a:gd name="connsiteX17" fmla="*/ 9316160 w 11792607"/>
                      <a:gd name="connsiteY17" fmla="*/ 0 h 6211614"/>
                      <a:gd name="connsiteX18" fmla="*/ 10023716 w 11792607"/>
                      <a:gd name="connsiteY18" fmla="*/ 0 h 6211614"/>
                      <a:gd name="connsiteX19" fmla="*/ 10613346 w 11792607"/>
                      <a:gd name="connsiteY19" fmla="*/ 0 h 6211614"/>
                      <a:gd name="connsiteX20" fmla="*/ 11202977 w 11792607"/>
                      <a:gd name="connsiteY20" fmla="*/ 0 h 6211614"/>
                      <a:gd name="connsiteX21" fmla="*/ 11792607 w 11792607"/>
                      <a:gd name="connsiteY21" fmla="*/ 0 h 6211614"/>
                      <a:gd name="connsiteX22" fmla="*/ 11792607 w 11792607"/>
                      <a:gd name="connsiteY22" fmla="*/ 626808 h 6211614"/>
                      <a:gd name="connsiteX23" fmla="*/ 11792607 w 11792607"/>
                      <a:gd name="connsiteY23" fmla="*/ 1253617 h 6211614"/>
                      <a:gd name="connsiteX24" fmla="*/ 11792607 w 11792607"/>
                      <a:gd name="connsiteY24" fmla="*/ 1694077 h 6211614"/>
                      <a:gd name="connsiteX25" fmla="*/ 11792607 w 11792607"/>
                      <a:gd name="connsiteY25" fmla="*/ 2320885 h 6211614"/>
                      <a:gd name="connsiteX26" fmla="*/ 11792607 w 11792607"/>
                      <a:gd name="connsiteY26" fmla="*/ 2885577 h 6211614"/>
                      <a:gd name="connsiteX27" fmla="*/ 11792607 w 11792607"/>
                      <a:gd name="connsiteY27" fmla="*/ 3388153 h 6211614"/>
                      <a:gd name="connsiteX28" fmla="*/ 11792607 w 11792607"/>
                      <a:gd name="connsiteY28" fmla="*/ 3828613 h 6211614"/>
                      <a:gd name="connsiteX29" fmla="*/ 11792607 w 11792607"/>
                      <a:gd name="connsiteY29" fmla="*/ 4517537 h 6211614"/>
                      <a:gd name="connsiteX30" fmla="*/ 11792607 w 11792607"/>
                      <a:gd name="connsiteY30" fmla="*/ 4957997 h 6211614"/>
                      <a:gd name="connsiteX31" fmla="*/ 11792607 w 11792607"/>
                      <a:gd name="connsiteY31" fmla="*/ 5336341 h 6211614"/>
                      <a:gd name="connsiteX32" fmla="*/ 11792607 w 11792607"/>
                      <a:gd name="connsiteY32" fmla="*/ 6211614 h 6211614"/>
                      <a:gd name="connsiteX33" fmla="*/ 11202977 w 11792607"/>
                      <a:gd name="connsiteY33" fmla="*/ 6211614 h 6211614"/>
                      <a:gd name="connsiteX34" fmla="*/ 10613346 w 11792607"/>
                      <a:gd name="connsiteY34" fmla="*/ 6211614 h 6211614"/>
                      <a:gd name="connsiteX35" fmla="*/ 10141642 w 11792607"/>
                      <a:gd name="connsiteY35" fmla="*/ 6211614 h 6211614"/>
                      <a:gd name="connsiteX36" fmla="*/ 9552012 w 11792607"/>
                      <a:gd name="connsiteY36" fmla="*/ 6211614 h 6211614"/>
                      <a:gd name="connsiteX37" fmla="*/ 9316160 w 11792607"/>
                      <a:gd name="connsiteY37" fmla="*/ 6211614 h 6211614"/>
                      <a:gd name="connsiteX38" fmla="*/ 8608603 w 11792607"/>
                      <a:gd name="connsiteY38" fmla="*/ 6211614 h 6211614"/>
                      <a:gd name="connsiteX39" fmla="*/ 7901047 w 11792607"/>
                      <a:gd name="connsiteY39" fmla="*/ 6211614 h 6211614"/>
                      <a:gd name="connsiteX40" fmla="*/ 7429342 w 11792607"/>
                      <a:gd name="connsiteY40" fmla="*/ 6211614 h 6211614"/>
                      <a:gd name="connsiteX41" fmla="*/ 7193490 w 11792607"/>
                      <a:gd name="connsiteY41" fmla="*/ 6211614 h 6211614"/>
                      <a:gd name="connsiteX42" fmla="*/ 6839712 w 11792607"/>
                      <a:gd name="connsiteY42" fmla="*/ 6211614 h 6211614"/>
                      <a:gd name="connsiteX43" fmla="*/ 6485934 w 11792607"/>
                      <a:gd name="connsiteY43" fmla="*/ 6211614 h 6211614"/>
                      <a:gd name="connsiteX44" fmla="*/ 5660451 w 11792607"/>
                      <a:gd name="connsiteY44" fmla="*/ 6211614 h 6211614"/>
                      <a:gd name="connsiteX45" fmla="*/ 4952895 w 11792607"/>
                      <a:gd name="connsiteY45" fmla="*/ 6211614 h 6211614"/>
                      <a:gd name="connsiteX46" fmla="*/ 4599117 w 11792607"/>
                      <a:gd name="connsiteY46" fmla="*/ 6211614 h 6211614"/>
                      <a:gd name="connsiteX47" fmla="*/ 3891560 w 11792607"/>
                      <a:gd name="connsiteY47" fmla="*/ 6211614 h 6211614"/>
                      <a:gd name="connsiteX48" fmla="*/ 3066078 w 11792607"/>
                      <a:gd name="connsiteY48" fmla="*/ 6211614 h 6211614"/>
                      <a:gd name="connsiteX49" fmla="*/ 2476447 w 11792607"/>
                      <a:gd name="connsiteY49" fmla="*/ 6211614 h 6211614"/>
                      <a:gd name="connsiteX50" fmla="*/ 1768891 w 11792607"/>
                      <a:gd name="connsiteY50" fmla="*/ 6211614 h 6211614"/>
                      <a:gd name="connsiteX51" fmla="*/ 1061335 w 11792607"/>
                      <a:gd name="connsiteY51" fmla="*/ 6211614 h 6211614"/>
                      <a:gd name="connsiteX52" fmla="*/ 0 w 11792607"/>
                      <a:gd name="connsiteY52" fmla="*/ 6211614 h 6211614"/>
                      <a:gd name="connsiteX53" fmla="*/ 0 w 11792607"/>
                      <a:gd name="connsiteY53" fmla="*/ 5709038 h 6211614"/>
                      <a:gd name="connsiteX54" fmla="*/ 0 w 11792607"/>
                      <a:gd name="connsiteY54" fmla="*/ 5020113 h 6211614"/>
                      <a:gd name="connsiteX55" fmla="*/ 0 w 11792607"/>
                      <a:gd name="connsiteY55" fmla="*/ 4393305 h 6211614"/>
                      <a:gd name="connsiteX56" fmla="*/ 0 w 11792607"/>
                      <a:gd name="connsiteY56" fmla="*/ 3828613 h 6211614"/>
                      <a:gd name="connsiteX57" fmla="*/ 0 w 11792607"/>
                      <a:gd name="connsiteY57" fmla="*/ 3139689 h 6211614"/>
                      <a:gd name="connsiteX58" fmla="*/ 0 w 11792607"/>
                      <a:gd name="connsiteY58" fmla="*/ 2761345 h 6211614"/>
                      <a:gd name="connsiteX59" fmla="*/ 0 w 11792607"/>
                      <a:gd name="connsiteY59" fmla="*/ 2134536 h 6211614"/>
                      <a:gd name="connsiteX60" fmla="*/ 0 w 11792607"/>
                      <a:gd name="connsiteY60" fmla="*/ 1507728 h 6211614"/>
                      <a:gd name="connsiteX61" fmla="*/ 0 w 11792607"/>
                      <a:gd name="connsiteY61" fmla="*/ 818804 h 6211614"/>
                      <a:gd name="connsiteX62" fmla="*/ 0 w 11792607"/>
                      <a:gd name="connsiteY62" fmla="*/ 0 h 621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792607" h="6211614" fill="none" extrusionOk="0">
                        <a:moveTo>
                          <a:pt x="0" y="0"/>
                        </a:moveTo>
                        <a:cubicBezTo>
                          <a:pt x="91966" y="-12667"/>
                          <a:pt x="165535" y="20312"/>
                          <a:pt x="235852" y="0"/>
                        </a:cubicBezTo>
                        <a:cubicBezTo>
                          <a:pt x="306169" y="-20312"/>
                          <a:pt x="599412" y="54268"/>
                          <a:pt x="707556" y="0"/>
                        </a:cubicBezTo>
                        <a:cubicBezTo>
                          <a:pt x="815700" y="-54268"/>
                          <a:pt x="1156980" y="3830"/>
                          <a:pt x="1297187" y="0"/>
                        </a:cubicBezTo>
                        <a:cubicBezTo>
                          <a:pt x="1437394" y="-3830"/>
                          <a:pt x="1916446" y="38139"/>
                          <a:pt x="2122669" y="0"/>
                        </a:cubicBezTo>
                        <a:cubicBezTo>
                          <a:pt x="2328892" y="-38139"/>
                          <a:pt x="2715561" y="98829"/>
                          <a:pt x="2948152" y="0"/>
                        </a:cubicBezTo>
                        <a:cubicBezTo>
                          <a:pt x="3180743" y="-98829"/>
                          <a:pt x="3132927" y="26539"/>
                          <a:pt x="3184004" y="0"/>
                        </a:cubicBezTo>
                        <a:cubicBezTo>
                          <a:pt x="3235081" y="-26539"/>
                          <a:pt x="3479528" y="21116"/>
                          <a:pt x="3773634" y="0"/>
                        </a:cubicBezTo>
                        <a:cubicBezTo>
                          <a:pt x="4067740" y="-21116"/>
                          <a:pt x="4049629" y="53956"/>
                          <a:pt x="4245339" y="0"/>
                        </a:cubicBezTo>
                        <a:cubicBezTo>
                          <a:pt x="4441050" y="-53956"/>
                          <a:pt x="4691083" y="6024"/>
                          <a:pt x="4834969" y="0"/>
                        </a:cubicBezTo>
                        <a:cubicBezTo>
                          <a:pt x="4978855" y="-6024"/>
                          <a:pt x="5474593" y="82889"/>
                          <a:pt x="5660451" y="0"/>
                        </a:cubicBezTo>
                        <a:cubicBezTo>
                          <a:pt x="5846309" y="-82889"/>
                          <a:pt x="5857645" y="12230"/>
                          <a:pt x="6014230" y="0"/>
                        </a:cubicBezTo>
                        <a:cubicBezTo>
                          <a:pt x="6170815" y="-12230"/>
                          <a:pt x="6637769" y="45308"/>
                          <a:pt x="6839712" y="0"/>
                        </a:cubicBezTo>
                        <a:cubicBezTo>
                          <a:pt x="7041655" y="-45308"/>
                          <a:pt x="7076166" y="1156"/>
                          <a:pt x="7193490" y="0"/>
                        </a:cubicBezTo>
                        <a:cubicBezTo>
                          <a:pt x="7310814" y="-1156"/>
                          <a:pt x="7606901" y="17252"/>
                          <a:pt x="7901047" y="0"/>
                        </a:cubicBezTo>
                        <a:cubicBezTo>
                          <a:pt x="8195193" y="-17252"/>
                          <a:pt x="8035810" y="12185"/>
                          <a:pt x="8136899" y="0"/>
                        </a:cubicBezTo>
                        <a:cubicBezTo>
                          <a:pt x="8237988" y="-12185"/>
                          <a:pt x="8603365" y="27875"/>
                          <a:pt x="8844455" y="0"/>
                        </a:cubicBezTo>
                        <a:cubicBezTo>
                          <a:pt x="9085545" y="-27875"/>
                          <a:pt x="9097794" y="52370"/>
                          <a:pt x="9316160" y="0"/>
                        </a:cubicBezTo>
                        <a:cubicBezTo>
                          <a:pt x="9534526" y="-52370"/>
                          <a:pt x="9791862" y="49354"/>
                          <a:pt x="10023716" y="0"/>
                        </a:cubicBezTo>
                        <a:cubicBezTo>
                          <a:pt x="10255570" y="-49354"/>
                          <a:pt x="10349193" y="64135"/>
                          <a:pt x="10613346" y="0"/>
                        </a:cubicBezTo>
                        <a:cubicBezTo>
                          <a:pt x="10877499" y="-64135"/>
                          <a:pt x="11044659" y="16913"/>
                          <a:pt x="11202977" y="0"/>
                        </a:cubicBezTo>
                        <a:cubicBezTo>
                          <a:pt x="11361295" y="-16913"/>
                          <a:pt x="11536424" y="53336"/>
                          <a:pt x="11792607" y="0"/>
                        </a:cubicBezTo>
                        <a:cubicBezTo>
                          <a:pt x="11850220" y="164021"/>
                          <a:pt x="11780476" y="435780"/>
                          <a:pt x="11792607" y="626808"/>
                        </a:cubicBezTo>
                        <a:cubicBezTo>
                          <a:pt x="11804738" y="817836"/>
                          <a:pt x="11744043" y="1013377"/>
                          <a:pt x="11792607" y="1253617"/>
                        </a:cubicBezTo>
                        <a:cubicBezTo>
                          <a:pt x="11841171" y="1493857"/>
                          <a:pt x="11782680" y="1591623"/>
                          <a:pt x="11792607" y="1694077"/>
                        </a:cubicBezTo>
                        <a:cubicBezTo>
                          <a:pt x="11802534" y="1796531"/>
                          <a:pt x="11732862" y="2044484"/>
                          <a:pt x="11792607" y="2320885"/>
                        </a:cubicBezTo>
                        <a:cubicBezTo>
                          <a:pt x="11852352" y="2597286"/>
                          <a:pt x="11752579" y="2626442"/>
                          <a:pt x="11792607" y="2885577"/>
                        </a:cubicBezTo>
                        <a:cubicBezTo>
                          <a:pt x="11832635" y="3144712"/>
                          <a:pt x="11743191" y="3271839"/>
                          <a:pt x="11792607" y="3388153"/>
                        </a:cubicBezTo>
                        <a:cubicBezTo>
                          <a:pt x="11842023" y="3504467"/>
                          <a:pt x="11791003" y="3673769"/>
                          <a:pt x="11792607" y="3828613"/>
                        </a:cubicBezTo>
                        <a:cubicBezTo>
                          <a:pt x="11794211" y="3983457"/>
                          <a:pt x="11774315" y="4269928"/>
                          <a:pt x="11792607" y="4517537"/>
                        </a:cubicBezTo>
                        <a:cubicBezTo>
                          <a:pt x="11810899" y="4765146"/>
                          <a:pt x="11781008" y="4754485"/>
                          <a:pt x="11792607" y="4957997"/>
                        </a:cubicBezTo>
                        <a:cubicBezTo>
                          <a:pt x="11804206" y="5161509"/>
                          <a:pt x="11790460" y="5218656"/>
                          <a:pt x="11792607" y="5336341"/>
                        </a:cubicBezTo>
                        <a:cubicBezTo>
                          <a:pt x="11794754" y="5454026"/>
                          <a:pt x="11783357" y="5894205"/>
                          <a:pt x="11792607" y="6211614"/>
                        </a:cubicBezTo>
                        <a:cubicBezTo>
                          <a:pt x="11532627" y="6280560"/>
                          <a:pt x="11462302" y="6197441"/>
                          <a:pt x="11202977" y="6211614"/>
                        </a:cubicBezTo>
                        <a:cubicBezTo>
                          <a:pt x="10943652" y="6225787"/>
                          <a:pt x="10802908" y="6182312"/>
                          <a:pt x="10613346" y="6211614"/>
                        </a:cubicBezTo>
                        <a:cubicBezTo>
                          <a:pt x="10423784" y="6240916"/>
                          <a:pt x="10333919" y="6167886"/>
                          <a:pt x="10141642" y="6211614"/>
                        </a:cubicBezTo>
                        <a:cubicBezTo>
                          <a:pt x="9949365" y="6255342"/>
                          <a:pt x="9756866" y="6160173"/>
                          <a:pt x="9552012" y="6211614"/>
                        </a:cubicBezTo>
                        <a:cubicBezTo>
                          <a:pt x="9347158" y="6263055"/>
                          <a:pt x="9433487" y="6208538"/>
                          <a:pt x="9316160" y="6211614"/>
                        </a:cubicBezTo>
                        <a:cubicBezTo>
                          <a:pt x="9198833" y="6214690"/>
                          <a:pt x="8862799" y="6132238"/>
                          <a:pt x="8608603" y="6211614"/>
                        </a:cubicBezTo>
                        <a:cubicBezTo>
                          <a:pt x="8354407" y="6290990"/>
                          <a:pt x="8189617" y="6197844"/>
                          <a:pt x="7901047" y="6211614"/>
                        </a:cubicBezTo>
                        <a:cubicBezTo>
                          <a:pt x="7612477" y="6225384"/>
                          <a:pt x="7651224" y="6166072"/>
                          <a:pt x="7429342" y="6211614"/>
                        </a:cubicBezTo>
                        <a:cubicBezTo>
                          <a:pt x="7207461" y="6257156"/>
                          <a:pt x="7258830" y="6191981"/>
                          <a:pt x="7193490" y="6211614"/>
                        </a:cubicBezTo>
                        <a:cubicBezTo>
                          <a:pt x="7128150" y="6231247"/>
                          <a:pt x="7003215" y="6185074"/>
                          <a:pt x="6839712" y="6211614"/>
                        </a:cubicBezTo>
                        <a:cubicBezTo>
                          <a:pt x="6676209" y="6238154"/>
                          <a:pt x="6641781" y="6174930"/>
                          <a:pt x="6485934" y="6211614"/>
                        </a:cubicBezTo>
                        <a:cubicBezTo>
                          <a:pt x="6330087" y="6248298"/>
                          <a:pt x="5827934" y="6138065"/>
                          <a:pt x="5660451" y="6211614"/>
                        </a:cubicBezTo>
                        <a:cubicBezTo>
                          <a:pt x="5492968" y="6285163"/>
                          <a:pt x="5097738" y="6143431"/>
                          <a:pt x="4952895" y="6211614"/>
                        </a:cubicBezTo>
                        <a:cubicBezTo>
                          <a:pt x="4808052" y="6279797"/>
                          <a:pt x="4766548" y="6201222"/>
                          <a:pt x="4599117" y="6211614"/>
                        </a:cubicBezTo>
                        <a:cubicBezTo>
                          <a:pt x="4431686" y="6222006"/>
                          <a:pt x="4224478" y="6126919"/>
                          <a:pt x="3891560" y="6211614"/>
                        </a:cubicBezTo>
                        <a:cubicBezTo>
                          <a:pt x="3558642" y="6296309"/>
                          <a:pt x="3442263" y="6163054"/>
                          <a:pt x="3066078" y="6211614"/>
                        </a:cubicBezTo>
                        <a:cubicBezTo>
                          <a:pt x="2689893" y="6260174"/>
                          <a:pt x="2700977" y="6193327"/>
                          <a:pt x="2476447" y="6211614"/>
                        </a:cubicBezTo>
                        <a:cubicBezTo>
                          <a:pt x="2251917" y="6229901"/>
                          <a:pt x="2065845" y="6206068"/>
                          <a:pt x="1768891" y="6211614"/>
                        </a:cubicBezTo>
                        <a:cubicBezTo>
                          <a:pt x="1471937" y="6217160"/>
                          <a:pt x="1292170" y="6165297"/>
                          <a:pt x="1061335" y="6211614"/>
                        </a:cubicBezTo>
                        <a:cubicBezTo>
                          <a:pt x="830500" y="6257931"/>
                          <a:pt x="338834" y="6129917"/>
                          <a:pt x="0" y="6211614"/>
                        </a:cubicBezTo>
                        <a:cubicBezTo>
                          <a:pt x="-59128" y="6109137"/>
                          <a:pt x="14854" y="5949185"/>
                          <a:pt x="0" y="5709038"/>
                        </a:cubicBezTo>
                        <a:cubicBezTo>
                          <a:pt x="-14854" y="5468891"/>
                          <a:pt x="1735" y="5244383"/>
                          <a:pt x="0" y="5020113"/>
                        </a:cubicBezTo>
                        <a:cubicBezTo>
                          <a:pt x="-1735" y="4795843"/>
                          <a:pt x="66129" y="4658372"/>
                          <a:pt x="0" y="4393305"/>
                        </a:cubicBezTo>
                        <a:cubicBezTo>
                          <a:pt x="-66129" y="4128238"/>
                          <a:pt x="3264" y="3943036"/>
                          <a:pt x="0" y="3828613"/>
                        </a:cubicBezTo>
                        <a:cubicBezTo>
                          <a:pt x="-3264" y="3714190"/>
                          <a:pt x="10138" y="3477347"/>
                          <a:pt x="0" y="3139689"/>
                        </a:cubicBezTo>
                        <a:cubicBezTo>
                          <a:pt x="-10138" y="2802031"/>
                          <a:pt x="44740" y="2859535"/>
                          <a:pt x="0" y="2761345"/>
                        </a:cubicBezTo>
                        <a:cubicBezTo>
                          <a:pt x="-44740" y="2663155"/>
                          <a:pt x="64367" y="2269489"/>
                          <a:pt x="0" y="2134536"/>
                        </a:cubicBezTo>
                        <a:cubicBezTo>
                          <a:pt x="-64367" y="1999583"/>
                          <a:pt x="32790" y="1743908"/>
                          <a:pt x="0" y="1507728"/>
                        </a:cubicBezTo>
                        <a:cubicBezTo>
                          <a:pt x="-32790" y="1271548"/>
                          <a:pt x="43830" y="1139701"/>
                          <a:pt x="0" y="818804"/>
                        </a:cubicBezTo>
                        <a:cubicBezTo>
                          <a:pt x="-43830" y="497907"/>
                          <a:pt x="79137" y="389243"/>
                          <a:pt x="0" y="0"/>
                        </a:cubicBezTo>
                        <a:close/>
                      </a:path>
                      <a:path w="11792607" h="6211614" stroke="0" extrusionOk="0">
                        <a:moveTo>
                          <a:pt x="0" y="0"/>
                        </a:moveTo>
                        <a:cubicBezTo>
                          <a:pt x="329543" y="-90662"/>
                          <a:pt x="656877" y="79767"/>
                          <a:pt x="825482" y="0"/>
                        </a:cubicBezTo>
                        <a:cubicBezTo>
                          <a:pt x="994087" y="-79767"/>
                          <a:pt x="1159009" y="53101"/>
                          <a:pt x="1415113" y="0"/>
                        </a:cubicBezTo>
                        <a:cubicBezTo>
                          <a:pt x="1671217" y="-53101"/>
                          <a:pt x="1653239" y="13755"/>
                          <a:pt x="1768891" y="0"/>
                        </a:cubicBezTo>
                        <a:cubicBezTo>
                          <a:pt x="1884543" y="-13755"/>
                          <a:pt x="2079271" y="18200"/>
                          <a:pt x="2358521" y="0"/>
                        </a:cubicBezTo>
                        <a:cubicBezTo>
                          <a:pt x="2637771" y="-18200"/>
                          <a:pt x="2806833" y="4044"/>
                          <a:pt x="3184004" y="0"/>
                        </a:cubicBezTo>
                        <a:cubicBezTo>
                          <a:pt x="3561175" y="-4044"/>
                          <a:pt x="3365103" y="17439"/>
                          <a:pt x="3537782" y="0"/>
                        </a:cubicBezTo>
                        <a:cubicBezTo>
                          <a:pt x="3710461" y="-17439"/>
                          <a:pt x="3684649" y="8718"/>
                          <a:pt x="3773634" y="0"/>
                        </a:cubicBezTo>
                        <a:cubicBezTo>
                          <a:pt x="3862619" y="-8718"/>
                          <a:pt x="4152092" y="19514"/>
                          <a:pt x="4363265" y="0"/>
                        </a:cubicBezTo>
                        <a:cubicBezTo>
                          <a:pt x="4574438" y="-19514"/>
                          <a:pt x="4722926" y="56964"/>
                          <a:pt x="4952895" y="0"/>
                        </a:cubicBezTo>
                        <a:cubicBezTo>
                          <a:pt x="5182864" y="-56964"/>
                          <a:pt x="5332841" y="14170"/>
                          <a:pt x="5660451" y="0"/>
                        </a:cubicBezTo>
                        <a:cubicBezTo>
                          <a:pt x="5988061" y="-14170"/>
                          <a:pt x="6013441" y="24592"/>
                          <a:pt x="6132156" y="0"/>
                        </a:cubicBezTo>
                        <a:cubicBezTo>
                          <a:pt x="6250872" y="-24592"/>
                          <a:pt x="6315372" y="25292"/>
                          <a:pt x="6368008" y="0"/>
                        </a:cubicBezTo>
                        <a:cubicBezTo>
                          <a:pt x="6420644" y="-25292"/>
                          <a:pt x="6559456" y="35488"/>
                          <a:pt x="6721786" y="0"/>
                        </a:cubicBezTo>
                        <a:cubicBezTo>
                          <a:pt x="6884116" y="-35488"/>
                          <a:pt x="7170645" y="14079"/>
                          <a:pt x="7547268" y="0"/>
                        </a:cubicBezTo>
                        <a:cubicBezTo>
                          <a:pt x="7923891" y="-14079"/>
                          <a:pt x="7748830" y="25764"/>
                          <a:pt x="7901047" y="0"/>
                        </a:cubicBezTo>
                        <a:cubicBezTo>
                          <a:pt x="8053264" y="-25764"/>
                          <a:pt x="8164808" y="41477"/>
                          <a:pt x="8254825" y="0"/>
                        </a:cubicBezTo>
                        <a:cubicBezTo>
                          <a:pt x="8344842" y="-41477"/>
                          <a:pt x="8529838" y="28312"/>
                          <a:pt x="8608603" y="0"/>
                        </a:cubicBezTo>
                        <a:cubicBezTo>
                          <a:pt x="8687368" y="-28312"/>
                          <a:pt x="9110113" y="91208"/>
                          <a:pt x="9434086" y="0"/>
                        </a:cubicBezTo>
                        <a:cubicBezTo>
                          <a:pt x="9758059" y="-91208"/>
                          <a:pt x="9993828" y="47767"/>
                          <a:pt x="10141642" y="0"/>
                        </a:cubicBezTo>
                        <a:cubicBezTo>
                          <a:pt x="10289456" y="-47767"/>
                          <a:pt x="10415137" y="2187"/>
                          <a:pt x="10495420" y="0"/>
                        </a:cubicBezTo>
                        <a:cubicBezTo>
                          <a:pt x="10575703" y="-2187"/>
                          <a:pt x="10712234" y="10417"/>
                          <a:pt x="10849198" y="0"/>
                        </a:cubicBezTo>
                        <a:cubicBezTo>
                          <a:pt x="10986162" y="-10417"/>
                          <a:pt x="10998735" y="14844"/>
                          <a:pt x="11085051" y="0"/>
                        </a:cubicBezTo>
                        <a:cubicBezTo>
                          <a:pt x="11171367" y="-14844"/>
                          <a:pt x="11494972" y="64641"/>
                          <a:pt x="11792607" y="0"/>
                        </a:cubicBezTo>
                        <a:cubicBezTo>
                          <a:pt x="11864349" y="211635"/>
                          <a:pt x="11724023" y="366896"/>
                          <a:pt x="11792607" y="688924"/>
                        </a:cubicBezTo>
                        <a:cubicBezTo>
                          <a:pt x="11861191" y="1010952"/>
                          <a:pt x="11775645" y="1016940"/>
                          <a:pt x="11792607" y="1253617"/>
                        </a:cubicBezTo>
                        <a:cubicBezTo>
                          <a:pt x="11809569" y="1490294"/>
                          <a:pt x="11762742" y="1461685"/>
                          <a:pt x="11792607" y="1631960"/>
                        </a:cubicBezTo>
                        <a:cubicBezTo>
                          <a:pt x="11822472" y="1802235"/>
                          <a:pt x="11744862" y="2100034"/>
                          <a:pt x="11792607" y="2320885"/>
                        </a:cubicBezTo>
                        <a:cubicBezTo>
                          <a:pt x="11840352" y="2541736"/>
                          <a:pt x="11776309" y="2616381"/>
                          <a:pt x="11792607" y="2823461"/>
                        </a:cubicBezTo>
                        <a:cubicBezTo>
                          <a:pt x="11808905" y="3030541"/>
                          <a:pt x="11773387" y="3167580"/>
                          <a:pt x="11792607" y="3450269"/>
                        </a:cubicBezTo>
                        <a:cubicBezTo>
                          <a:pt x="11811827" y="3732958"/>
                          <a:pt x="11754983" y="3714953"/>
                          <a:pt x="11792607" y="3828613"/>
                        </a:cubicBezTo>
                        <a:cubicBezTo>
                          <a:pt x="11830231" y="3942273"/>
                          <a:pt x="11787796" y="4314867"/>
                          <a:pt x="11792607" y="4517537"/>
                        </a:cubicBezTo>
                        <a:cubicBezTo>
                          <a:pt x="11797418" y="4720207"/>
                          <a:pt x="11734427" y="4825611"/>
                          <a:pt x="11792607" y="5082230"/>
                        </a:cubicBezTo>
                        <a:cubicBezTo>
                          <a:pt x="11850787" y="5338849"/>
                          <a:pt x="11748163" y="5334429"/>
                          <a:pt x="11792607" y="5584806"/>
                        </a:cubicBezTo>
                        <a:cubicBezTo>
                          <a:pt x="11837051" y="5835183"/>
                          <a:pt x="11788073" y="5904404"/>
                          <a:pt x="11792607" y="6211614"/>
                        </a:cubicBezTo>
                        <a:cubicBezTo>
                          <a:pt x="11681278" y="6233689"/>
                          <a:pt x="11611740" y="6189618"/>
                          <a:pt x="11556755" y="6211614"/>
                        </a:cubicBezTo>
                        <a:cubicBezTo>
                          <a:pt x="11501770" y="6233610"/>
                          <a:pt x="10984187" y="6114492"/>
                          <a:pt x="10731272" y="6211614"/>
                        </a:cubicBezTo>
                        <a:cubicBezTo>
                          <a:pt x="10478357" y="6308736"/>
                          <a:pt x="10303648" y="6210046"/>
                          <a:pt x="10023716" y="6211614"/>
                        </a:cubicBezTo>
                        <a:cubicBezTo>
                          <a:pt x="9743784" y="6213182"/>
                          <a:pt x="9527241" y="6184061"/>
                          <a:pt x="9316160" y="6211614"/>
                        </a:cubicBezTo>
                        <a:cubicBezTo>
                          <a:pt x="9105079" y="6239167"/>
                          <a:pt x="9080182" y="6172226"/>
                          <a:pt x="8962381" y="6211614"/>
                        </a:cubicBezTo>
                        <a:cubicBezTo>
                          <a:pt x="8844580" y="6251002"/>
                          <a:pt x="8365765" y="6165475"/>
                          <a:pt x="8136899" y="6211614"/>
                        </a:cubicBezTo>
                        <a:cubicBezTo>
                          <a:pt x="7908033" y="6257753"/>
                          <a:pt x="7688180" y="6184723"/>
                          <a:pt x="7429342" y="6211614"/>
                        </a:cubicBezTo>
                        <a:cubicBezTo>
                          <a:pt x="7170504" y="6238505"/>
                          <a:pt x="7170569" y="6186784"/>
                          <a:pt x="6957638" y="6211614"/>
                        </a:cubicBezTo>
                        <a:cubicBezTo>
                          <a:pt x="6744707" y="6236444"/>
                          <a:pt x="6750695" y="6191387"/>
                          <a:pt x="6603860" y="6211614"/>
                        </a:cubicBezTo>
                        <a:cubicBezTo>
                          <a:pt x="6457025" y="6231841"/>
                          <a:pt x="6129931" y="6161381"/>
                          <a:pt x="5778377" y="6211614"/>
                        </a:cubicBezTo>
                        <a:cubicBezTo>
                          <a:pt x="5426823" y="6261847"/>
                          <a:pt x="5517740" y="6182187"/>
                          <a:pt x="5424599" y="6211614"/>
                        </a:cubicBezTo>
                        <a:cubicBezTo>
                          <a:pt x="5331458" y="6241041"/>
                          <a:pt x="5191015" y="6169754"/>
                          <a:pt x="5070821" y="6211614"/>
                        </a:cubicBezTo>
                        <a:cubicBezTo>
                          <a:pt x="4950627" y="6253474"/>
                          <a:pt x="4733654" y="6198851"/>
                          <a:pt x="4481191" y="6211614"/>
                        </a:cubicBezTo>
                        <a:cubicBezTo>
                          <a:pt x="4228728" y="6224377"/>
                          <a:pt x="4128950" y="6174275"/>
                          <a:pt x="4009486" y="6211614"/>
                        </a:cubicBezTo>
                        <a:cubicBezTo>
                          <a:pt x="3890023" y="6248953"/>
                          <a:pt x="3619169" y="6127943"/>
                          <a:pt x="3301930" y="6211614"/>
                        </a:cubicBezTo>
                        <a:cubicBezTo>
                          <a:pt x="2984691" y="6295285"/>
                          <a:pt x="3132128" y="6183778"/>
                          <a:pt x="3066078" y="6211614"/>
                        </a:cubicBezTo>
                        <a:cubicBezTo>
                          <a:pt x="3000028" y="6239450"/>
                          <a:pt x="2776098" y="6191859"/>
                          <a:pt x="2594374" y="6211614"/>
                        </a:cubicBezTo>
                        <a:cubicBezTo>
                          <a:pt x="2412650" y="6231369"/>
                          <a:pt x="2378899" y="6174411"/>
                          <a:pt x="2240595" y="6211614"/>
                        </a:cubicBezTo>
                        <a:cubicBezTo>
                          <a:pt x="2102291" y="6248817"/>
                          <a:pt x="1805482" y="6163257"/>
                          <a:pt x="1650965" y="6211614"/>
                        </a:cubicBezTo>
                        <a:cubicBezTo>
                          <a:pt x="1496448" y="6259971"/>
                          <a:pt x="1152513" y="6178311"/>
                          <a:pt x="943409" y="6211614"/>
                        </a:cubicBezTo>
                        <a:cubicBezTo>
                          <a:pt x="734305" y="6244917"/>
                          <a:pt x="239418" y="6161390"/>
                          <a:pt x="0" y="6211614"/>
                        </a:cubicBezTo>
                        <a:cubicBezTo>
                          <a:pt x="-48913" y="5955655"/>
                          <a:pt x="81967" y="5827940"/>
                          <a:pt x="0" y="5522690"/>
                        </a:cubicBezTo>
                        <a:cubicBezTo>
                          <a:pt x="-81967" y="5217440"/>
                          <a:pt x="513" y="5189034"/>
                          <a:pt x="0" y="5082230"/>
                        </a:cubicBezTo>
                        <a:cubicBezTo>
                          <a:pt x="-513" y="4975426"/>
                          <a:pt x="54140" y="4792248"/>
                          <a:pt x="0" y="4579654"/>
                        </a:cubicBezTo>
                        <a:cubicBezTo>
                          <a:pt x="-54140" y="4367060"/>
                          <a:pt x="40959" y="4131720"/>
                          <a:pt x="0" y="4014961"/>
                        </a:cubicBezTo>
                        <a:cubicBezTo>
                          <a:pt x="-40959" y="3898202"/>
                          <a:pt x="52767" y="3654104"/>
                          <a:pt x="0" y="3512385"/>
                        </a:cubicBezTo>
                        <a:cubicBezTo>
                          <a:pt x="-52767" y="3370666"/>
                          <a:pt x="31201" y="3260644"/>
                          <a:pt x="0" y="3134042"/>
                        </a:cubicBezTo>
                        <a:cubicBezTo>
                          <a:pt x="-31201" y="3007440"/>
                          <a:pt x="10115" y="2911400"/>
                          <a:pt x="0" y="2755698"/>
                        </a:cubicBezTo>
                        <a:cubicBezTo>
                          <a:pt x="-10115" y="2599996"/>
                          <a:pt x="52956" y="2326589"/>
                          <a:pt x="0" y="2191006"/>
                        </a:cubicBezTo>
                        <a:cubicBezTo>
                          <a:pt x="-52956" y="2055423"/>
                          <a:pt x="662" y="1968545"/>
                          <a:pt x="0" y="1812662"/>
                        </a:cubicBezTo>
                        <a:cubicBezTo>
                          <a:pt x="-662" y="1656779"/>
                          <a:pt x="53346" y="1476267"/>
                          <a:pt x="0" y="1185854"/>
                        </a:cubicBezTo>
                        <a:cubicBezTo>
                          <a:pt x="-53346" y="895441"/>
                          <a:pt x="25582" y="942609"/>
                          <a:pt x="0" y="807510"/>
                        </a:cubicBezTo>
                        <a:cubicBezTo>
                          <a:pt x="-25582" y="672411"/>
                          <a:pt x="20566" y="23522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880F13-618E-83B4-DD0B-15F6098B3BB3}"/>
              </a:ext>
            </a:extLst>
          </p:cNvPr>
          <p:cNvSpPr>
            <a:spLocks noGrp="1" noRot="1" noMove="1" noResize="1" noEditPoints="1" noAdjustHandles="1" noChangeArrowheads="1" noChangeShapeType="1"/>
          </p:cNvSpPr>
          <p:nvPr>
            <p:ph type="title"/>
          </p:nvPr>
        </p:nvSpPr>
        <p:spPr>
          <a:xfrm>
            <a:off x="-1081396" y="1410155"/>
            <a:ext cx="10363200" cy="1314443"/>
          </a:xfrm>
        </p:spPr>
        <p:txBody>
          <a:bodyPr>
            <a:normAutofit fontScale="90000"/>
          </a:bodyPr>
          <a:lstStyle/>
          <a:p>
            <a:pPr algn="ctr"/>
            <a:r>
              <a:rPr lang="en-US" sz="8800" dirty="0">
                <a:solidFill>
                  <a:srgbClr val="004990"/>
                </a:solidFill>
                <a:latin typeface="Arial Black" panose="020B0A04020102020204" pitchFamily="34" charset="0"/>
              </a:rPr>
              <a:t>THANK </a:t>
            </a:r>
            <a:br>
              <a:rPr lang="en-US" sz="8800" dirty="0">
                <a:solidFill>
                  <a:srgbClr val="004990"/>
                </a:solidFill>
                <a:latin typeface="Arial Black" panose="020B0A04020102020204" pitchFamily="34" charset="0"/>
              </a:rPr>
            </a:br>
            <a:r>
              <a:rPr lang="en-US" sz="8800" dirty="0">
                <a:solidFill>
                  <a:srgbClr val="004990"/>
                </a:solidFill>
                <a:latin typeface="Arial Black" panose="020B0A04020102020204" pitchFamily="34" charset="0"/>
              </a:rPr>
              <a:t>YOU</a:t>
            </a:r>
          </a:p>
        </p:txBody>
      </p:sp>
      <p:grpSp>
        <p:nvGrpSpPr>
          <p:cNvPr id="6" name="Google Shape;9449;p51">
            <a:extLst>
              <a:ext uri="{FF2B5EF4-FFF2-40B4-BE49-F238E27FC236}">
                <a16:creationId xmlns:a16="http://schemas.microsoft.com/office/drawing/2014/main" id="{76FF74FD-87C5-C5DF-F6A8-7ABF6FB4C640}"/>
              </a:ext>
            </a:extLst>
          </p:cNvPr>
          <p:cNvGrpSpPr>
            <a:grpSpLocks noGrp="1" noUngrp="1" noRot="1" noMove="1" noResize="1"/>
          </p:cNvGrpSpPr>
          <p:nvPr/>
        </p:nvGrpSpPr>
        <p:grpSpPr>
          <a:xfrm>
            <a:off x="2714009" y="3428999"/>
            <a:ext cx="2772389" cy="2351048"/>
            <a:chOff x="2661459" y="2015001"/>
            <a:chExt cx="322508" cy="273494"/>
          </a:xfrm>
          <a:solidFill>
            <a:srgbClr val="004990"/>
          </a:solidFill>
        </p:grpSpPr>
        <p:sp>
          <p:nvSpPr>
            <p:cNvPr id="8" name="Google Shape;9450;p51">
              <a:extLst>
                <a:ext uri="{FF2B5EF4-FFF2-40B4-BE49-F238E27FC236}">
                  <a16:creationId xmlns:a16="http://schemas.microsoft.com/office/drawing/2014/main" id="{77B9339F-226B-463A-4987-0EDD8E997AC2}"/>
                </a:ext>
              </a:extLst>
            </p:cNvPr>
            <p:cNvSpPr>
              <a:spLocks noGrp="1" noRot="1" noMove="1" noResize="1" noEditPoints="1" noAdjustHandles="1" noChangeArrowheads="1" noChangeShapeType="1"/>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51;p51">
              <a:extLst>
                <a:ext uri="{FF2B5EF4-FFF2-40B4-BE49-F238E27FC236}">
                  <a16:creationId xmlns:a16="http://schemas.microsoft.com/office/drawing/2014/main" id="{A7332698-EA2F-2B46-3870-67E27DCC71F5}"/>
                </a:ext>
              </a:extLst>
            </p:cNvPr>
            <p:cNvSpPr>
              <a:spLocks noGrp="1" noRot="1" noMove="1" noResize="1" noEditPoints="1" noAdjustHandles="1" noChangeArrowheads="1" noChangeShapeType="1"/>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242;g1bb0caa554c_0_0">
            <a:extLst>
              <a:ext uri="{FF2B5EF4-FFF2-40B4-BE49-F238E27FC236}">
                <a16:creationId xmlns:a16="http://schemas.microsoft.com/office/drawing/2014/main" id="{B726193C-FB54-FBEE-88C4-1BFC49282E21}"/>
              </a:ext>
            </a:extLst>
          </p:cNvPr>
          <p:cNvGrpSpPr/>
          <p:nvPr/>
        </p:nvGrpSpPr>
        <p:grpSpPr>
          <a:xfrm rot="1275571">
            <a:off x="3846247" y="981847"/>
            <a:ext cx="697095" cy="312564"/>
            <a:chOff x="2240475" y="3205350"/>
            <a:chExt cx="413725" cy="193850"/>
          </a:xfrm>
          <a:solidFill>
            <a:srgbClr val="004990"/>
          </a:solidFill>
        </p:grpSpPr>
        <p:sp>
          <p:nvSpPr>
            <p:cNvPr id="32" name="Google Shape;243;g1bb0caa554c_0_0">
              <a:extLst>
                <a:ext uri="{FF2B5EF4-FFF2-40B4-BE49-F238E27FC236}">
                  <a16:creationId xmlns:a16="http://schemas.microsoft.com/office/drawing/2014/main" id="{8C59CAB2-F673-B7DD-955F-BDEB9C5B1AEB}"/>
                </a:ext>
              </a:extLst>
            </p:cNvPr>
            <p:cNvSpPr/>
            <p:nvPr/>
          </p:nvSpPr>
          <p:spPr>
            <a:xfrm>
              <a:off x="2379975" y="3205350"/>
              <a:ext cx="49925" cy="38600"/>
            </a:xfrm>
            <a:custGeom>
              <a:avLst/>
              <a:gdLst/>
              <a:ahLst/>
              <a:cxnLst/>
              <a:rect l="l" t="t" r="r" b="b"/>
              <a:pathLst>
                <a:path w="1997" h="1544" extrusionOk="0">
                  <a:moveTo>
                    <a:pt x="998" y="0"/>
                  </a:moveTo>
                  <a:cubicBezTo>
                    <a:pt x="0" y="0"/>
                    <a:pt x="0" y="1543"/>
                    <a:pt x="998" y="1543"/>
                  </a:cubicBezTo>
                  <a:cubicBezTo>
                    <a:pt x="1997" y="1543"/>
                    <a:pt x="1997" y="0"/>
                    <a:pt x="9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4;g1bb0caa554c_0_0">
              <a:extLst>
                <a:ext uri="{FF2B5EF4-FFF2-40B4-BE49-F238E27FC236}">
                  <a16:creationId xmlns:a16="http://schemas.microsoft.com/office/drawing/2014/main" id="{33D91C26-E835-063C-69D9-1EEAA067EFEF}"/>
                </a:ext>
              </a:extLst>
            </p:cNvPr>
            <p:cNvSpPr/>
            <p:nvPr/>
          </p:nvSpPr>
          <p:spPr>
            <a:xfrm>
              <a:off x="2465325" y="3213000"/>
              <a:ext cx="49950" cy="38600"/>
            </a:xfrm>
            <a:custGeom>
              <a:avLst/>
              <a:gdLst/>
              <a:ahLst/>
              <a:cxnLst/>
              <a:rect l="l" t="t" r="r" b="b"/>
              <a:pathLst>
                <a:path w="1998" h="1544" extrusionOk="0">
                  <a:moveTo>
                    <a:pt x="999" y="1"/>
                  </a:moveTo>
                  <a:cubicBezTo>
                    <a:pt x="1" y="1"/>
                    <a:pt x="1" y="1544"/>
                    <a:pt x="999" y="1544"/>
                  </a:cubicBezTo>
                  <a:cubicBezTo>
                    <a:pt x="1998" y="1544"/>
                    <a:pt x="1998" y="1"/>
                    <a:pt x="9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5;g1bb0caa554c_0_0">
              <a:extLst>
                <a:ext uri="{FF2B5EF4-FFF2-40B4-BE49-F238E27FC236}">
                  <a16:creationId xmlns:a16="http://schemas.microsoft.com/office/drawing/2014/main" id="{261E70E8-A35B-4363-1108-D1AF4F3FD309}"/>
                </a:ext>
              </a:extLst>
            </p:cNvPr>
            <p:cNvSpPr/>
            <p:nvPr/>
          </p:nvSpPr>
          <p:spPr>
            <a:xfrm>
              <a:off x="2240475" y="3205925"/>
              <a:ext cx="413725" cy="193275"/>
            </a:xfrm>
            <a:custGeom>
              <a:avLst/>
              <a:gdLst/>
              <a:ahLst/>
              <a:cxnLst/>
              <a:rect l="l" t="t" r="r" b="b"/>
              <a:pathLst>
                <a:path w="16549" h="7731" extrusionOk="0">
                  <a:moveTo>
                    <a:pt x="15600" y="1"/>
                  </a:moveTo>
                  <a:cubicBezTo>
                    <a:pt x="15299" y="1"/>
                    <a:pt x="15016" y="168"/>
                    <a:pt x="14940" y="556"/>
                  </a:cubicBezTo>
                  <a:cubicBezTo>
                    <a:pt x="14338" y="3562"/>
                    <a:pt x="11627" y="6070"/>
                    <a:pt x="8518" y="6172"/>
                  </a:cubicBezTo>
                  <a:cubicBezTo>
                    <a:pt x="8442" y="6174"/>
                    <a:pt x="8366" y="6176"/>
                    <a:pt x="8289" y="6176"/>
                  </a:cubicBezTo>
                  <a:cubicBezTo>
                    <a:pt x="5267" y="6176"/>
                    <a:pt x="2463" y="4000"/>
                    <a:pt x="1655" y="1101"/>
                  </a:cubicBezTo>
                  <a:cubicBezTo>
                    <a:pt x="1546" y="720"/>
                    <a:pt x="1244" y="555"/>
                    <a:pt x="937" y="555"/>
                  </a:cubicBezTo>
                  <a:cubicBezTo>
                    <a:pt x="474" y="555"/>
                    <a:pt x="0" y="930"/>
                    <a:pt x="157" y="1509"/>
                  </a:cubicBezTo>
                  <a:cubicBezTo>
                    <a:pt x="1143" y="5041"/>
                    <a:pt x="4560" y="7731"/>
                    <a:pt x="8247" y="7731"/>
                  </a:cubicBezTo>
                  <a:cubicBezTo>
                    <a:pt x="8337" y="7731"/>
                    <a:pt x="8428" y="7729"/>
                    <a:pt x="8518" y="7726"/>
                  </a:cubicBezTo>
                  <a:cubicBezTo>
                    <a:pt x="12285" y="7578"/>
                    <a:pt x="15688" y="4663"/>
                    <a:pt x="16426" y="964"/>
                  </a:cubicBezTo>
                  <a:cubicBezTo>
                    <a:pt x="16549" y="384"/>
                    <a:pt x="16055" y="1"/>
                    <a:pt x="15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descr="A picture containing logo&#10;&#10;Description automatically generated">
            <a:extLst>
              <a:ext uri="{FF2B5EF4-FFF2-40B4-BE49-F238E27FC236}">
                <a16:creationId xmlns:a16="http://schemas.microsoft.com/office/drawing/2014/main" id="{CD56C4E5-8F21-700E-51A1-6C42C5B07D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545272" y="2270203"/>
            <a:ext cx="3865437" cy="2317591"/>
          </a:xfrm>
          <a:prstGeom prst="rect">
            <a:avLst/>
          </a:prstGeom>
        </p:spPr>
      </p:pic>
      <p:cxnSp>
        <p:nvCxnSpPr>
          <p:cNvPr id="38" name="Straight Connector 37">
            <a:extLst>
              <a:ext uri="{FF2B5EF4-FFF2-40B4-BE49-F238E27FC236}">
                <a16:creationId xmlns:a16="http://schemas.microsoft.com/office/drawing/2014/main" id="{88746A99-9B52-9D75-6288-C22E4A4F28A2}"/>
              </a:ext>
            </a:extLst>
          </p:cNvPr>
          <p:cNvCxnSpPr>
            <a:cxnSpLocks noGrp="1" noRot="1" noMove="1" noResize="1" noEditPoints="1" noAdjustHandles="1" noChangeArrowheads="1" noChangeShapeType="1"/>
          </p:cNvCxnSpPr>
          <p:nvPr/>
        </p:nvCxnSpPr>
        <p:spPr>
          <a:xfrm>
            <a:off x="6716110" y="1713186"/>
            <a:ext cx="0" cy="3489435"/>
          </a:xfrm>
          <a:prstGeom prst="line">
            <a:avLst/>
          </a:prstGeom>
          <a:ln w="28575">
            <a:solidFill>
              <a:srgbClr val="0049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2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picture containing shape&#10;&#10;Description automatically generated">
            <a:extLst>
              <a:ext uri="{FF2B5EF4-FFF2-40B4-BE49-F238E27FC236}">
                <a16:creationId xmlns:a16="http://schemas.microsoft.com/office/drawing/2014/main" id="{5B6BD2FA-9297-6287-4A6C-C280973A4091}"/>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07553" y="0"/>
            <a:ext cx="2928464" cy="3649591"/>
          </a:xfrm>
          <a:prstGeom prst="rect">
            <a:avLst/>
          </a:prstGeom>
        </p:spPr>
      </p:pic>
      <p:sp>
        <p:nvSpPr>
          <p:cNvPr id="4" name="Rectangle 3">
            <a:extLst>
              <a:ext uri="{FF2B5EF4-FFF2-40B4-BE49-F238E27FC236}">
                <a16:creationId xmlns:a16="http://schemas.microsoft.com/office/drawing/2014/main" id="{DC9E945E-B28B-06C8-95F1-EDCEF7CC9232}"/>
              </a:ext>
            </a:extLst>
          </p:cNvPr>
          <p:cNvSpPr/>
          <p:nvPr/>
        </p:nvSpPr>
        <p:spPr>
          <a:xfrm>
            <a:off x="497862" y="6668467"/>
            <a:ext cx="11320669" cy="45719"/>
          </a:xfrm>
          <a:prstGeom prst="rect">
            <a:avLst/>
          </a:prstGeom>
          <a:solidFill>
            <a:srgbClr val="004990"/>
          </a:solidFill>
          <a:ln w="9525">
            <a:solidFill>
              <a:srgbClr val="004990"/>
            </a:solidFill>
            <a:prstDash val="solid"/>
            <a:extLst>
              <a:ext uri="{C807C97D-BFC1-408E-A445-0C87EB9F89A2}">
                <ask:lineSketchStyleProps xmlns:ask="http://schemas.microsoft.com/office/drawing/2018/sketchyshapes" sd="981765707">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BA4EDEBC-F3F5-2B16-DDAD-49B71DF173DE}"/>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graphicFrame>
        <p:nvGraphicFramePr>
          <p:cNvPr id="6" name="Diagram 5">
            <a:extLst>
              <a:ext uri="{FF2B5EF4-FFF2-40B4-BE49-F238E27FC236}">
                <a16:creationId xmlns:a16="http://schemas.microsoft.com/office/drawing/2014/main" id="{7AD69F6E-AD0D-0013-C76A-7B69E5D31A3A}"/>
              </a:ext>
            </a:extLst>
          </p:cNvPr>
          <p:cNvGraphicFramePr/>
          <p:nvPr>
            <p:extLst>
              <p:ext uri="{D42A27DB-BD31-4B8C-83A1-F6EECF244321}">
                <p14:modId xmlns:p14="http://schemas.microsoft.com/office/powerpoint/2010/main" val="275901864"/>
              </p:ext>
            </p:extLst>
          </p:nvPr>
        </p:nvGraphicFramePr>
        <p:xfrm>
          <a:off x="155739" y="940257"/>
          <a:ext cx="905181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a:extLst>
              <a:ext uri="{FF2B5EF4-FFF2-40B4-BE49-F238E27FC236}">
                <a16:creationId xmlns:a16="http://schemas.microsoft.com/office/drawing/2014/main" id="{7F75BF62-EA31-7BBA-D874-D9EDD6F58530}"/>
              </a:ext>
            </a:extLst>
          </p:cNvPr>
          <p:cNvSpPr txBox="1">
            <a:spLocks/>
          </p:cNvSpPr>
          <p:nvPr/>
        </p:nvSpPr>
        <p:spPr>
          <a:xfrm>
            <a:off x="0" y="48373"/>
            <a:ext cx="3352800" cy="658138"/>
          </a:xfrm>
          <a:prstGeom prst="rect">
            <a:avLst/>
          </a:prstGeom>
        </p:spPr>
        <p:txBody>
          <a:bodyPr>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3600">
                <a:solidFill>
                  <a:srgbClr val="004990"/>
                </a:solidFill>
                <a:latin typeface="Arial Black" panose="020B0A04020102020204" pitchFamily="34" charset="0"/>
                <a:cs typeface="Arial" panose="020B0604020202020204" pitchFamily="34" charset="0"/>
              </a:rPr>
              <a:t>Outline</a:t>
            </a:r>
            <a:endParaRPr lang="en-US" sz="3600">
              <a:solidFill>
                <a:srgbClr val="004990"/>
              </a:solidFill>
            </a:endParaRPr>
          </a:p>
        </p:txBody>
      </p:sp>
    </p:spTree>
    <p:extLst>
      <p:ext uri="{BB962C8B-B14F-4D97-AF65-F5344CB8AC3E}">
        <p14:creationId xmlns:p14="http://schemas.microsoft.com/office/powerpoint/2010/main" val="45393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picture containing shape&#10;&#10;Description automatically generated">
            <a:extLst>
              <a:ext uri="{FF2B5EF4-FFF2-40B4-BE49-F238E27FC236}">
                <a16:creationId xmlns:a16="http://schemas.microsoft.com/office/drawing/2014/main" id="{5B6BD2FA-9297-6287-4A6C-C280973A4091}"/>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07553" y="0"/>
            <a:ext cx="2928464" cy="3649591"/>
          </a:xfrm>
          <a:prstGeom prst="rect">
            <a:avLst/>
          </a:prstGeom>
        </p:spPr>
      </p:pic>
      <p:sp>
        <p:nvSpPr>
          <p:cNvPr id="4" name="Rectangle 3">
            <a:extLst>
              <a:ext uri="{FF2B5EF4-FFF2-40B4-BE49-F238E27FC236}">
                <a16:creationId xmlns:a16="http://schemas.microsoft.com/office/drawing/2014/main" id="{DC9E945E-B28B-06C8-95F1-EDCEF7CC9232}"/>
              </a:ext>
            </a:extLst>
          </p:cNvPr>
          <p:cNvSpPr/>
          <p:nvPr/>
        </p:nvSpPr>
        <p:spPr>
          <a:xfrm>
            <a:off x="497862" y="6668467"/>
            <a:ext cx="11320669" cy="45719"/>
          </a:xfrm>
          <a:prstGeom prst="rect">
            <a:avLst/>
          </a:prstGeom>
          <a:solidFill>
            <a:srgbClr val="004990"/>
          </a:solidFill>
          <a:ln w="9525">
            <a:solidFill>
              <a:srgbClr val="004990"/>
            </a:solidFill>
            <a:prstDash val="solid"/>
            <a:extLst>
              <a:ext uri="{C807C97D-BFC1-408E-A445-0C87EB9F89A2}">
                <ask:lineSketchStyleProps xmlns:ask="http://schemas.microsoft.com/office/drawing/2018/sketchyshapes" sd="981765707">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BA4EDEBC-F3F5-2B16-DDAD-49B71DF173DE}"/>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graphicFrame>
        <p:nvGraphicFramePr>
          <p:cNvPr id="6" name="Diagram 5">
            <a:extLst>
              <a:ext uri="{FF2B5EF4-FFF2-40B4-BE49-F238E27FC236}">
                <a16:creationId xmlns:a16="http://schemas.microsoft.com/office/drawing/2014/main" id="{7AD69F6E-AD0D-0013-C76A-7B69E5D31A3A}"/>
              </a:ext>
            </a:extLst>
          </p:cNvPr>
          <p:cNvGraphicFramePr/>
          <p:nvPr>
            <p:extLst>
              <p:ext uri="{D42A27DB-BD31-4B8C-83A1-F6EECF244321}">
                <p14:modId xmlns:p14="http://schemas.microsoft.com/office/powerpoint/2010/main" val="4267656596"/>
              </p:ext>
            </p:extLst>
          </p:nvPr>
        </p:nvGraphicFramePr>
        <p:xfrm>
          <a:off x="155739" y="940257"/>
          <a:ext cx="965712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a:extLst>
              <a:ext uri="{FF2B5EF4-FFF2-40B4-BE49-F238E27FC236}">
                <a16:creationId xmlns:a16="http://schemas.microsoft.com/office/drawing/2014/main" id="{7F75BF62-EA31-7BBA-D874-D9EDD6F58530}"/>
              </a:ext>
            </a:extLst>
          </p:cNvPr>
          <p:cNvSpPr txBox="1">
            <a:spLocks/>
          </p:cNvSpPr>
          <p:nvPr/>
        </p:nvSpPr>
        <p:spPr>
          <a:xfrm>
            <a:off x="0" y="48373"/>
            <a:ext cx="3352800" cy="658138"/>
          </a:xfrm>
          <a:prstGeom prst="rect">
            <a:avLst/>
          </a:prstGeom>
        </p:spPr>
        <p:txBody>
          <a:bodyPr>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3600">
                <a:solidFill>
                  <a:srgbClr val="004990"/>
                </a:solidFill>
                <a:latin typeface="Arial Black" panose="020B0A04020102020204" pitchFamily="34" charset="0"/>
                <a:cs typeface="Arial" panose="020B0604020202020204" pitchFamily="34" charset="0"/>
              </a:rPr>
              <a:t>Outline</a:t>
            </a:r>
            <a:endParaRPr lang="en-US" sz="3600">
              <a:solidFill>
                <a:srgbClr val="004990"/>
              </a:solidFill>
            </a:endParaRPr>
          </a:p>
        </p:txBody>
      </p:sp>
    </p:spTree>
    <p:extLst>
      <p:ext uri="{BB962C8B-B14F-4D97-AF65-F5344CB8AC3E}">
        <p14:creationId xmlns:p14="http://schemas.microsoft.com/office/powerpoint/2010/main" val="142807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2128" y="5132071"/>
            <a:ext cx="2280460" cy="1303231"/>
          </a:xfrm>
          <a:custGeom>
            <a:avLst/>
            <a:gdLst>
              <a:gd name="connsiteX0" fmla="*/ 0 w 2381166"/>
              <a:gd name="connsiteY0" fmla="*/ 807947 h 1615894"/>
              <a:gd name="connsiteX1" fmla="*/ 1190583 w 2381166"/>
              <a:gd name="connsiteY1" fmla="*/ 0 h 1615894"/>
              <a:gd name="connsiteX2" fmla="*/ 2381166 w 2381166"/>
              <a:gd name="connsiteY2" fmla="*/ 807947 h 1615894"/>
              <a:gd name="connsiteX3" fmla="*/ 1190583 w 2381166"/>
              <a:gd name="connsiteY3" fmla="*/ 1615894 h 1615894"/>
              <a:gd name="connsiteX4" fmla="*/ 0 w 2381166"/>
              <a:gd name="connsiteY4" fmla="*/ 807947 h 161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166" h="1615894">
                <a:moveTo>
                  <a:pt x="0" y="807947"/>
                </a:moveTo>
                <a:cubicBezTo>
                  <a:pt x="0" y="361730"/>
                  <a:pt x="533042" y="0"/>
                  <a:pt x="1190583" y="0"/>
                </a:cubicBezTo>
                <a:cubicBezTo>
                  <a:pt x="1848124" y="0"/>
                  <a:pt x="2381166" y="361730"/>
                  <a:pt x="2381166" y="807947"/>
                </a:cubicBezTo>
                <a:cubicBezTo>
                  <a:pt x="2381166" y="1254164"/>
                  <a:pt x="1848124" y="1615894"/>
                  <a:pt x="1190583" y="1615894"/>
                </a:cubicBezTo>
                <a:cubicBezTo>
                  <a:pt x="533042" y="1615894"/>
                  <a:pt x="0" y="1254164"/>
                  <a:pt x="0" y="807947"/>
                </a:cubicBezTo>
                <a:close/>
              </a:path>
            </a:pathLst>
          </a:custGeom>
          <a:solidFill>
            <a:schemeClr val="accent4">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alpha val="80000"/>
              <a:hueOff val="0"/>
              <a:satOff val="0"/>
              <a:lumOff val="0"/>
              <a:alphaOff val="0"/>
            </a:schemeClr>
          </a:effectRef>
          <a:fontRef idx="minor">
            <a:schemeClr val="lt1"/>
          </a:fontRef>
        </p:style>
        <p:txBody>
          <a:bodyPr spcFirstLastPara="0" vert="horz" wrap="square" lIns="358874" tIns="246802" rIns="358874" bIns="246802"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en-US" b="1">
                <a:solidFill>
                  <a:srgbClr val="FFFFFF"/>
                </a:solidFill>
                <a:latin typeface="Arial" panose="020B0604020202020204" pitchFamily="34" charset="0"/>
                <a:ea typeface="Cambria Math" pitchFamily="18" charset="0"/>
                <a:cs typeface="Arial" panose="020B0604020202020204" pitchFamily="34" charset="0"/>
              </a:rPr>
              <a:t>PB</a:t>
            </a:r>
            <a:r>
              <a:rPr lang="en-ZA" b="1">
                <a:solidFill>
                  <a:srgbClr val="FFFFFF"/>
                </a:solidFill>
                <a:latin typeface="Arial" panose="020B0604020202020204" pitchFamily="34" charset="0"/>
                <a:ea typeface="Cambria Math" pitchFamily="18" charset="0"/>
                <a:cs typeface="Arial" panose="020B0604020202020204" pitchFamily="34" charset="0"/>
              </a:rPr>
              <a:t>s</a:t>
            </a:r>
            <a:endParaRPr kumimoji="0" lang="en-ZA" sz="1800" b="1" i="0" u="none" strike="noStrike" kern="1200" cap="none" spc="0" normalizeH="0" baseline="0" noProof="0">
              <a:ln>
                <a:noFill/>
              </a:ln>
              <a:solidFill>
                <a:srgbClr val="FFFFFF"/>
              </a:solidFill>
              <a:effectLst/>
              <a:uLnTx/>
              <a:uFillTx/>
              <a:latin typeface="Arial" panose="020B0604020202020204" pitchFamily="34" charset="0"/>
              <a:ea typeface="Cambria Math" pitchFamily="18" charset="0"/>
              <a:cs typeface="Arial" panose="020B0604020202020204" pitchFamily="34" charset="0"/>
            </a:endParaRPr>
          </a:p>
        </p:txBody>
      </p:sp>
      <p:sp>
        <p:nvSpPr>
          <p:cNvPr id="5" name="Freeform 4"/>
          <p:cNvSpPr/>
          <p:nvPr/>
        </p:nvSpPr>
        <p:spPr>
          <a:xfrm>
            <a:off x="3022010" y="4021766"/>
            <a:ext cx="3266075" cy="1115579"/>
          </a:xfrm>
          <a:custGeom>
            <a:avLst/>
            <a:gdLst>
              <a:gd name="connsiteX0" fmla="*/ 0 w 2348056"/>
              <a:gd name="connsiteY0" fmla="*/ 807947 h 1615894"/>
              <a:gd name="connsiteX1" fmla="*/ 1174028 w 2348056"/>
              <a:gd name="connsiteY1" fmla="*/ 0 h 1615894"/>
              <a:gd name="connsiteX2" fmla="*/ 2348056 w 2348056"/>
              <a:gd name="connsiteY2" fmla="*/ 807947 h 1615894"/>
              <a:gd name="connsiteX3" fmla="*/ 1174028 w 2348056"/>
              <a:gd name="connsiteY3" fmla="*/ 1615894 h 1615894"/>
              <a:gd name="connsiteX4" fmla="*/ 0 w 2348056"/>
              <a:gd name="connsiteY4" fmla="*/ 807947 h 161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056" h="1615894">
                <a:moveTo>
                  <a:pt x="0" y="807947"/>
                </a:moveTo>
                <a:cubicBezTo>
                  <a:pt x="0" y="361730"/>
                  <a:pt x="525630" y="0"/>
                  <a:pt x="1174028" y="0"/>
                </a:cubicBezTo>
                <a:cubicBezTo>
                  <a:pt x="1822426" y="0"/>
                  <a:pt x="2348056" y="361730"/>
                  <a:pt x="2348056" y="807947"/>
                </a:cubicBezTo>
                <a:cubicBezTo>
                  <a:pt x="2348056" y="1254164"/>
                  <a:pt x="1822426" y="1615894"/>
                  <a:pt x="1174028" y="1615894"/>
                </a:cubicBezTo>
                <a:cubicBezTo>
                  <a:pt x="525630" y="1615894"/>
                  <a:pt x="0" y="1254164"/>
                  <a:pt x="0" y="80794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354025" tIns="246802" rIns="354025" bIns="246802"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ZA" b="1" i="0" strike="noStrike" kern="1200" cap="none" spc="0" normalizeH="0" baseline="0" noProof="0">
                <a:ln>
                  <a:noFill/>
                </a:ln>
                <a:solidFill>
                  <a:srgbClr val="000000"/>
                </a:solidFill>
                <a:effectLst/>
                <a:uLnTx/>
                <a:uFillTx/>
                <a:latin typeface="Arial" panose="020B0604020202020204" pitchFamily="34" charset="0"/>
                <a:ea typeface="Cambria Math" pitchFamily="18" charset="0"/>
                <a:cs typeface="Arial" panose="020B0604020202020204" pitchFamily="34" charset="0"/>
              </a:rPr>
              <a:t>17 statutory bodies</a:t>
            </a:r>
            <a:endParaRPr kumimoji="0" lang="en-ZA" b="0" i="1" strike="noStrike" kern="1200" cap="none" spc="0" normalizeH="0" baseline="0" noProof="0">
              <a:ln>
                <a:noFill/>
              </a:ln>
              <a:solidFill>
                <a:srgbClr val="000000"/>
              </a:solidFill>
              <a:effectLst/>
              <a:uLnTx/>
              <a:uFillTx/>
              <a:latin typeface="Arial" panose="020B0604020202020204" pitchFamily="34" charset="0"/>
              <a:ea typeface="Cambria Math" pitchFamily="18" charset="0"/>
              <a:cs typeface="Arial" panose="020B0604020202020204" pitchFamily="34" charset="0"/>
            </a:endParaRPr>
          </a:p>
        </p:txBody>
      </p:sp>
      <p:sp>
        <p:nvSpPr>
          <p:cNvPr id="11" name="Freeform 10"/>
          <p:cNvSpPr/>
          <p:nvPr/>
        </p:nvSpPr>
        <p:spPr>
          <a:xfrm>
            <a:off x="3278932" y="5692867"/>
            <a:ext cx="3009153" cy="1115579"/>
          </a:xfrm>
          <a:custGeom>
            <a:avLst/>
            <a:gdLst>
              <a:gd name="connsiteX0" fmla="*/ 0 w 2699045"/>
              <a:gd name="connsiteY0" fmla="*/ 807947 h 1615894"/>
              <a:gd name="connsiteX1" fmla="*/ 1349523 w 2699045"/>
              <a:gd name="connsiteY1" fmla="*/ 0 h 1615894"/>
              <a:gd name="connsiteX2" fmla="*/ 2699046 w 2699045"/>
              <a:gd name="connsiteY2" fmla="*/ 807947 h 1615894"/>
              <a:gd name="connsiteX3" fmla="*/ 1349523 w 2699045"/>
              <a:gd name="connsiteY3" fmla="*/ 1615894 h 1615894"/>
              <a:gd name="connsiteX4" fmla="*/ 0 w 2699045"/>
              <a:gd name="connsiteY4" fmla="*/ 807947 h 161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45" h="1615894">
                <a:moveTo>
                  <a:pt x="0" y="807947"/>
                </a:moveTo>
                <a:cubicBezTo>
                  <a:pt x="0" y="361730"/>
                  <a:pt x="604202" y="0"/>
                  <a:pt x="1349523" y="0"/>
                </a:cubicBezTo>
                <a:cubicBezTo>
                  <a:pt x="2094844" y="0"/>
                  <a:pt x="2699046" y="361730"/>
                  <a:pt x="2699046" y="807947"/>
                </a:cubicBezTo>
                <a:cubicBezTo>
                  <a:pt x="2699046" y="1254164"/>
                  <a:pt x="2094844" y="1615894"/>
                  <a:pt x="1349523" y="1615894"/>
                </a:cubicBezTo>
                <a:cubicBezTo>
                  <a:pt x="604202" y="1615894"/>
                  <a:pt x="0" y="1254164"/>
                  <a:pt x="0" y="807947"/>
                </a:cubicBezTo>
                <a:close/>
              </a:path>
            </a:pathLst>
          </a:custGeom>
          <a:solidFill>
            <a:schemeClr val="accent3">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alpha val="90000"/>
              <a:hueOff val="0"/>
              <a:satOff val="0"/>
              <a:lumOff val="0"/>
              <a:alphaOff val="-40000"/>
            </a:schemeClr>
          </a:effectRef>
          <a:fontRef idx="minor">
            <a:schemeClr val="lt1"/>
          </a:fontRef>
        </p:style>
        <p:txBody>
          <a:bodyPr spcFirstLastPara="0" vert="horz" wrap="square" lIns="405426" tIns="246802" rIns="405426" bIns="246802"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lang="en-ZA" b="1">
                <a:solidFill>
                  <a:srgbClr val="FFFFFF"/>
                </a:solidFill>
                <a:latin typeface="Arial" panose="020B0604020202020204" pitchFamily="34" charset="0"/>
                <a:ea typeface="Cambria Math" pitchFamily="18" charset="0"/>
                <a:cs typeface="Arial" panose="020B0604020202020204" pitchFamily="34" charset="0"/>
              </a:rPr>
              <a:t>86 non-statutory bodies</a:t>
            </a:r>
            <a:endParaRPr kumimoji="0" lang="en-ZA" b="0" i="0" strike="noStrike" kern="1200" cap="none" spc="0" normalizeH="0" baseline="0" noProof="0">
              <a:ln>
                <a:noFill/>
              </a:ln>
              <a:solidFill>
                <a:srgbClr val="FFFFFF"/>
              </a:solidFill>
              <a:effectLst/>
              <a:uLnTx/>
              <a:uFillTx/>
              <a:latin typeface="Arial" panose="020B0604020202020204" pitchFamily="34" charset="0"/>
              <a:ea typeface="Cambria Math" pitchFamily="18" charset="0"/>
              <a:cs typeface="Arial" panose="020B0604020202020204" pitchFamily="34" charset="0"/>
            </a:endParaRPr>
          </a:p>
        </p:txBody>
      </p:sp>
      <p:cxnSp>
        <p:nvCxnSpPr>
          <p:cNvPr id="21" name="Straight Arrow Connector 20"/>
          <p:cNvCxnSpPr>
            <a:cxnSpLocks/>
          </p:cNvCxnSpPr>
          <p:nvPr/>
        </p:nvCxnSpPr>
        <p:spPr>
          <a:xfrm flipV="1">
            <a:off x="2126751" y="4750869"/>
            <a:ext cx="892283" cy="519064"/>
          </a:xfrm>
          <a:prstGeom prst="straightConnector1">
            <a:avLst/>
          </a:prstGeom>
          <a:ln w="635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2341910" y="5892955"/>
            <a:ext cx="865037" cy="269861"/>
          </a:xfrm>
          <a:prstGeom prst="straightConnector1">
            <a:avLst/>
          </a:prstGeom>
          <a:ln w="635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picture containing logo&#10;&#10;Description automatically generated">
            <a:extLst>
              <a:ext uri="{FF2B5EF4-FFF2-40B4-BE49-F238E27FC236}">
                <a16:creationId xmlns:a16="http://schemas.microsoft.com/office/drawing/2014/main" id="{573C1D31-EA38-AF71-3A0C-E1CF50E3CCD6}"/>
              </a:ext>
            </a:extLst>
          </p:cNvPr>
          <p:cNvPicPr/>
          <p:nvPr/>
        </p:nvPicPr>
        <p:blipFill>
          <a:blip r:embed="rId2">
            <a:extLst>
              <a:ext uri="{28A0092B-C50C-407E-A947-70E740481C1C}">
                <a14:useLocalDpi xmlns:a14="http://schemas.microsoft.com/office/drawing/2010/main" val="0"/>
              </a:ext>
            </a:extLst>
          </a:blip>
          <a:stretch>
            <a:fillRect/>
          </a:stretch>
        </p:blipFill>
        <p:spPr>
          <a:xfrm>
            <a:off x="11070823" y="1"/>
            <a:ext cx="1177159" cy="706510"/>
          </a:xfrm>
          <a:prstGeom prst="rect">
            <a:avLst/>
          </a:prstGeom>
        </p:spPr>
      </p:pic>
      <p:sp>
        <p:nvSpPr>
          <p:cNvPr id="44" name="TextBox 43">
            <a:extLst>
              <a:ext uri="{FF2B5EF4-FFF2-40B4-BE49-F238E27FC236}">
                <a16:creationId xmlns:a16="http://schemas.microsoft.com/office/drawing/2014/main" id="{E3BE6368-800D-9DAA-F9BB-1A67C6CEA223}"/>
              </a:ext>
            </a:extLst>
          </p:cNvPr>
          <p:cNvSpPr txBox="1"/>
          <p:nvPr/>
        </p:nvSpPr>
        <p:spPr>
          <a:xfrm>
            <a:off x="114194" y="764607"/>
            <a:ext cx="6368799" cy="3170099"/>
          </a:xfrm>
          <a:prstGeom prst="rect">
            <a:avLst/>
          </a:prstGeom>
          <a:solidFill>
            <a:schemeClr val="accent1">
              <a:lumMod val="40000"/>
              <a:lumOff val="60000"/>
            </a:schemeClr>
          </a:solidFill>
        </p:spPr>
        <p:txBody>
          <a:bodyPr wrap="square" lIns="91440" tIns="45720" rIns="91440" bIns="45720" rtlCol="0" anchor="t">
            <a:spAutoFit/>
          </a:bodyPr>
          <a:lstStyle/>
          <a:p>
            <a:pPr>
              <a:defRPr/>
            </a:pPr>
            <a:r>
              <a:rPr lang="en-US" sz="2000" b="1" u="sng">
                <a:latin typeface="Arial"/>
                <a:ea typeface="Calibri" panose="020F0502020204030204" pitchFamily="34" charset="0"/>
                <a:cs typeface="Arial"/>
              </a:rPr>
              <a:t>NQF ACT (67 of 2008), Chapter 4</a:t>
            </a:r>
          </a:p>
          <a:p>
            <a:pPr>
              <a:defRPr/>
            </a:pPr>
            <a:endParaRPr lang="en-US" sz="2000" b="1" u="sng">
              <a:latin typeface="Arial"/>
              <a:ea typeface="Calibri" panose="020F0502020204030204" pitchFamily="34" charset="0"/>
              <a:cs typeface="Arial"/>
            </a:endParaRPr>
          </a:p>
          <a:p>
            <a:pPr>
              <a:defRPr/>
            </a:pPr>
            <a:r>
              <a:rPr lang="en-US" sz="2000">
                <a:solidFill>
                  <a:srgbClr val="FF0000"/>
                </a:solidFill>
                <a:latin typeface="Arial" panose="020B0604020202020204" pitchFamily="34" charset="0"/>
                <a:cs typeface="Arial" panose="020B0604020202020204" pitchFamily="34" charset="0"/>
              </a:rPr>
              <a:t>Functions of SAQA </a:t>
            </a:r>
            <a:r>
              <a:rPr lang="en-US" sz="2000" err="1">
                <a:solidFill>
                  <a:srgbClr val="FF0000"/>
                </a:solidFill>
                <a:latin typeface="Arial" panose="020B0604020202020204" pitchFamily="34" charset="0"/>
                <a:cs typeface="Arial" panose="020B0604020202020204" pitchFamily="34" charset="0"/>
              </a:rPr>
              <a:t>wrt</a:t>
            </a:r>
            <a:r>
              <a:rPr lang="en-US" sz="2000">
                <a:solidFill>
                  <a:srgbClr val="FF0000"/>
                </a:solidFill>
                <a:latin typeface="Arial" panose="020B0604020202020204" pitchFamily="34" charset="0"/>
                <a:cs typeface="Arial" panose="020B0604020202020204" pitchFamily="34" charset="0"/>
              </a:rPr>
              <a:t> Professional Bodies (PBs)</a:t>
            </a:r>
          </a:p>
          <a:p>
            <a:pPr>
              <a:defRPr/>
            </a:pPr>
            <a:r>
              <a:rPr lang="en-US" sz="2000" b="1" u="sng">
                <a:latin typeface="Arial"/>
                <a:ea typeface="Calibri" panose="020F0502020204030204" pitchFamily="34" charset="0"/>
                <a:cs typeface="Arial"/>
              </a:rPr>
              <a:t>Section 13 (1) (</a:t>
            </a:r>
            <a:r>
              <a:rPr lang="en-US" sz="2000" b="1" u="sng" err="1">
                <a:latin typeface="Arial"/>
                <a:ea typeface="Calibri" panose="020F0502020204030204" pitchFamily="34" charset="0"/>
                <a:cs typeface="Arial"/>
              </a:rPr>
              <a:t>i</a:t>
            </a:r>
            <a:r>
              <a:rPr lang="en-US" sz="2000" b="1" u="sng">
                <a:latin typeface="Arial"/>
                <a:ea typeface="Calibri" panose="020F0502020204030204" pitchFamily="34" charset="0"/>
                <a:cs typeface="Arial"/>
              </a:rPr>
              <a:t>)</a:t>
            </a:r>
          </a:p>
          <a:p>
            <a:pPr marL="971550" lvl="1" indent="-514350" algn="just">
              <a:buFont typeface="+mj-lt"/>
              <a:buAutoNum type="romanLcPeriod"/>
              <a:defRPr/>
            </a:pPr>
            <a:r>
              <a:rPr lang="en-US" sz="2000">
                <a:latin typeface="Arial"/>
                <a:ea typeface="Cambria Math"/>
                <a:cs typeface="Arial"/>
              </a:rPr>
              <a:t>Develop and implement policy and criteria for recognising PBs and registering professional  designations</a:t>
            </a:r>
          </a:p>
          <a:p>
            <a:pPr marL="971550" lvl="1" indent="-514350" algn="just">
              <a:buFont typeface="+mj-lt"/>
              <a:buAutoNum type="romanLcPeriod"/>
              <a:defRPr/>
            </a:pPr>
            <a:endParaRPr lang="en-US" sz="20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971550" lvl="1" indent="-514350" algn="just">
              <a:buFont typeface="+mj-lt"/>
              <a:buAutoNum type="romanLcPeriod"/>
              <a:defRPr/>
            </a:pPr>
            <a:r>
              <a:rPr lang="en-US" sz="2000">
                <a:solidFill>
                  <a:srgbClr val="000000"/>
                </a:solidFill>
                <a:latin typeface="Arial"/>
                <a:ea typeface="Calibri" panose="020F0502020204030204" pitchFamily="34" charset="0"/>
                <a:cs typeface="Arial"/>
              </a:rPr>
              <a:t>Recognise a PB and register its professional designations.</a:t>
            </a:r>
            <a:endParaRPr kumimoji="0" lang="en-US" sz="2000" b="1" i="0" u="sng" strike="noStrike" kern="1200" cap="none" spc="0" normalizeH="0" baseline="0" noProof="0">
              <a:ln>
                <a:noFill/>
              </a:ln>
              <a:solidFill>
                <a:srgbClr val="FF0000"/>
              </a:solidFill>
              <a:effectLst/>
              <a:uLnTx/>
              <a:uFillTx/>
              <a:latin typeface="Arial"/>
              <a:ea typeface="Calibri" panose="020F0502020204030204" pitchFamily="34" charset="0"/>
              <a:cs typeface="Arial"/>
            </a:endParaRPr>
          </a:p>
        </p:txBody>
      </p:sp>
      <p:sp>
        <p:nvSpPr>
          <p:cNvPr id="4" name="Title 1">
            <a:extLst>
              <a:ext uri="{FF2B5EF4-FFF2-40B4-BE49-F238E27FC236}">
                <a16:creationId xmlns:a16="http://schemas.microsoft.com/office/drawing/2014/main" id="{0AC93608-5135-41F4-1DB2-54888CC883E4}"/>
              </a:ext>
            </a:extLst>
          </p:cNvPr>
          <p:cNvSpPr txBox="1">
            <a:spLocks/>
          </p:cNvSpPr>
          <p:nvPr/>
        </p:nvSpPr>
        <p:spPr>
          <a:xfrm>
            <a:off x="-1" y="48373"/>
            <a:ext cx="5771536" cy="658138"/>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3600">
                <a:solidFill>
                  <a:srgbClr val="004990"/>
                </a:solidFill>
                <a:latin typeface="Arial Black" panose="020B0A04020102020204" pitchFamily="34" charset="0"/>
                <a:cs typeface="Arial" panose="020B0604020202020204" pitchFamily="34" charset="0"/>
              </a:rPr>
              <a:t>Context: Introduction</a:t>
            </a:r>
            <a:endParaRPr lang="en-US" sz="3600">
              <a:solidFill>
                <a:srgbClr val="004990"/>
              </a:solidFill>
            </a:endParaRPr>
          </a:p>
        </p:txBody>
      </p:sp>
      <p:sp>
        <p:nvSpPr>
          <p:cNvPr id="7" name="TextBox 6">
            <a:extLst>
              <a:ext uri="{FF2B5EF4-FFF2-40B4-BE49-F238E27FC236}">
                <a16:creationId xmlns:a16="http://schemas.microsoft.com/office/drawing/2014/main" id="{2EC90E81-EAE8-EFCE-2EF1-44ACBB2A7A3C}"/>
              </a:ext>
            </a:extLst>
          </p:cNvPr>
          <p:cNvSpPr txBox="1"/>
          <p:nvPr/>
        </p:nvSpPr>
        <p:spPr>
          <a:xfrm>
            <a:off x="7119991" y="377442"/>
            <a:ext cx="4998306" cy="4801314"/>
          </a:xfrm>
          <a:prstGeom prst="rect">
            <a:avLst/>
          </a:prstGeom>
          <a:solidFill>
            <a:schemeClr val="accent1">
              <a:lumMod val="40000"/>
              <a:lumOff val="60000"/>
            </a:schemeClr>
          </a:solid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1" u="sng" strike="noStrike" kern="1200" cap="none" spc="0" normalizeH="0" baseline="0" noProof="0">
                <a:ln>
                  <a:noFill/>
                </a:ln>
                <a:effectLst/>
                <a:uLnTx/>
                <a:uFillTx/>
                <a:latin typeface="Arial"/>
                <a:ea typeface="Calibri" panose="020F0502020204030204" pitchFamily="34" charset="0"/>
                <a:cs typeface="Arial"/>
              </a:rPr>
              <a:t>NQF ACT</a:t>
            </a:r>
            <a:r>
              <a:rPr kumimoji="0" lang="en-US" sz="2000" b="1" i="1" u="sng" strike="noStrike" kern="1200" cap="none" spc="0" normalizeH="0" noProof="0">
                <a:ln>
                  <a:noFill/>
                </a:ln>
                <a:effectLst/>
                <a:uLnTx/>
                <a:uFillTx/>
                <a:latin typeface="Arial"/>
                <a:ea typeface="Calibri" panose="020F0502020204030204" pitchFamily="34" charset="0"/>
                <a:cs typeface="Arial"/>
              </a:rPr>
              <a:t> (67 of 2008), Chapter 6:</a:t>
            </a:r>
          </a:p>
          <a:p>
            <a:pPr>
              <a:defRPr/>
            </a:pPr>
            <a:endParaRPr lang="en-US" sz="2200" i="0" strike="noStrike" kern="1200" cap="none" spc="0" normalizeH="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000" i="0" strike="noStrike" kern="1200" cap="none" spc="0" normalizeH="0" noProof="0">
                <a:ln>
                  <a:noFill/>
                </a:ln>
                <a:solidFill>
                  <a:srgbClr val="FF0000"/>
                </a:solidFill>
                <a:effectLst/>
                <a:uLnTx/>
                <a:uFillTx/>
                <a:latin typeface="Arial"/>
                <a:ea typeface="Calibri" panose="020F0502020204030204" pitchFamily="34" charset="0"/>
                <a:cs typeface="Arial"/>
              </a:rPr>
              <a:t>Responsibilities of PBs</a:t>
            </a:r>
            <a:endParaRPr kumimoji="0" lang="en-US" sz="2000" i="0" strike="noStrike" kern="1200" cap="none" spc="0" normalizeH="0" noProof="0">
              <a:ln>
                <a:noFill/>
              </a:ln>
              <a:effectLst/>
              <a:uLnTx/>
              <a:uFillTx/>
              <a:latin typeface="Arial"/>
              <a:ea typeface="Calibri" panose="020F0502020204030204" pitchFamily="34" charset="0"/>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1">
                <a:latin typeface="Arial"/>
                <a:ea typeface="Cambria Math"/>
                <a:cs typeface="Arial"/>
              </a:rPr>
              <a:t>Section 28: </a:t>
            </a:r>
            <a:r>
              <a:rPr lang="en-ZA" sz="2000">
                <a:latin typeface="Arial"/>
                <a:ea typeface="Cambria Math"/>
                <a:cs typeface="Arial"/>
              </a:rPr>
              <a:t>Co-operate with Quality Councils (</a:t>
            </a:r>
            <a:r>
              <a:rPr lang="en-ZA" sz="2000" err="1">
                <a:latin typeface="Arial"/>
                <a:ea typeface="Cambria Math"/>
                <a:cs typeface="Arial"/>
              </a:rPr>
              <a:t>i.t.o</a:t>
            </a:r>
            <a:r>
              <a:rPr lang="en-ZA" sz="2000">
                <a:latin typeface="Arial"/>
                <a:ea typeface="Cambria Math"/>
                <a:cs typeface="Arial"/>
              </a:rPr>
              <a:t> qualifications and quality assurance)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2000">
              <a:latin typeface="Arial" panose="020B0604020202020204" pitchFamily="34" charset="0"/>
              <a:ea typeface="Cambria Math" pitchFamily="18" charset="0"/>
              <a:cs typeface="Arial" panose="020B0604020202020204" pitchFamily="34" charset="0"/>
            </a:endParaRPr>
          </a:p>
          <a:p>
            <a:pPr marL="342900" indent="-342900">
              <a:buFont typeface="Arial" panose="020B0604020202020204" pitchFamily="34" charset="0"/>
              <a:buChar char="•"/>
              <a:defRPr/>
            </a:pPr>
            <a:r>
              <a:rPr lang="en-ZA" sz="2000" b="1">
                <a:latin typeface="Arial"/>
                <a:ea typeface="Cambria Math"/>
                <a:cs typeface="Arial"/>
              </a:rPr>
              <a:t>Section 29: </a:t>
            </a:r>
            <a:r>
              <a:rPr lang="en-ZA" sz="2000">
                <a:latin typeface="Arial"/>
                <a:ea typeface="Cambria Math"/>
                <a:cs typeface="Arial"/>
              </a:rPr>
              <a:t>Apply to SAQA for recognition as a PB</a:t>
            </a:r>
          </a:p>
          <a:p>
            <a:pPr>
              <a:defRPr/>
            </a:pPr>
            <a:endParaRPr lang="en-ZA" sz="2000">
              <a:latin typeface="Arial" panose="020B0604020202020204" pitchFamily="34" charset="0"/>
              <a:ea typeface="Cambria Math" pitchFamily="18" charset="0"/>
              <a:cs typeface="Arial" panose="020B0604020202020204" pitchFamily="34" charset="0"/>
            </a:endParaRPr>
          </a:p>
          <a:p>
            <a:pPr marL="342900" lvl="0" indent="-342900" defTabSz="711200">
              <a:lnSpc>
                <a:spcPct val="90000"/>
              </a:lnSpc>
              <a:spcBef>
                <a:spcPct val="0"/>
              </a:spcBef>
              <a:spcAft>
                <a:spcPct val="35000"/>
              </a:spcAft>
              <a:buFont typeface="Arial" panose="020B0604020202020204" pitchFamily="34" charset="0"/>
              <a:buChar char="•"/>
              <a:defRPr/>
            </a:pPr>
            <a:r>
              <a:rPr lang="en-ZA" sz="2000" b="1">
                <a:latin typeface="Arial"/>
                <a:ea typeface="Cambria Math"/>
                <a:cs typeface="Arial"/>
              </a:rPr>
              <a:t>Section 30: </a:t>
            </a:r>
            <a:r>
              <a:rPr lang="en-ZA" sz="2000">
                <a:latin typeface="Arial"/>
                <a:ea typeface="Cambria Math"/>
                <a:cs typeface="Arial"/>
              </a:rPr>
              <a:t>Apply to SAQA to register a designation</a:t>
            </a:r>
          </a:p>
          <a:p>
            <a:pPr marL="342900" lvl="0" indent="-342900" defTabSz="711200">
              <a:lnSpc>
                <a:spcPct val="90000"/>
              </a:lnSpc>
              <a:spcBef>
                <a:spcPct val="0"/>
              </a:spcBef>
              <a:spcAft>
                <a:spcPct val="35000"/>
              </a:spcAft>
              <a:buFont typeface="Arial" panose="020B0604020202020204" pitchFamily="34" charset="0"/>
              <a:buChar char="•"/>
              <a:defRPr/>
            </a:pPr>
            <a:endParaRPr lang="en-ZA" sz="2000">
              <a:latin typeface="Arial" panose="020B0604020202020204" pitchFamily="34" charset="0"/>
              <a:ea typeface="Cambria Math" pitchFamily="18" charset="0"/>
              <a:cs typeface="Arial" panose="020B0604020202020204" pitchFamily="34" charset="0"/>
            </a:endParaRPr>
          </a:p>
          <a:p>
            <a:pPr marL="342900" indent="-342900" defTabSz="711200">
              <a:lnSpc>
                <a:spcPct val="90000"/>
              </a:lnSpc>
              <a:spcBef>
                <a:spcPct val="0"/>
              </a:spcBef>
              <a:spcAft>
                <a:spcPct val="35000"/>
              </a:spcAft>
              <a:buFont typeface="Arial" panose="020B0604020202020204" pitchFamily="34" charset="0"/>
              <a:buChar char="•"/>
              <a:defRPr/>
            </a:pPr>
            <a:r>
              <a:rPr lang="en-ZA" sz="2000" b="1">
                <a:latin typeface="Arial"/>
                <a:ea typeface="Cambria Math"/>
                <a:cs typeface="Arial"/>
              </a:rPr>
              <a:t>Section 31 </a:t>
            </a:r>
            <a:r>
              <a:rPr lang="en-ZA" sz="2000">
                <a:latin typeface="Arial"/>
                <a:ea typeface="Cambria Math"/>
                <a:cs typeface="Arial"/>
              </a:rPr>
              <a:t>:Maintain a database and submit data to the NLRD.</a:t>
            </a:r>
            <a:endParaRPr kumimoji="0" lang="en-US" sz="2000" b="1" i="0" u="sng" strike="noStrike" kern="1200" cap="none" spc="0" normalizeH="0" baseline="0" noProof="0">
              <a:ln>
                <a:noFill/>
              </a:ln>
              <a:effectLst/>
              <a:uLnTx/>
              <a:uFillTx/>
              <a:latin typeface="Arial"/>
              <a:ea typeface="Cambria Math"/>
              <a:cs typeface="Arial"/>
            </a:endParaRPr>
          </a:p>
        </p:txBody>
      </p:sp>
    </p:spTree>
    <p:extLst>
      <p:ext uri="{BB962C8B-B14F-4D97-AF65-F5344CB8AC3E}">
        <p14:creationId xmlns:p14="http://schemas.microsoft.com/office/powerpoint/2010/main" val="322643252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93608-5135-41F4-1DB2-54888CC883E4}"/>
              </a:ext>
            </a:extLst>
          </p:cNvPr>
          <p:cNvSpPr txBox="1">
            <a:spLocks/>
          </p:cNvSpPr>
          <p:nvPr/>
        </p:nvSpPr>
        <p:spPr>
          <a:xfrm>
            <a:off x="-1" y="48373"/>
            <a:ext cx="5771536" cy="658138"/>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3600">
                <a:solidFill>
                  <a:srgbClr val="004990"/>
                </a:solidFill>
                <a:latin typeface="Arial Black" panose="020B0A04020102020204" pitchFamily="34" charset="0"/>
                <a:cs typeface="Arial" panose="020B0604020202020204" pitchFamily="34" charset="0"/>
              </a:rPr>
              <a:t>Context: Issues</a:t>
            </a:r>
            <a:endParaRPr lang="en-US" sz="3600">
              <a:solidFill>
                <a:srgbClr val="004990"/>
              </a:solidFill>
            </a:endParaRPr>
          </a:p>
        </p:txBody>
      </p:sp>
      <p:graphicFrame>
        <p:nvGraphicFramePr>
          <p:cNvPr id="12" name="TextBox 25">
            <a:extLst>
              <a:ext uri="{FF2B5EF4-FFF2-40B4-BE49-F238E27FC236}">
                <a16:creationId xmlns:a16="http://schemas.microsoft.com/office/drawing/2014/main" id="{E335F486-C9FD-3746-3E54-661A625786BA}"/>
              </a:ext>
            </a:extLst>
          </p:cNvPr>
          <p:cNvGraphicFramePr/>
          <p:nvPr>
            <p:extLst>
              <p:ext uri="{D42A27DB-BD31-4B8C-83A1-F6EECF244321}">
                <p14:modId xmlns:p14="http://schemas.microsoft.com/office/powerpoint/2010/main" val="2069069926"/>
              </p:ext>
            </p:extLst>
          </p:nvPr>
        </p:nvGraphicFramePr>
        <p:xfrm>
          <a:off x="0" y="944019"/>
          <a:ext cx="6599208" cy="4609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38707765-6C36-4C57-F727-C585CEB1C23F}"/>
              </a:ext>
            </a:extLst>
          </p:cNvPr>
          <p:cNvSpPr txBox="1"/>
          <p:nvPr/>
        </p:nvSpPr>
        <p:spPr>
          <a:xfrm>
            <a:off x="6735096" y="891389"/>
            <a:ext cx="5368413" cy="4662302"/>
          </a:xfrm>
          <a:prstGeom prst="rect">
            <a:avLst/>
          </a:prstGeom>
          <a:solidFill>
            <a:schemeClr val="bg2">
              <a:lumMod val="90000"/>
            </a:schemeClr>
          </a:solidFill>
        </p:spPr>
        <p:txBody>
          <a:bodyPr wrap="square" rtlCol="0">
            <a:spAutoFit/>
          </a:bodyPr>
          <a:lstStyle/>
          <a:p>
            <a:pPr marL="0" lvl="1" algn="just">
              <a:spcBef>
                <a:spcPts val="1000"/>
              </a:spcBef>
              <a:spcAft>
                <a:spcPts val="800"/>
              </a:spcAft>
            </a:pPr>
            <a:r>
              <a:rPr lang="en-ZA" b="1">
                <a:latin typeface="Arial" panose="020B0604020202020204" pitchFamily="34" charset="0"/>
                <a:cs typeface="Arial" panose="020B0604020202020204" pitchFamily="34" charset="0"/>
              </a:rPr>
              <a:t>A) </a:t>
            </a:r>
            <a:r>
              <a:rPr lang="en-ZA">
                <a:latin typeface="Arial" panose="020B0604020202020204" pitchFamily="34" charset="0"/>
                <a:cs typeface="Arial" panose="020B0604020202020204" pitchFamily="34" charset="0"/>
              </a:rPr>
              <a:t>Understand the PB concept outside South Africa. </a:t>
            </a:r>
          </a:p>
          <a:p>
            <a:pPr marL="742950" lvl="1" indent="-285750">
              <a:lnSpc>
                <a:spcPct val="107000"/>
              </a:lnSpc>
              <a:spcAft>
                <a:spcPts val="800"/>
              </a:spcAft>
              <a:buFont typeface="Courier New" panose="02070309020205020404" pitchFamily="49" charset="0"/>
              <a:buChar char="o"/>
            </a:pPr>
            <a:r>
              <a:rPr lang="en-ZA" b="1">
                <a:solidFill>
                  <a:srgbClr val="0033CC"/>
                </a:solidFill>
                <a:latin typeface="Arial" panose="020B0604020202020204" pitchFamily="34" charset="0"/>
                <a:cs typeface="Arial" panose="020B0604020202020204" pitchFamily="34" charset="0"/>
              </a:rPr>
              <a:t>Understand their value and fit in other education and training systems.</a:t>
            </a:r>
          </a:p>
          <a:p>
            <a:pPr marL="742950" lvl="1" indent="-285750">
              <a:lnSpc>
                <a:spcPct val="107000"/>
              </a:lnSpc>
              <a:spcAft>
                <a:spcPts val="800"/>
              </a:spcAft>
              <a:buFont typeface="Courier New" panose="02070309020205020404" pitchFamily="49" charset="0"/>
              <a:buChar char="o"/>
            </a:pPr>
            <a:r>
              <a:rPr lang="en-ZA" b="1">
                <a:solidFill>
                  <a:srgbClr val="0033CC"/>
                </a:solidFill>
                <a:latin typeface="Arial" panose="020B0604020202020204" pitchFamily="34" charset="0"/>
                <a:cs typeface="Arial" panose="020B0604020202020204" pitchFamily="34" charset="0"/>
              </a:rPr>
              <a:t>Explore models for recognising, accrediting and regulating PBs within other systems.</a:t>
            </a:r>
          </a:p>
          <a:p>
            <a:pPr lvl="1">
              <a:lnSpc>
                <a:spcPct val="107000"/>
              </a:lnSpc>
              <a:spcAft>
                <a:spcPts val="800"/>
              </a:spcAft>
            </a:pPr>
            <a:endParaRPr lang="en-ZA" sz="900" b="1">
              <a:solidFill>
                <a:srgbClr val="0033CC"/>
              </a:solidFill>
              <a:latin typeface="Arial" panose="020B0604020202020204" pitchFamily="34" charset="0"/>
              <a:cs typeface="Arial" panose="020B0604020202020204" pitchFamily="34" charset="0"/>
            </a:endParaRPr>
          </a:p>
          <a:p>
            <a:pPr marL="0" indent="0" algn="just">
              <a:buNone/>
            </a:pPr>
            <a:r>
              <a:rPr lang="en-ZA" b="1">
                <a:latin typeface="Arial" panose="020B0604020202020204" pitchFamily="34" charset="0"/>
                <a:ea typeface="Calibri" panose="020F0502020204030204" pitchFamily="34" charset="0"/>
                <a:cs typeface="Arial" panose="020B0604020202020204" pitchFamily="34" charset="0"/>
              </a:rPr>
              <a:t>B) </a:t>
            </a:r>
            <a:r>
              <a:rPr lang="en-ZA">
                <a:effectLst/>
                <a:latin typeface="Arial" panose="020B0604020202020204" pitchFamily="34" charset="0"/>
                <a:ea typeface="Calibri" panose="020F0502020204030204" pitchFamily="34" charset="0"/>
                <a:cs typeface="Arial" panose="020B0604020202020204" pitchFamily="34" charset="0"/>
              </a:rPr>
              <a:t>Compare the South African NQF with other NQFs regarding how these countries engage, consult, collaborate and or work with PBs:</a:t>
            </a:r>
          </a:p>
          <a:p>
            <a:pPr marL="0" indent="0" algn="just">
              <a:buNone/>
            </a:pPr>
            <a:endParaRPr lang="en-ZA">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tabLst>
                <a:tab pos="628650" algn="l"/>
                <a:tab pos="914400" algn="l"/>
                <a:tab pos="1028700" algn="l"/>
              </a:tabLst>
            </a:pPr>
            <a:r>
              <a:rPr lang="en-ZA" b="1">
                <a:solidFill>
                  <a:srgbClr val="0033CC"/>
                </a:solidFill>
                <a:latin typeface="Arial" panose="020B0604020202020204" pitchFamily="34" charset="0"/>
                <a:cs typeface="Arial" panose="020B0604020202020204" pitchFamily="34" charset="0"/>
              </a:rPr>
              <a:t>Explore the relationship of PBs with other regulatory bodies within the identified education training systems.</a:t>
            </a:r>
          </a:p>
        </p:txBody>
      </p:sp>
      <p:sp>
        <p:nvSpPr>
          <p:cNvPr id="15" name="Rectangle: Rounded Corners 14">
            <a:extLst>
              <a:ext uri="{FF2B5EF4-FFF2-40B4-BE49-F238E27FC236}">
                <a16:creationId xmlns:a16="http://schemas.microsoft.com/office/drawing/2014/main" id="{D5982196-1443-1A8B-823A-0168EFC6BB90}"/>
              </a:ext>
            </a:extLst>
          </p:cNvPr>
          <p:cNvSpPr/>
          <p:nvPr/>
        </p:nvSpPr>
        <p:spPr>
          <a:xfrm>
            <a:off x="3188011" y="5635360"/>
            <a:ext cx="6599208" cy="1174267"/>
          </a:xfrm>
          <a:custGeom>
            <a:avLst/>
            <a:gdLst>
              <a:gd name="connsiteX0" fmla="*/ 0 w 6599208"/>
              <a:gd name="connsiteY0" fmla="*/ 195715 h 1174267"/>
              <a:gd name="connsiteX1" fmla="*/ 195715 w 6599208"/>
              <a:gd name="connsiteY1" fmla="*/ 0 h 1174267"/>
              <a:gd name="connsiteX2" fmla="*/ 884214 w 6599208"/>
              <a:gd name="connsiteY2" fmla="*/ 0 h 1174267"/>
              <a:gd name="connsiteX3" fmla="*/ 1386480 w 6599208"/>
              <a:gd name="connsiteY3" fmla="*/ 0 h 1174267"/>
              <a:gd name="connsiteX4" fmla="*/ 2074979 w 6599208"/>
              <a:gd name="connsiteY4" fmla="*/ 0 h 1174267"/>
              <a:gd name="connsiteX5" fmla="*/ 2701400 w 6599208"/>
              <a:gd name="connsiteY5" fmla="*/ 0 h 1174267"/>
              <a:gd name="connsiteX6" fmla="*/ 3327821 w 6599208"/>
              <a:gd name="connsiteY6" fmla="*/ 0 h 1174267"/>
              <a:gd name="connsiteX7" fmla="*/ 3768009 w 6599208"/>
              <a:gd name="connsiteY7" fmla="*/ 0 h 1174267"/>
              <a:gd name="connsiteX8" fmla="*/ 4456508 w 6599208"/>
              <a:gd name="connsiteY8" fmla="*/ 0 h 1174267"/>
              <a:gd name="connsiteX9" fmla="*/ 5082929 w 6599208"/>
              <a:gd name="connsiteY9" fmla="*/ 0 h 1174267"/>
              <a:gd name="connsiteX10" fmla="*/ 5585195 w 6599208"/>
              <a:gd name="connsiteY10" fmla="*/ 0 h 1174267"/>
              <a:gd name="connsiteX11" fmla="*/ 6403493 w 6599208"/>
              <a:gd name="connsiteY11" fmla="*/ 0 h 1174267"/>
              <a:gd name="connsiteX12" fmla="*/ 6599208 w 6599208"/>
              <a:gd name="connsiteY12" fmla="*/ 195715 h 1174267"/>
              <a:gd name="connsiteX13" fmla="*/ 6599208 w 6599208"/>
              <a:gd name="connsiteY13" fmla="*/ 594962 h 1174267"/>
              <a:gd name="connsiteX14" fmla="*/ 6599208 w 6599208"/>
              <a:gd name="connsiteY14" fmla="*/ 978552 h 1174267"/>
              <a:gd name="connsiteX15" fmla="*/ 6403493 w 6599208"/>
              <a:gd name="connsiteY15" fmla="*/ 1174267 h 1174267"/>
              <a:gd name="connsiteX16" fmla="*/ 5714994 w 6599208"/>
              <a:gd name="connsiteY16" fmla="*/ 1174267 h 1174267"/>
              <a:gd name="connsiteX17" fmla="*/ 5212728 w 6599208"/>
              <a:gd name="connsiteY17" fmla="*/ 1174267 h 1174267"/>
              <a:gd name="connsiteX18" fmla="*/ 4772540 w 6599208"/>
              <a:gd name="connsiteY18" fmla="*/ 1174267 h 1174267"/>
              <a:gd name="connsiteX19" fmla="*/ 4208197 w 6599208"/>
              <a:gd name="connsiteY19" fmla="*/ 1174267 h 1174267"/>
              <a:gd name="connsiteX20" fmla="*/ 3581776 w 6599208"/>
              <a:gd name="connsiteY20" fmla="*/ 1174267 h 1174267"/>
              <a:gd name="connsiteX21" fmla="*/ 3017432 w 6599208"/>
              <a:gd name="connsiteY21" fmla="*/ 1174267 h 1174267"/>
              <a:gd name="connsiteX22" fmla="*/ 2328933 w 6599208"/>
              <a:gd name="connsiteY22" fmla="*/ 1174267 h 1174267"/>
              <a:gd name="connsiteX23" fmla="*/ 1950823 w 6599208"/>
              <a:gd name="connsiteY23" fmla="*/ 1174267 h 1174267"/>
              <a:gd name="connsiteX24" fmla="*/ 1448557 w 6599208"/>
              <a:gd name="connsiteY24" fmla="*/ 1174267 h 1174267"/>
              <a:gd name="connsiteX25" fmla="*/ 822136 w 6599208"/>
              <a:gd name="connsiteY25" fmla="*/ 1174267 h 1174267"/>
              <a:gd name="connsiteX26" fmla="*/ 195715 w 6599208"/>
              <a:gd name="connsiteY26" fmla="*/ 1174267 h 1174267"/>
              <a:gd name="connsiteX27" fmla="*/ 0 w 6599208"/>
              <a:gd name="connsiteY27" fmla="*/ 978552 h 1174267"/>
              <a:gd name="connsiteX28" fmla="*/ 0 w 6599208"/>
              <a:gd name="connsiteY28" fmla="*/ 602790 h 1174267"/>
              <a:gd name="connsiteX29" fmla="*/ 0 w 6599208"/>
              <a:gd name="connsiteY29" fmla="*/ 195715 h 117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99208" h="1174267" fill="none" extrusionOk="0">
                <a:moveTo>
                  <a:pt x="0" y="195715"/>
                </a:moveTo>
                <a:cubicBezTo>
                  <a:pt x="3122" y="100183"/>
                  <a:pt x="69769" y="20322"/>
                  <a:pt x="195715" y="0"/>
                </a:cubicBezTo>
                <a:cubicBezTo>
                  <a:pt x="404438" y="-17281"/>
                  <a:pt x="694485" y="80574"/>
                  <a:pt x="884214" y="0"/>
                </a:cubicBezTo>
                <a:cubicBezTo>
                  <a:pt x="1073943" y="-80574"/>
                  <a:pt x="1189134" y="57420"/>
                  <a:pt x="1386480" y="0"/>
                </a:cubicBezTo>
                <a:cubicBezTo>
                  <a:pt x="1583826" y="-57420"/>
                  <a:pt x="1858569" y="81904"/>
                  <a:pt x="2074979" y="0"/>
                </a:cubicBezTo>
                <a:cubicBezTo>
                  <a:pt x="2291389" y="-81904"/>
                  <a:pt x="2568074" y="25910"/>
                  <a:pt x="2701400" y="0"/>
                </a:cubicBezTo>
                <a:cubicBezTo>
                  <a:pt x="2834726" y="-25910"/>
                  <a:pt x="3092295" y="71789"/>
                  <a:pt x="3327821" y="0"/>
                </a:cubicBezTo>
                <a:cubicBezTo>
                  <a:pt x="3563347" y="-71789"/>
                  <a:pt x="3561370" y="24066"/>
                  <a:pt x="3768009" y="0"/>
                </a:cubicBezTo>
                <a:cubicBezTo>
                  <a:pt x="3974648" y="-24066"/>
                  <a:pt x="4112382" y="29055"/>
                  <a:pt x="4456508" y="0"/>
                </a:cubicBezTo>
                <a:cubicBezTo>
                  <a:pt x="4800634" y="-29055"/>
                  <a:pt x="4855264" y="2121"/>
                  <a:pt x="5082929" y="0"/>
                </a:cubicBezTo>
                <a:cubicBezTo>
                  <a:pt x="5310594" y="-2121"/>
                  <a:pt x="5344543" y="38869"/>
                  <a:pt x="5585195" y="0"/>
                </a:cubicBezTo>
                <a:cubicBezTo>
                  <a:pt x="5825847" y="-38869"/>
                  <a:pt x="6085608" y="91525"/>
                  <a:pt x="6403493" y="0"/>
                </a:cubicBezTo>
                <a:cubicBezTo>
                  <a:pt x="6528012" y="-4706"/>
                  <a:pt x="6598115" y="84831"/>
                  <a:pt x="6599208" y="195715"/>
                </a:cubicBezTo>
                <a:cubicBezTo>
                  <a:pt x="6622942" y="316826"/>
                  <a:pt x="6585733" y="489290"/>
                  <a:pt x="6599208" y="594962"/>
                </a:cubicBezTo>
                <a:cubicBezTo>
                  <a:pt x="6612683" y="700634"/>
                  <a:pt x="6562065" y="891531"/>
                  <a:pt x="6599208" y="978552"/>
                </a:cubicBezTo>
                <a:cubicBezTo>
                  <a:pt x="6610920" y="1069330"/>
                  <a:pt x="6504732" y="1149360"/>
                  <a:pt x="6403493" y="1174267"/>
                </a:cubicBezTo>
                <a:cubicBezTo>
                  <a:pt x="6162148" y="1229619"/>
                  <a:pt x="6029802" y="1113027"/>
                  <a:pt x="5714994" y="1174267"/>
                </a:cubicBezTo>
                <a:cubicBezTo>
                  <a:pt x="5400186" y="1235507"/>
                  <a:pt x="5427185" y="1144020"/>
                  <a:pt x="5212728" y="1174267"/>
                </a:cubicBezTo>
                <a:cubicBezTo>
                  <a:pt x="4998271" y="1204514"/>
                  <a:pt x="4915250" y="1147839"/>
                  <a:pt x="4772540" y="1174267"/>
                </a:cubicBezTo>
                <a:cubicBezTo>
                  <a:pt x="4629830" y="1200695"/>
                  <a:pt x="4340518" y="1137722"/>
                  <a:pt x="4208197" y="1174267"/>
                </a:cubicBezTo>
                <a:cubicBezTo>
                  <a:pt x="4075876" y="1210812"/>
                  <a:pt x="3874975" y="1166895"/>
                  <a:pt x="3581776" y="1174267"/>
                </a:cubicBezTo>
                <a:cubicBezTo>
                  <a:pt x="3288577" y="1181639"/>
                  <a:pt x="3251168" y="1116377"/>
                  <a:pt x="3017432" y="1174267"/>
                </a:cubicBezTo>
                <a:cubicBezTo>
                  <a:pt x="2783696" y="1232157"/>
                  <a:pt x="2649361" y="1122098"/>
                  <a:pt x="2328933" y="1174267"/>
                </a:cubicBezTo>
                <a:cubicBezTo>
                  <a:pt x="2008505" y="1226436"/>
                  <a:pt x="2117104" y="1161310"/>
                  <a:pt x="1950823" y="1174267"/>
                </a:cubicBezTo>
                <a:cubicBezTo>
                  <a:pt x="1784542" y="1187224"/>
                  <a:pt x="1642944" y="1166835"/>
                  <a:pt x="1448557" y="1174267"/>
                </a:cubicBezTo>
                <a:cubicBezTo>
                  <a:pt x="1254170" y="1181699"/>
                  <a:pt x="1062679" y="1143570"/>
                  <a:pt x="822136" y="1174267"/>
                </a:cubicBezTo>
                <a:cubicBezTo>
                  <a:pt x="581593" y="1204964"/>
                  <a:pt x="336391" y="1116817"/>
                  <a:pt x="195715" y="1174267"/>
                </a:cubicBezTo>
                <a:cubicBezTo>
                  <a:pt x="88884" y="1157483"/>
                  <a:pt x="30973" y="1084616"/>
                  <a:pt x="0" y="978552"/>
                </a:cubicBezTo>
                <a:cubicBezTo>
                  <a:pt x="-42053" y="900650"/>
                  <a:pt x="18362" y="719347"/>
                  <a:pt x="0" y="602790"/>
                </a:cubicBezTo>
                <a:cubicBezTo>
                  <a:pt x="-18362" y="486233"/>
                  <a:pt x="3528" y="282582"/>
                  <a:pt x="0" y="195715"/>
                </a:cubicBezTo>
                <a:close/>
              </a:path>
              <a:path w="6599208" h="1174267" stroke="0" extrusionOk="0">
                <a:moveTo>
                  <a:pt x="0" y="195715"/>
                </a:moveTo>
                <a:cubicBezTo>
                  <a:pt x="-6635" y="99265"/>
                  <a:pt x="72130" y="-6399"/>
                  <a:pt x="195715" y="0"/>
                </a:cubicBezTo>
                <a:cubicBezTo>
                  <a:pt x="343211" y="-44209"/>
                  <a:pt x="540744" y="36978"/>
                  <a:pt x="760058" y="0"/>
                </a:cubicBezTo>
                <a:cubicBezTo>
                  <a:pt x="979372" y="-36978"/>
                  <a:pt x="1277387" y="71507"/>
                  <a:pt x="1448557" y="0"/>
                </a:cubicBezTo>
                <a:cubicBezTo>
                  <a:pt x="1619727" y="-71507"/>
                  <a:pt x="1851049" y="10739"/>
                  <a:pt x="2137056" y="0"/>
                </a:cubicBezTo>
                <a:cubicBezTo>
                  <a:pt x="2423063" y="-10739"/>
                  <a:pt x="2423976" y="9494"/>
                  <a:pt x="2577244" y="0"/>
                </a:cubicBezTo>
                <a:cubicBezTo>
                  <a:pt x="2730512" y="-9494"/>
                  <a:pt x="2785700" y="31262"/>
                  <a:pt x="2955354" y="0"/>
                </a:cubicBezTo>
                <a:cubicBezTo>
                  <a:pt x="3125008" y="-31262"/>
                  <a:pt x="3278040" y="28649"/>
                  <a:pt x="3395542" y="0"/>
                </a:cubicBezTo>
                <a:cubicBezTo>
                  <a:pt x="3513044" y="-28649"/>
                  <a:pt x="3871233" y="47619"/>
                  <a:pt x="4021964" y="0"/>
                </a:cubicBezTo>
                <a:cubicBezTo>
                  <a:pt x="4172695" y="-47619"/>
                  <a:pt x="4494303" y="23366"/>
                  <a:pt x="4648385" y="0"/>
                </a:cubicBezTo>
                <a:cubicBezTo>
                  <a:pt x="4802467" y="-23366"/>
                  <a:pt x="4914504" y="16618"/>
                  <a:pt x="5026495" y="0"/>
                </a:cubicBezTo>
                <a:cubicBezTo>
                  <a:pt x="5138486" y="-16618"/>
                  <a:pt x="5278552" y="49786"/>
                  <a:pt x="5528761" y="0"/>
                </a:cubicBezTo>
                <a:cubicBezTo>
                  <a:pt x="5778970" y="-49786"/>
                  <a:pt x="6104127" y="94358"/>
                  <a:pt x="6403493" y="0"/>
                </a:cubicBezTo>
                <a:cubicBezTo>
                  <a:pt x="6506392" y="26637"/>
                  <a:pt x="6593252" y="114701"/>
                  <a:pt x="6599208" y="195715"/>
                </a:cubicBezTo>
                <a:cubicBezTo>
                  <a:pt x="6606779" y="325310"/>
                  <a:pt x="6568087" y="419607"/>
                  <a:pt x="6599208" y="579305"/>
                </a:cubicBezTo>
                <a:cubicBezTo>
                  <a:pt x="6630329" y="739003"/>
                  <a:pt x="6586506" y="897713"/>
                  <a:pt x="6599208" y="978552"/>
                </a:cubicBezTo>
                <a:cubicBezTo>
                  <a:pt x="6603513" y="1080575"/>
                  <a:pt x="6517703" y="1185946"/>
                  <a:pt x="6403493" y="1174267"/>
                </a:cubicBezTo>
                <a:cubicBezTo>
                  <a:pt x="6190516" y="1185500"/>
                  <a:pt x="5872016" y="1142174"/>
                  <a:pt x="5714994" y="1174267"/>
                </a:cubicBezTo>
                <a:cubicBezTo>
                  <a:pt x="5557972" y="1206360"/>
                  <a:pt x="5493250" y="1158822"/>
                  <a:pt x="5336884" y="1174267"/>
                </a:cubicBezTo>
                <a:cubicBezTo>
                  <a:pt x="5180518" y="1189712"/>
                  <a:pt x="5040285" y="1148294"/>
                  <a:pt x="4772540" y="1174267"/>
                </a:cubicBezTo>
                <a:cubicBezTo>
                  <a:pt x="4504795" y="1200240"/>
                  <a:pt x="4369869" y="1164698"/>
                  <a:pt x="4084041" y="1174267"/>
                </a:cubicBezTo>
                <a:cubicBezTo>
                  <a:pt x="3798213" y="1183836"/>
                  <a:pt x="3711823" y="1137881"/>
                  <a:pt x="3395542" y="1174267"/>
                </a:cubicBezTo>
                <a:cubicBezTo>
                  <a:pt x="3079261" y="1210653"/>
                  <a:pt x="3075112" y="1165917"/>
                  <a:pt x="2831199" y="1174267"/>
                </a:cubicBezTo>
                <a:cubicBezTo>
                  <a:pt x="2587286" y="1182617"/>
                  <a:pt x="2383553" y="1166717"/>
                  <a:pt x="2266855" y="1174267"/>
                </a:cubicBezTo>
                <a:cubicBezTo>
                  <a:pt x="2150157" y="1181817"/>
                  <a:pt x="1945896" y="1168229"/>
                  <a:pt x="1640434" y="1174267"/>
                </a:cubicBezTo>
                <a:cubicBezTo>
                  <a:pt x="1334972" y="1180305"/>
                  <a:pt x="1264774" y="1157391"/>
                  <a:pt x="951935" y="1174267"/>
                </a:cubicBezTo>
                <a:cubicBezTo>
                  <a:pt x="639096" y="1191143"/>
                  <a:pt x="406223" y="1147307"/>
                  <a:pt x="195715" y="1174267"/>
                </a:cubicBezTo>
                <a:cubicBezTo>
                  <a:pt x="80843" y="1179310"/>
                  <a:pt x="10278" y="1098008"/>
                  <a:pt x="0" y="978552"/>
                </a:cubicBezTo>
                <a:cubicBezTo>
                  <a:pt x="-2457" y="869743"/>
                  <a:pt x="35256" y="701577"/>
                  <a:pt x="0" y="610619"/>
                </a:cubicBezTo>
                <a:cubicBezTo>
                  <a:pt x="-35256" y="519661"/>
                  <a:pt x="34373" y="312770"/>
                  <a:pt x="0" y="195715"/>
                </a:cubicBezTo>
                <a:close/>
              </a:path>
            </a:pathLst>
          </a:custGeom>
          <a:ln>
            <a:noFill/>
            <a:extLst>
              <a:ext uri="{C807C97D-BFC1-408E-A445-0C87EB9F89A2}">
                <ask:lineSketchStyleProps xmlns:ask="http://schemas.microsoft.com/office/drawing/2018/sketchyshapes" sd="98176570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v"/>
            </a:pPr>
            <a:endParaRPr lang="en-ZA" sz="1800">
              <a:latin typeface="Arial"/>
              <a:cs typeface="Arial"/>
            </a:endParaRPr>
          </a:p>
          <a:p>
            <a:r>
              <a:rPr lang="en-ZA" sz="1800">
                <a:latin typeface="Arial"/>
                <a:cs typeface="Arial"/>
              </a:rPr>
              <a:t>To this end, </a:t>
            </a:r>
          </a:p>
          <a:p>
            <a:pPr marL="800100" lvl="1" indent="-342900">
              <a:buFont typeface="Wingdings" panose="05000000000000000000" pitchFamily="2" charset="2"/>
              <a:buChar char="v"/>
            </a:pPr>
            <a:r>
              <a:rPr lang="en-ZA">
                <a:latin typeface="Arial"/>
                <a:cs typeface="Arial"/>
              </a:rPr>
              <a:t>SAQA undertook international study visits</a:t>
            </a:r>
          </a:p>
          <a:p>
            <a:pPr marL="800100" lvl="1" indent="-342900">
              <a:buFont typeface="Wingdings" panose="05000000000000000000" pitchFamily="2" charset="2"/>
              <a:buChar char="v"/>
            </a:pPr>
            <a:r>
              <a:rPr lang="en-ZA">
                <a:latin typeface="Arial"/>
                <a:cs typeface="Arial"/>
              </a:rPr>
              <a:t>Time frame: 14 July to 24 July 2024</a:t>
            </a:r>
          </a:p>
          <a:p>
            <a:pPr marL="800100" lvl="1" indent="-342900">
              <a:buFont typeface="Wingdings" panose="05000000000000000000" pitchFamily="2" charset="2"/>
              <a:buChar char="v"/>
            </a:pPr>
            <a:r>
              <a:rPr lang="en-ZA">
                <a:latin typeface="Arial"/>
                <a:cs typeface="Arial"/>
              </a:rPr>
              <a:t>Mode/format: Meetings, interviews and workshops</a:t>
            </a:r>
          </a:p>
          <a:p>
            <a:pPr algn="ctr"/>
            <a:endParaRPr lang="en-ZA"/>
          </a:p>
        </p:txBody>
      </p:sp>
    </p:spTree>
    <p:extLst>
      <p:ext uri="{BB962C8B-B14F-4D97-AF65-F5344CB8AC3E}">
        <p14:creationId xmlns:p14="http://schemas.microsoft.com/office/powerpoint/2010/main" val="100710779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AE01-FA1B-E68A-0AA0-4CB1791AF2D7}"/>
              </a:ext>
            </a:extLst>
          </p:cNvPr>
          <p:cNvSpPr txBox="1">
            <a:spLocks/>
          </p:cNvSpPr>
          <p:nvPr/>
        </p:nvSpPr>
        <p:spPr>
          <a:xfrm>
            <a:off x="-2" y="48373"/>
            <a:ext cx="11083637" cy="658138"/>
          </a:xfrm>
          <a:prstGeom prst="rect">
            <a:avLst/>
          </a:prstGeom>
        </p:spPr>
        <p:txBody>
          <a:bodyPr>
            <a:no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en-US" sz="3600">
                <a:solidFill>
                  <a:srgbClr val="004990"/>
                </a:solidFill>
                <a:latin typeface="Arial Black" panose="020B0A04020102020204" pitchFamily="34" charset="0"/>
                <a:cs typeface="Arial" panose="020B0604020202020204" pitchFamily="34" charset="0"/>
              </a:rPr>
              <a:t>Context: Study Countries - Background</a:t>
            </a:r>
            <a:endParaRPr lang="en-US" sz="3600">
              <a:solidFill>
                <a:srgbClr val="004990"/>
              </a:solidFill>
            </a:endParaRPr>
          </a:p>
        </p:txBody>
      </p:sp>
      <p:pic>
        <p:nvPicPr>
          <p:cNvPr id="8" name="Content Placeholder 4" descr="A picture containing shape">
            <a:extLst>
              <a:ext uri="{FF2B5EF4-FFF2-40B4-BE49-F238E27FC236}">
                <a16:creationId xmlns:a16="http://schemas.microsoft.com/office/drawing/2014/main" id="{99C0B9A4-67F8-3A91-9AA9-DFB682AC824D}"/>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4587" r="7322"/>
          <a:stretch/>
        </p:blipFill>
        <p:spPr>
          <a:xfrm>
            <a:off x="11302999" y="1"/>
            <a:ext cx="907661" cy="2082800"/>
          </a:xfrm>
        </p:spPr>
      </p:pic>
      <p:graphicFrame>
        <p:nvGraphicFramePr>
          <p:cNvPr id="3" name="Table 2">
            <a:extLst>
              <a:ext uri="{FF2B5EF4-FFF2-40B4-BE49-F238E27FC236}">
                <a16:creationId xmlns:a16="http://schemas.microsoft.com/office/drawing/2014/main" id="{48C34B46-026C-F93E-37AA-C645D7347DBA}"/>
              </a:ext>
            </a:extLst>
          </p:cNvPr>
          <p:cNvGraphicFramePr>
            <a:graphicFrameLocks noGrp="1"/>
          </p:cNvGraphicFramePr>
          <p:nvPr>
            <p:extLst>
              <p:ext uri="{D42A27DB-BD31-4B8C-83A1-F6EECF244321}">
                <p14:modId xmlns:p14="http://schemas.microsoft.com/office/powerpoint/2010/main" val="848448666"/>
              </p:ext>
            </p:extLst>
          </p:nvPr>
        </p:nvGraphicFramePr>
        <p:xfrm>
          <a:off x="103807" y="705592"/>
          <a:ext cx="11984385" cy="5821574"/>
        </p:xfrm>
        <a:graphic>
          <a:graphicData uri="http://schemas.openxmlformats.org/drawingml/2006/table">
            <a:tbl>
              <a:tblPr firstRow="1" firstCol="1" bandRow="1">
                <a:tableStyleId>{5C22544A-7EE6-4342-B048-85BDC9FD1C3A}</a:tableStyleId>
              </a:tblPr>
              <a:tblGrid>
                <a:gridCol w="2539091">
                  <a:extLst>
                    <a:ext uri="{9D8B030D-6E8A-4147-A177-3AD203B41FA5}">
                      <a16:colId xmlns:a16="http://schemas.microsoft.com/office/drawing/2014/main" val="3825909935"/>
                    </a:ext>
                  </a:extLst>
                </a:gridCol>
                <a:gridCol w="1848742">
                  <a:extLst>
                    <a:ext uri="{9D8B030D-6E8A-4147-A177-3AD203B41FA5}">
                      <a16:colId xmlns:a16="http://schemas.microsoft.com/office/drawing/2014/main" val="2658013442"/>
                    </a:ext>
                  </a:extLst>
                </a:gridCol>
                <a:gridCol w="2039815">
                  <a:extLst>
                    <a:ext uri="{9D8B030D-6E8A-4147-A177-3AD203B41FA5}">
                      <a16:colId xmlns:a16="http://schemas.microsoft.com/office/drawing/2014/main" val="1222935860"/>
                    </a:ext>
                  </a:extLst>
                </a:gridCol>
                <a:gridCol w="1845445">
                  <a:extLst>
                    <a:ext uri="{9D8B030D-6E8A-4147-A177-3AD203B41FA5}">
                      <a16:colId xmlns:a16="http://schemas.microsoft.com/office/drawing/2014/main" val="3252121287"/>
                    </a:ext>
                  </a:extLst>
                </a:gridCol>
                <a:gridCol w="1951891">
                  <a:extLst>
                    <a:ext uri="{9D8B030D-6E8A-4147-A177-3AD203B41FA5}">
                      <a16:colId xmlns:a16="http://schemas.microsoft.com/office/drawing/2014/main" val="2398844305"/>
                    </a:ext>
                  </a:extLst>
                </a:gridCol>
                <a:gridCol w="1759401">
                  <a:extLst>
                    <a:ext uri="{9D8B030D-6E8A-4147-A177-3AD203B41FA5}">
                      <a16:colId xmlns:a16="http://schemas.microsoft.com/office/drawing/2014/main" val="4145740540"/>
                    </a:ext>
                  </a:extLst>
                </a:gridCol>
              </a:tblGrid>
              <a:tr h="862425">
                <a:tc>
                  <a:txBody>
                    <a:bodyPr/>
                    <a:lstStyle/>
                    <a:p>
                      <a:pPr algn="l" fontAlgn="ctr"/>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ctr" fontAlgn="ctr"/>
                      <a:r>
                        <a:rPr lang="en-ZA" sz="2000" u="none" strike="noStrike">
                          <a:effectLst/>
                          <a:latin typeface="Arial"/>
                          <a:cs typeface="Arial"/>
                        </a:rPr>
                        <a:t>South Africa</a:t>
                      </a:r>
                      <a:endParaRPr lang="en-ZA" sz="2000" b="0" i="0" u="none" strike="noStrike">
                        <a:solidFill>
                          <a:srgbClr val="000000"/>
                        </a:solidFill>
                        <a:effectLst/>
                        <a:latin typeface="Arial"/>
                        <a:cs typeface="Arial"/>
                      </a:endParaRPr>
                    </a:p>
                  </a:txBody>
                  <a:tcPr marL="6350" marR="6350" marT="6350" marB="0" anchor="ctr">
                    <a:solidFill>
                      <a:schemeClr val="accent6">
                        <a:lumMod val="60000"/>
                        <a:lumOff val="40000"/>
                      </a:schemeClr>
                    </a:solidFill>
                  </a:tcPr>
                </a:tc>
                <a:tc>
                  <a:txBody>
                    <a:bodyPr/>
                    <a:lstStyle/>
                    <a:p>
                      <a:pPr algn="ctr" fontAlgn="ctr"/>
                      <a:r>
                        <a:rPr lang="en-ZA" sz="2000" u="none" strike="noStrike">
                          <a:effectLst/>
                          <a:latin typeface="Arial"/>
                          <a:cs typeface="Arial"/>
                        </a:rPr>
                        <a:t>England</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Ireland</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Hong Kong</a:t>
                      </a:r>
                      <a:endParaRPr lang="en-ZA" sz="2000" b="0" i="0" u="none" strike="noStrike">
                        <a:solidFill>
                          <a:srgbClr val="000000"/>
                        </a:solidFill>
                        <a:effectLst/>
                        <a:latin typeface="Arial"/>
                        <a:cs typeface="Arial"/>
                      </a:endParaRPr>
                    </a:p>
                  </a:txBody>
                  <a:tcPr marL="6350" marR="6350" marT="6350" marB="0" anchor="ctr"/>
                </a:tc>
                <a:tc>
                  <a:txBody>
                    <a:bodyPr/>
                    <a:lstStyle/>
                    <a:p>
                      <a:pPr algn="ctr" fontAlgn="ctr"/>
                      <a:r>
                        <a:rPr lang="en-ZA" sz="2000" u="none" strike="noStrike">
                          <a:effectLst/>
                          <a:latin typeface="Arial"/>
                          <a:cs typeface="Arial"/>
                        </a:rPr>
                        <a:t>Malaysia</a:t>
                      </a:r>
                      <a:endParaRPr lang="en-ZA" sz="2000" b="0" i="0" u="none" strike="noStrike">
                        <a:solidFill>
                          <a:srgbClr val="000000"/>
                        </a:solidFill>
                        <a:effectLst/>
                        <a:latin typeface="Arial"/>
                        <a:cs typeface="Arial"/>
                      </a:endParaRPr>
                    </a:p>
                  </a:txBody>
                  <a:tcPr marL="6350" marR="6350" marT="6350" marB="0" anchor="ctr"/>
                </a:tc>
                <a:extLst>
                  <a:ext uri="{0D108BD9-81ED-4DB2-BD59-A6C34878D82A}">
                    <a16:rowId xmlns:a16="http://schemas.microsoft.com/office/drawing/2014/main" val="3051991588"/>
                  </a:ext>
                </a:extLst>
              </a:tr>
              <a:tr h="686418">
                <a:tc>
                  <a:txBody>
                    <a:bodyPr/>
                    <a:lstStyle/>
                    <a:p>
                      <a:pPr algn="l" fontAlgn="ctr"/>
                      <a:r>
                        <a:rPr lang="en-ZA" sz="2000" u="none" strike="noStrike">
                          <a:effectLst/>
                          <a:latin typeface="Arial"/>
                          <a:cs typeface="Arial"/>
                        </a:rPr>
                        <a:t>Population</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effectLst/>
                          <a:latin typeface="Arial"/>
                          <a:cs typeface="Arial"/>
                        </a:rPr>
                        <a:t>  59 893 885 </a:t>
                      </a:r>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accent6">
                        <a:lumMod val="60000"/>
                        <a:lumOff val="40000"/>
                      </a:schemeClr>
                    </a:solidFill>
                  </a:tcPr>
                </a:tc>
                <a:tc>
                  <a:txBody>
                    <a:bodyPr/>
                    <a:lstStyle/>
                    <a:p>
                      <a:pPr algn="r" fontAlgn="ctr"/>
                      <a:r>
                        <a:rPr lang="en-ZA" sz="2000" u="none" strike="noStrike">
                          <a:effectLst/>
                          <a:latin typeface="Arial"/>
                          <a:cs typeface="Arial"/>
                        </a:rPr>
                        <a:t>         66 971 411 </a:t>
                      </a:r>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ZA" sz="2000" u="none" strike="noStrike">
                          <a:effectLst/>
                          <a:latin typeface="Arial"/>
                          <a:cs typeface="Arial"/>
                        </a:rPr>
                        <a:t>  5 086 988 </a:t>
                      </a:r>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ZA" sz="2000" u="none" strike="noStrike">
                          <a:effectLst/>
                          <a:latin typeface="Arial"/>
                          <a:cs typeface="Arial"/>
                        </a:rPr>
                        <a:t>  7 346 100 </a:t>
                      </a:r>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ZA" sz="2000" u="none" strike="noStrike">
                          <a:effectLst/>
                          <a:latin typeface="Arial"/>
                          <a:cs typeface="Arial"/>
                        </a:rPr>
                        <a:t>  33 938 221 </a:t>
                      </a:r>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2361627824"/>
                  </a:ext>
                </a:extLst>
              </a:tr>
              <a:tr h="422412">
                <a:tc>
                  <a:txBody>
                    <a:bodyPr/>
                    <a:lstStyle/>
                    <a:p>
                      <a:pPr algn="l" fontAlgn="ctr"/>
                      <a:r>
                        <a:rPr lang="en-ZA" sz="2000" u="none" strike="noStrike">
                          <a:effectLst/>
                          <a:latin typeface="Arial"/>
                          <a:cs typeface="Arial"/>
                        </a:rPr>
                        <a:t>Literacy rate</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effectLst/>
                          <a:latin typeface="Arial"/>
                          <a:cs typeface="Arial"/>
                        </a:rPr>
                        <a:t>95%</a:t>
                      </a:r>
                      <a:endParaRPr lang="en-ZA" sz="2000" b="0" i="0" u="none" strike="noStrike">
                        <a:solidFill>
                          <a:srgbClr val="000000"/>
                        </a:solidFill>
                        <a:effectLst/>
                        <a:latin typeface="Arial"/>
                        <a:cs typeface="Arial"/>
                      </a:endParaRPr>
                    </a:p>
                  </a:txBody>
                  <a:tcPr marL="6350" marR="6350" marT="6350" marB="0" anchor="ctr">
                    <a:solidFill>
                      <a:schemeClr val="accent6">
                        <a:lumMod val="60000"/>
                        <a:lumOff val="40000"/>
                      </a:schemeClr>
                    </a:solidFill>
                  </a:tcPr>
                </a:tc>
                <a:tc>
                  <a:txBody>
                    <a:bodyPr/>
                    <a:lstStyle/>
                    <a:p>
                      <a:pPr algn="r" fontAlgn="ctr"/>
                      <a:r>
                        <a:rPr lang="en-ZA" sz="2000" u="none" strike="noStrike">
                          <a:effectLst/>
                          <a:latin typeface="Arial"/>
                          <a:cs typeface="Arial"/>
                        </a:rPr>
                        <a:t>99% </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effectLst/>
                          <a:latin typeface="Arial"/>
                          <a:cs typeface="Arial"/>
                        </a:rPr>
                        <a:t>99% </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effectLst/>
                          <a:latin typeface="Arial"/>
                          <a:cs typeface="Arial"/>
                        </a:rPr>
                        <a:t>96% </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effectLst/>
                          <a:latin typeface="Arial"/>
                          <a:cs typeface="Arial"/>
                        </a:rPr>
                        <a:t>96%</a:t>
                      </a:r>
                      <a:endParaRPr lang="en-ZA" sz="2000" b="0" i="0" u="none" strike="noStrike">
                        <a:solidFill>
                          <a:srgbClr val="000000"/>
                        </a:solidFill>
                        <a:effectLst/>
                        <a:latin typeface="Arial"/>
                        <a:cs typeface="Arial"/>
                      </a:endParaRPr>
                    </a:p>
                  </a:txBody>
                  <a:tcPr marL="6350" marR="6350" marT="6350" marB="0" anchor="ctr"/>
                </a:tc>
                <a:extLst>
                  <a:ext uri="{0D108BD9-81ED-4DB2-BD59-A6C34878D82A}">
                    <a16:rowId xmlns:a16="http://schemas.microsoft.com/office/drawing/2014/main" val="1418158946"/>
                  </a:ext>
                </a:extLst>
              </a:tr>
              <a:tr h="563216">
                <a:tc>
                  <a:txBody>
                    <a:bodyPr/>
                    <a:lstStyle/>
                    <a:p>
                      <a:pPr algn="l" fontAlgn="ctr"/>
                      <a:r>
                        <a:rPr lang="en-ZA" sz="2000" u="none" strike="noStrike">
                          <a:effectLst/>
                          <a:latin typeface="Arial"/>
                          <a:cs typeface="Arial"/>
                        </a:rPr>
                        <a:t>Unemployment rate</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solidFill>
                            <a:srgbClr val="FF0000"/>
                          </a:solidFill>
                          <a:effectLst/>
                          <a:latin typeface="Arial"/>
                          <a:cs typeface="Arial"/>
                        </a:rPr>
                        <a:t>32.9%</a:t>
                      </a:r>
                      <a:endParaRPr lang="en-ZA" sz="2000" b="0" i="0" u="none" strike="noStrike">
                        <a:solidFill>
                          <a:srgbClr val="FF0000"/>
                        </a:solidFill>
                        <a:effectLst/>
                        <a:latin typeface="Arial"/>
                        <a:cs typeface="Arial"/>
                      </a:endParaRPr>
                    </a:p>
                  </a:txBody>
                  <a:tcPr marL="6350" marR="6350" marT="6350" marB="0" anchor="ctr">
                    <a:solidFill>
                      <a:schemeClr val="accent6">
                        <a:lumMod val="60000"/>
                        <a:lumOff val="40000"/>
                      </a:schemeClr>
                    </a:solidFill>
                  </a:tcPr>
                </a:tc>
                <a:tc>
                  <a:txBody>
                    <a:bodyPr/>
                    <a:lstStyle/>
                    <a:p>
                      <a:pPr algn="r" fontAlgn="ctr"/>
                      <a:r>
                        <a:rPr lang="en-ZA" sz="2000" u="none" strike="noStrike">
                          <a:effectLst/>
                          <a:latin typeface="Arial"/>
                          <a:cs typeface="Arial"/>
                        </a:rPr>
                        <a:t>3.6%</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effectLst/>
                          <a:latin typeface="Arial"/>
                          <a:cs typeface="Arial"/>
                        </a:rPr>
                        <a:t>4.4%</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effectLst/>
                          <a:latin typeface="Arial"/>
                          <a:cs typeface="Arial"/>
                        </a:rPr>
                        <a:t>5.1%</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effectLst/>
                          <a:latin typeface="Arial"/>
                          <a:cs typeface="Arial"/>
                        </a:rPr>
                        <a:t>3.4%</a:t>
                      </a:r>
                      <a:endParaRPr lang="en-ZA" sz="2000" b="0" i="0" u="none" strike="noStrike">
                        <a:solidFill>
                          <a:srgbClr val="000000"/>
                        </a:solidFill>
                        <a:effectLst/>
                        <a:latin typeface="Arial"/>
                        <a:cs typeface="Arial"/>
                      </a:endParaRPr>
                    </a:p>
                  </a:txBody>
                  <a:tcPr marL="6350" marR="6350" marT="6350" marB="0" anchor="ctr"/>
                </a:tc>
                <a:extLst>
                  <a:ext uri="{0D108BD9-81ED-4DB2-BD59-A6C34878D82A}">
                    <a16:rowId xmlns:a16="http://schemas.microsoft.com/office/drawing/2014/main" val="363344174"/>
                  </a:ext>
                </a:extLst>
              </a:tr>
              <a:tr h="545614">
                <a:tc>
                  <a:txBody>
                    <a:bodyPr/>
                    <a:lstStyle/>
                    <a:p>
                      <a:pPr lvl="0" algn="l">
                        <a:buNone/>
                      </a:pPr>
                      <a:r>
                        <a:rPr lang="en-ZA" sz="2000" u="none" strike="noStrike">
                          <a:effectLst/>
                          <a:latin typeface="Arial"/>
                          <a:cs typeface="Arial"/>
                        </a:rPr>
                        <a:t>Land area</a:t>
                      </a:r>
                    </a:p>
                  </a:txBody>
                  <a:tcPr marL="6350" marR="6350" marT="6350" marB="0" anchor="ctr"/>
                </a:tc>
                <a:tc>
                  <a:txBody>
                    <a:bodyPr/>
                    <a:lstStyle/>
                    <a:p>
                      <a:pPr lvl="0" algn="r">
                        <a:buNone/>
                      </a:pPr>
                      <a:r>
                        <a:rPr lang="en-ZA" sz="2000" u="none" strike="noStrike">
                          <a:effectLst/>
                          <a:latin typeface="Arial"/>
                          <a:cs typeface="Arial"/>
                        </a:rPr>
                        <a:t>1 221 037 </a:t>
                      </a:r>
                      <a:r>
                        <a:rPr lang="en-ZA" sz="2000" b="0" i="0" u="none" strike="noStrike" noProof="0">
                          <a:solidFill>
                            <a:srgbClr val="000000"/>
                          </a:solidFill>
                          <a:effectLst/>
                          <a:latin typeface="Arial"/>
                        </a:rPr>
                        <a:t>km</a:t>
                      </a:r>
                      <a:r>
                        <a:rPr lang="en-ZA" sz="2000" b="0" i="0" u="none" strike="noStrike" baseline="30000" noProof="0">
                          <a:solidFill>
                            <a:srgbClr val="000000"/>
                          </a:solidFill>
                          <a:effectLst/>
                          <a:latin typeface="Arial"/>
                        </a:rPr>
                        <a:t>2</a:t>
                      </a:r>
                    </a:p>
                  </a:txBody>
                  <a:tcPr marL="6350" marR="6350" marT="6350" marB="0" anchor="ctr">
                    <a:solidFill>
                      <a:schemeClr val="accent6">
                        <a:lumMod val="60000"/>
                        <a:lumOff val="40000"/>
                      </a:schemeClr>
                    </a:solidFill>
                  </a:tcPr>
                </a:tc>
                <a:tc>
                  <a:txBody>
                    <a:bodyPr/>
                    <a:lstStyle/>
                    <a:p>
                      <a:pPr lvl="0" algn="r">
                        <a:lnSpc>
                          <a:spcPct val="100000"/>
                        </a:lnSpc>
                        <a:spcBef>
                          <a:spcPts val="0"/>
                        </a:spcBef>
                        <a:spcAft>
                          <a:spcPts val="0"/>
                        </a:spcAft>
                        <a:buNone/>
                      </a:pPr>
                      <a:r>
                        <a:rPr lang="en-ZA" sz="2000" b="0" i="0" u="none" strike="noStrike" noProof="0">
                          <a:solidFill>
                            <a:srgbClr val="000000"/>
                          </a:solidFill>
                          <a:effectLst/>
                          <a:latin typeface="Arial"/>
                        </a:rPr>
                        <a:t>242 900 km</a:t>
                      </a:r>
                      <a:r>
                        <a:rPr lang="en-ZA" sz="2000" b="0" i="0" u="none" strike="noStrike" baseline="30000" noProof="0">
                          <a:solidFill>
                            <a:srgbClr val="000000"/>
                          </a:solidFill>
                          <a:effectLst/>
                          <a:latin typeface="Arial"/>
                        </a:rPr>
                        <a:t>2</a:t>
                      </a:r>
                      <a:endParaRPr lang="en-US"/>
                    </a:p>
                  </a:txBody>
                  <a:tcPr marL="6350" marR="6350" marT="6350" marB="0" anchor="ctr"/>
                </a:tc>
                <a:tc>
                  <a:txBody>
                    <a:bodyPr/>
                    <a:lstStyle/>
                    <a:p>
                      <a:pPr lvl="0" algn="r">
                        <a:buNone/>
                      </a:pPr>
                      <a:r>
                        <a:rPr lang="en-ZA" sz="2000" u="none" strike="noStrike">
                          <a:effectLst/>
                          <a:latin typeface="Arial"/>
                          <a:cs typeface="Arial"/>
                        </a:rPr>
                        <a:t>70 273 </a:t>
                      </a:r>
                      <a:r>
                        <a:rPr lang="en-ZA" sz="2000" b="0" i="0" u="none" strike="noStrike" noProof="0">
                          <a:solidFill>
                            <a:srgbClr val="000000"/>
                          </a:solidFill>
                          <a:effectLst/>
                          <a:latin typeface="Arial"/>
                        </a:rPr>
                        <a:t>km</a:t>
                      </a:r>
                      <a:r>
                        <a:rPr lang="en-ZA" sz="2000" b="0" i="0" u="none" strike="noStrike" baseline="30000" noProof="0">
                          <a:solidFill>
                            <a:srgbClr val="000000"/>
                          </a:solidFill>
                          <a:effectLst/>
                          <a:latin typeface="Arial"/>
                        </a:rPr>
                        <a:t>2</a:t>
                      </a:r>
                      <a:endParaRPr lang="en-ZA" sz="2000" u="none" strike="noStrike">
                        <a:effectLst/>
                        <a:latin typeface="Arial"/>
                        <a:cs typeface="Arial"/>
                      </a:endParaRPr>
                    </a:p>
                  </a:txBody>
                  <a:tcPr marL="6350" marR="6350" marT="6350" marB="0" anchor="ctr"/>
                </a:tc>
                <a:tc>
                  <a:txBody>
                    <a:bodyPr/>
                    <a:lstStyle/>
                    <a:p>
                      <a:pPr lvl="0" algn="r">
                        <a:buNone/>
                      </a:pPr>
                      <a:r>
                        <a:rPr lang="en-ZA" sz="2000" b="0" i="0" u="none" strike="noStrike" noProof="0">
                          <a:solidFill>
                            <a:srgbClr val="000000"/>
                          </a:solidFill>
                          <a:effectLst/>
                          <a:latin typeface="Arial"/>
                        </a:rPr>
                        <a:t>1 104 km</a:t>
                      </a:r>
                      <a:r>
                        <a:rPr lang="en-ZA" sz="2000" b="0" i="0" u="none" strike="noStrike" baseline="30000" noProof="0">
                          <a:solidFill>
                            <a:srgbClr val="000000"/>
                          </a:solidFill>
                          <a:effectLst/>
                          <a:latin typeface="Arial"/>
                        </a:rPr>
                        <a:t>2</a:t>
                      </a:r>
                      <a:endParaRPr lang="en-US"/>
                    </a:p>
                  </a:txBody>
                  <a:tcPr marL="6350" marR="6350" marT="6350" marB="0" anchor="ctr"/>
                </a:tc>
                <a:tc>
                  <a:txBody>
                    <a:bodyPr/>
                    <a:lstStyle/>
                    <a:p>
                      <a:pPr lvl="0" algn="r">
                        <a:lnSpc>
                          <a:spcPct val="100000"/>
                        </a:lnSpc>
                        <a:spcBef>
                          <a:spcPts val="0"/>
                        </a:spcBef>
                        <a:spcAft>
                          <a:spcPts val="0"/>
                        </a:spcAft>
                        <a:buNone/>
                      </a:pPr>
                      <a:r>
                        <a:rPr lang="en-ZA" sz="2000" b="0" i="0" u="none" strike="noStrike" noProof="0">
                          <a:solidFill>
                            <a:srgbClr val="000000"/>
                          </a:solidFill>
                          <a:effectLst/>
                          <a:latin typeface="Arial"/>
                        </a:rPr>
                        <a:t>330 803 km</a:t>
                      </a:r>
                      <a:r>
                        <a:rPr lang="en-ZA" sz="2000" b="0" i="0" u="none" strike="noStrike" baseline="30000" noProof="0">
                          <a:solidFill>
                            <a:srgbClr val="000000"/>
                          </a:solidFill>
                          <a:effectLst/>
                          <a:latin typeface="Arial"/>
                        </a:rPr>
                        <a:t>2</a:t>
                      </a:r>
                      <a:endParaRPr lang="en-US"/>
                    </a:p>
                  </a:txBody>
                  <a:tcPr marL="6350" marR="6350" marT="6350" marB="0" anchor="ctr"/>
                </a:tc>
                <a:extLst>
                  <a:ext uri="{0D108BD9-81ED-4DB2-BD59-A6C34878D82A}">
                    <a16:rowId xmlns:a16="http://schemas.microsoft.com/office/drawing/2014/main" val="2995963890"/>
                  </a:ext>
                </a:extLst>
              </a:tr>
              <a:tr h="545614">
                <a:tc>
                  <a:txBody>
                    <a:bodyPr/>
                    <a:lstStyle/>
                    <a:p>
                      <a:pPr lvl="0" algn="l">
                        <a:buNone/>
                      </a:pPr>
                      <a:r>
                        <a:rPr lang="en-ZA" sz="2000" u="none" strike="noStrike">
                          <a:effectLst/>
                          <a:latin typeface="Arial"/>
                          <a:cs typeface="Arial"/>
                        </a:rPr>
                        <a:t>Population Density </a:t>
                      </a:r>
                    </a:p>
                  </a:txBody>
                  <a:tcPr marL="6350" marR="6350" marT="6350" marB="0" anchor="ctr"/>
                </a:tc>
                <a:tc>
                  <a:txBody>
                    <a:bodyPr/>
                    <a:lstStyle/>
                    <a:p>
                      <a:pPr lvl="0" algn="r">
                        <a:buNone/>
                      </a:pPr>
                      <a:r>
                        <a:rPr lang="en-ZA" sz="2000" u="none" strike="noStrike">
                          <a:effectLst/>
                          <a:latin typeface="Arial"/>
                          <a:cs typeface="Arial"/>
                        </a:rPr>
                        <a:t>49.1 </a:t>
                      </a:r>
                      <a:r>
                        <a:rPr lang="en-ZA" sz="2000" b="0" i="0" u="none" strike="noStrike" noProof="0">
                          <a:solidFill>
                            <a:srgbClr val="000000"/>
                          </a:solidFill>
                          <a:effectLst/>
                          <a:latin typeface="Arial"/>
                        </a:rPr>
                        <a:t>km</a:t>
                      </a:r>
                      <a:r>
                        <a:rPr lang="en-ZA" sz="2000" b="0" i="0" u="none" strike="noStrike" baseline="30000" noProof="0">
                          <a:solidFill>
                            <a:srgbClr val="000000"/>
                          </a:solidFill>
                          <a:effectLst/>
                          <a:latin typeface="Arial"/>
                        </a:rPr>
                        <a:t>2</a:t>
                      </a:r>
                      <a:endParaRPr lang="en-ZA" sz="2000" u="none" strike="noStrike">
                        <a:effectLst/>
                        <a:latin typeface="Arial"/>
                        <a:cs typeface="Arial"/>
                      </a:endParaRPr>
                    </a:p>
                  </a:txBody>
                  <a:tcPr marL="6350" marR="6350" marT="6350" marB="0" anchor="ctr">
                    <a:solidFill>
                      <a:schemeClr val="accent6">
                        <a:lumMod val="60000"/>
                        <a:lumOff val="40000"/>
                      </a:schemeClr>
                    </a:solidFill>
                  </a:tcPr>
                </a:tc>
                <a:tc>
                  <a:txBody>
                    <a:bodyPr/>
                    <a:lstStyle/>
                    <a:p>
                      <a:pPr lvl="0" algn="r">
                        <a:buNone/>
                      </a:pPr>
                      <a:r>
                        <a:rPr lang="en-ZA" sz="2000" u="none" strike="noStrike">
                          <a:solidFill>
                            <a:schemeClr val="tx1"/>
                          </a:solidFill>
                          <a:effectLst/>
                          <a:latin typeface="Arial"/>
                          <a:cs typeface="Arial"/>
                        </a:rPr>
                        <a:t>274.9 </a:t>
                      </a:r>
                      <a:r>
                        <a:rPr lang="en-ZA" sz="2000" b="0" i="0" u="none" strike="noStrike" noProof="0">
                          <a:solidFill>
                            <a:srgbClr val="000000"/>
                          </a:solidFill>
                          <a:effectLst/>
                          <a:latin typeface="Arial"/>
                        </a:rPr>
                        <a:t>km</a:t>
                      </a:r>
                      <a:r>
                        <a:rPr lang="en-ZA" sz="2000" b="0" i="0" u="none" strike="noStrike" baseline="30000" noProof="0">
                          <a:solidFill>
                            <a:srgbClr val="000000"/>
                          </a:solidFill>
                          <a:effectLst/>
                          <a:latin typeface="Arial"/>
                        </a:rPr>
                        <a:t>2</a:t>
                      </a:r>
                      <a:endParaRPr lang="en-ZA" sz="2000" u="none" strike="noStrike">
                        <a:solidFill>
                          <a:schemeClr val="tx1"/>
                        </a:solidFill>
                        <a:effectLst/>
                        <a:latin typeface="Arial"/>
                        <a:cs typeface="Arial"/>
                      </a:endParaRPr>
                    </a:p>
                  </a:txBody>
                  <a:tcPr marL="6350" marR="6350" marT="6350" marB="0" anchor="ctr"/>
                </a:tc>
                <a:tc>
                  <a:txBody>
                    <a:bodyPr/>
                    <a:lstStyle/>
                    <a:p>
                      <a:pPr lvl="0" algn="r">
                        <a:buNone/>
                      </a:pPr>
                      <a:r>
                        <a:rPr lang="en-ZA" sz="2000" u="none" strike="noStrike">
                          <a:solidFill>
                            <a:schemeClr val="tx1"/>
                          </a:solidFill>
                          <a:effectLst/>
                          <a:latin typeface="Arial"/>
                          <a:cs typeface="Arial"/>
                        </a:rPr>
                        <a:t>72.4 per </a:t>
                      </a:r>
                      <a:r>
                        <a:rPr lang="en-ZA" sz="2000" b="0" i="0" u="none" strike="noStrike" noProof="0">
                          <a:solidFill>
                            <a:srgbClr val="000000"/>
                          </a:solidFill>
                          <a:effectLst/>
                          <a:latin typeface="Arial"/>
                        </a:rPr>
                        <a:t>km</a:t>
                      </a:r>
                      <a:r>
                        <a:rPr lang="en-ZA" sz="2000" b="0" i="0" u="none" strike="noStrike" baseline="30000" noProof="0">
                          <a:solidFill>
                            <a:srgbClr val="000000"/>
                          </a:solidFill>
                          <a:effectLst/>
                          <a:latin typeface="Arial"/>
                        </a:rPr>
                        <a:t>2</a:t>
                      </a:r>
                      <a:endParaRPr lang="en-US"/>
                    </a:p>
                  </a:txBody>
                  <a:tcPr marL="6350" marR="6350" marT="6350" marB="0" anchor="ctr"/>
                </a:tc>
                <a:tc>
                  <a:txBody>
                    <a:bodyPr/>
                    <a:lstStyle/>
                    <a:p>
                      <a:pPr lvl="0" algn="r">
                        <a:buNone/>
                      </a:pPr>
                      <a:r>
                        <a:rPr lang="en-ZA" sz="2000" b="0" i="0" u="none" strike="noStrike" noProof="0">
                          <a:solidFill>
                            <a:schemeClr val="tx1"/>
                          </a:solidFill>
                          <a:effectLst/>
                          <a:latin typeface="Arial"/>
                        </a:rPr>
                        <a:t>6 618 per </a:t>
                      </a:r>
                      <a:r>
                        <a:rPr lang="en-ZA" sz="2000" b="0" i="0" u="none" strike="noStrike" noProof="0">
                          <a:solidFill>
                            <a:srgbClr val="000000"/>
                          </a:solidFill>
                          <a:effectLst/>
                          <a:latin typeface="Arial"/>
                        </a:rPr>
                        <a:t>km</a:t>
                      </a:r>
                      <a:r>
                        <a:rPr lang="en-ZA" sz="2000" b="0" i="0" u="none" strike="noStrike" baseline="30000" noProof="0">
                          <a:solidFill>
                            <a:srgbClr val="000000"/>
                          </a:solidFill>
                          <a:effectLst/>
                          <a:latin typeface="Arial"/>
                        </a:rPr>
                        <a:t>2</a:t>
                      </a:r>
                      <a:endParaRPr lang="en-US"/>
                    </a:p>
                  </a:txBody>
                  <a:tcPr marL="6350" marR="6350" marT="6350" marB="0" anchor="ctr"/>
                </a:tc>
                <a:tc>
                  <a:txBody>
                    <a:bodyPr/>
                    <a:lstStyle/>
                    <a:p>
                      <a:pPr lvl="0" algn="r">
                        <a:buNone/>
                      </a:pPr>
                      <a:r>
                        <a:rPr lang="en-ZA" sz="2000" u="none" strike="noStrike">
                          <a:effectLst/>
                          <a:latin typeface="Arial"/>
                          <a:cs typeface="Arial"/>
                        </a:rPr>
                        <a:t>102.7 per </a:t>
                      </a:r>
                      <a:r>
                        <a:rPr lang="en-ZA" sz="2000" b="0" i="0" u="none" strike="noStrike" noProof="0">
                          <a:solidFill>
                            <a:srgbClr val="000000"/>
                          </a:solidFill>
                          <a:effectLst/>
                          <a:latin typeface="Arial"/>
                        </a:rPr>
                        <a:t>km</a:t>
                      </a:r>
                      <a:r>
                        <a:rPr lang="en-ZA" sz="2000" b="0" i="0" u="none" strike="noStrike" baseline="30000" noProof="0">
                          <a:solidFill>
                            <a:srgbClr val="000000"/>
                          </a:solidFill>
                          <a:effectLst/>
                          <a:latin typeface="Arial"/>
                        </a:rPr>
                        <a:t>2</a:t>
                      </a:r>
                      <a:endParaRPr lang="en-ZA" sz="2000" u="none" strike="noStrike">
                        <a:effectLst/>
                        <a:latin typeface="Arial"/>
                        <a:cs typeface="Arial"/>
                      </a:endParaRPr>
                    </a:p>
                  </a:txBody>
                  <a:tcPr marL="6350" marR="6350" marT="6350" marB="0" anchor="ctr"/>
                </a:tc>
                <a:extLst>
                  <a:ext uri="{0D108BD9-81ED-4DB2-BD59-A6C34878D82A}">
                    <a16:rowId xmlns:a16="http://schemas.microsoft.com/office/drawing/2014/main" val="1441561200"/>
                  </a:ext>
                </a:extLst>
              </a:tr>
              <a:tr h="616016">
                <a:tc>
                  <a:txBody>
                    <a:bodyPr/>
                    <a:lstStyle/>
                    <a:p>
                      <a:pPr lvl="0" algn="l">
                        <a:buNone/>
                      </a:pPr>
                      <a:r>
                        <a:rPr lang="en-ZA" sz="2000" u="none" strike="noStrike">
                          <a:effectLst/>
                          <a:latin typeface="Arial"/>
                          <a:cs typeface="Arial"/>
                        </a:rPr>
                        <a:t>Languages</a:t>
                      </a:r>
                    </a:p>
                  </a:txBody>
                  <a:tcPr marL="6350" marR="6350" marT="6350" marB="0" anchor="ctr"/>
                </a:tc>
                <a:tc>
                  <a:txBody>
                    <a:bodyPr/>
                    <a:lstStyle/>
                    <a:p>
                      <a:pPr lvl="0" algn="r">
                        <a:buNone/>
                      </a:pPr>
                      <a:r>
                        <a:rPr lang="en-US" sz="2000" u="none" strike="noStrike">
                          <a:solidFill>
                            <a:schemeClr val="tx1"/>
                          </a:solidFill>
                          <a:effectLst/>
                          <a:latin typeface="Arial"/>
                          <a:cs typeface="Arial"/>
                        </a:rPr>
                        <a:t>Multiple</a:t>
                      </a:r>
                      <a:endParaRPr lang="en-ZA" sz="2000" u="none" strike="noStrike">
                        <a:solidFill>
                          <a:schemeClr val="tx1"/>
                        </a:solidFill>
                        <a:effectLst/>
                        <a:latin typeface="Arial"/>
                        <a:cs typeface="Arial"/>
                      </a:endParaRPr>
                    </a:p>
                  </a:txBody>
                  <a:tcPr marL="6350" marR="6350" marT="6350" marB="0" anchor="ctr">
                    <a:solidFill>
                      <a:schemeClr val="accent6">
                        <a:lumMod val="60000"/>
                        <a:lumOff val="40000"/>
                      </a:schemeClr>
                    </a:solidFill>
                  </a:tcPr>
                </a:tc>
                <a:tc>
                  <a:txBody>
                    <a:bodyPr/>
                    <a:lstStyle/>
                    <a:p>
                      <a:pPr lvl="0" algn="r">
                        <a:buNone/>
                      </a:pPr>
                      <a:r>
                        <a:rPr lang="en-ZA" sz="2000" u="none" strike="noStrike">
                          <a:solidFill>
                            <a:schemeClr val="tx1"/>
                          </a:solidFill>
                          <a:effectLst/>
                          <a:latin typeface="Arial"/>
                          <a:cs typeface="Arial"/>
                        </a:rPr>
                        <a:t> English</a:t>
                      </a:r>
                    </a:p>
                  </a:txBody>
                  <a:tcPr marL="6350" marR="6350" marT="6350" marB="0" anchor="ctr"/>
                </a:tc>
                <a:tc>
                  <a:txBody>
                    <a:bodyPr/>
                    <a:lstStyle/>
                    <a:p>
                      <a:pPr lvl="0" algn="r">
                        <a:buNone/>
                      </a:pPr>
                      <a:r>
                        <a:rPr lang="en-ZA" sz="2000" b="0" i="0" u="none" strike="noStrike" noProof="0">
                          <a:solidFill>
                            <a:schemeClr val="tx1"/>
                          </a:solidFill>
                          <a:effectLst/>
                          <a:latin typeface="Arial"/>
                        </a:rPr>
                        <a:t>English</a:t>
                      </a:r>
                      <a:endParaRPr lang="en-US"/>
                    </a:p>
                  </a:txBody>
                  <a:tcPr marL="6350" marR="6350" marT="6350" marB="0" anchor="ctr"/>
                </a:tc>
                <a:tc>
                  <a:txBody>
                    <a:bodyPr/>
                    <a:lstStyle/>
                    <a:p>
                      <a:pPr lvl="0" algn="r">
                        <a:buNone/>
                      </a:pPr>
                      <a:r>
                        <a:rPr lang="en-ZA" sz="2000" b="0" i="0" u="none" strike="noStrike" noProof="0">
                          <a:solidFill>
                            <a:schemeClr val="tx1"/>
                          </a:solidFill>
                          <a:effectLst/>
                          <a:latin typeface="Arial"/>
                        </a:rPr>
                        <a:t>Chinese, English</a:t>
                      </a:r>
                      <a:endParaRPr lang="en-US"/>
                    </a:p>
                  </a:txBody>
                  <a:tcPr marL="6350" marR="6350" marT="6350" marB="0" anchor="ctr"/>
                </a:tc>
                <a:tc>
                  <a:txBody>
                    <a:bodyPr/>
                    <a:lstStyle/>
                    <a:p>
                      <a:pPr lvl="0" algn="r">
                        <a:buNone/>
                      </a:pPr>
                      <a:r>
                        <a:rPr lang="en-ZA" sz="2000" u="none" strike="noStrike">
                          <a:solidFill>
                            <a:schemeClr val="tx1"/>
                          </a:solidFill>
                          <a:effectLst/>
                          <a:latin typeface="Arial"/>
                          <a:cs typeface="Arial"/>
                        </a:rPr>
                        <a:t>Malay, English</a:t>
                      </a:r>
                    </a:p>
                  </a:txBody>
                  <a:tcPr marL="6350" marR="6350" marT="6350" marB="0" anchor="ctr"/>
                </a:tc>
                <a:extLst>
                  <a:ext uri="{0D108BD9-81ED-4DB2-BD59-A6C34878D82A}">
                    <a16:rowId xmlns:a16="http://schemas.microsoft.com/office/drawing/2014/main" val="149608520"/>
                  </a:ext>
                </a:extLst>
              </a:tr>
              <a:tr h="616017">
                <a:tc>
                  <a:txBody>
                    <a:bodyPr/>
                    <a:lstStyle/>
                    <a:p>
                      <a:pPr lvl="0" algn="l">
                        <a:buNone/>
                      </a:pPr>
                      <a:r>
                        <a:rPr lang="en-ZA" sz="2000" u="none" strike="noStrike">
                          <a:effectLst/>
                          <a:latin typeface="Arial"/>
                          <a:cs typeface="Arial"/>
                        </a:rPr>
                        <a:t>Framework name</a:t>
                      </a:r>
                      <a:endParaRPr lang="en-ZA" sz="2000" b="0" i="0" u="none" strike="noStrike">
                        <a:solidFill>
                          <a:srgbClr val="000000"/>
                        </a:solidFill>
                        <a:effectLst/>
                        <a:latin typeface="Arial"/>
                        <a:cs typeface="Arial"/>
                      </a:endParaRPr>
                    </a:p>
                  </a:txBody>
                  <a:tcPr marL="6350" marR="6350" marT="6350" marB="0" anchor="ctr"/>
                </a:tc>
                <a:tc>
                  <a:txBody>
                    <a:bodyPr/>
                    <a:lstStyle/>
                    <a:p>
                      <a:pPr lvl="0" algn="r">
                        <a:buNone/>
                      </a:pPr>
                      <a:r>
                        <a:rPr lang="en-ZA" sz="2000" u="none" strike="noStrike">
                          <a:effectLst/>
                          <a:latin typeface="Arial"/>
                          <a:cs typeface="Arial"/>
                        </a:rPr>
                        <a:t>SANQF</a:t>
                      </a:r>
                      <a:endParaRPr lang="en-ZA" sz="2000" b="0" i="0" u="none" strike="noStrike">
                        <a:solidFill>
                          <a:srgbClr val="000000"/>
                        </a:solidFill>
                        <a:effectLst/>
                        <a:latin typeface="Arial"/>
                        <a:cs typeface="Arial"/>
                      </a:endParaRPr>
                    </a:p>
                  </a:txBody>
                  <a:tcPr marL="6350" marR="6350" marT="6350" marB="0" anchor="ctr">
                    <a:solidFill>
                      <a:schemeClr val="accent6">
                        <a:lumMod val="60000"/>
                        <a:lumOff val="40000"/>
                      </a:schemeClr>
                    </a:solidFill>
                  </a:tcPr>
                </a:tc>
                <a:tc>
                  <a:txBody>
                    <a:bodyPr/>
                    <a:lstStyle/>
                    <a:p>
                      <a:pPr lvl="0" algn="r">
                        <a:buNone/>
                      </a:pPr>
                      <a:r>
                        <a:rPr lang="en-ZA" sz="2000" u="none" strike="noStrike">
                          <a:effectLst/>
                          <a:latin typeface="Arial"/>
                          <a:cs typeface="Arial"/>
                        </a:rPr>
                        <a:t>RQF </a:t>
                      </a:r>
                      <a:endParaRPr lang="en-ZA" sz="2000" b="0" i="0" u="none" strike="noStrike">
                        <a:solidFill>
                          <a:srgbClr val="000000"/>
                        </a:solidFill>
                        <a:effectLst/>
                        <a:latin typeface="Arial"/>
                        <a:cs typeface="Arial"/>
                      </a:endParaRPr>
                    </a:p>
                  </a:txBody>
                  <a:tcPr marL="6350" marR="6350" marT="6350" marB="0" anchor="ctr"/>
                </a:tc>
                <a:tc>
                  <a:txBody>
                    <a:bodyPr/>
                    <a:lstStyle/>
                    <a:p>
                      <a:pPr lvl="0" algn="r">
                        <a:buNone/>
                      </a:pPr>
                      <a:r>
                        <a:rPr lang="en-ZA" sz="2000" u="none" strike="noStrike">
                          <a:effectLst/>
                          <a:latin typeface="Arial"/>
                          <a:cs typeface="Arial"/>
                        </a:rPr>
                        <a:t>NFQ </a:t>
                      </a:r>
                      <a:endParaRPr lang="en-ZA" sz="2000" b="0" i="0" u="none" strike="noStrike">
                        <a:solidFill>
                          <a:srgbClr val="000000"/>
                        </a:solidFill>
                        <a:effectLst/>
                        <a:latin typeface="Arial"/>
                        <a:cs typeface="Arial"/>
                      </a:endParaRPr>
                    </a:p>
                  </a:txBody>
                  <a:tcPr marL="6350" marR="6350" marT="6350" marB="0" anchor="ctr"/>
                </a:tc>
                <a:tc>
                  <a:txBody>
                    <a:bodyPr/>
                    <a:lstStyle/>
                    <a:p>
                      <a:pPr lvl="0" algn="r">
                        <a:buNone/>
                      </a:pPr>
                      <a:r>
                        <a:rPr lang="en-ZA" sz="2000" u="none" strike="noStrike">
                          <a:effectLst/>
                          <a:latin typeface="Arial"/>
                          <a:cs typeface="Arial"/>
                        </a:rPr>
                        <a:t>HKQF</a:t>
                      </a:r>
                      <a:endParaRPr lang="en-ZA" sz="2000" b="0" i="0" u="none" strike="noStrike">
                        <a:solidFill>
                          <a:srgbClr val="000000"/>
                        </a:solidFill>
                        <a:effectLst/>
                        <a:latin typeface="Arial"/>
                        <a:cs typeface="Arial"/>
                      </a:endParaRPr>
                    </a:p>
                  </a:txBody>
                  <a:tcPr marL="6350" marR="6350" marT="6350" marB="0" anchor="ctr"/>
                </a:tc>
                <a:tc>
                  <a:txBody>
                    <a:bodyPr/>
                    <a:lstStyle/>
                    <a:p>
                      <a:pPr lvl="0" algn="r">
                        <a:buNone/>
                      </a:pPr>
                      <a:r>
                        <a:rPr lang="en-ZA" sz="2000" u="none" strike="noStrike">
                          <a:effectLst/>
                          <a:latin typeface="Arial"/>
                          <a:cs typeface="Arial"/>
                        </a:rPr>
                        <a:t>MQF</a:t>
                      </a:r>
                      <a:endParaRPr lang="en-ZA" sz="2000" b="0" i="0" u="none" strike="noStrike">
                        <a:solidFill>
                          <a:srgbClr val="000000"/>
                        </a:solidFill>
                        <a:effectLst/>
                        <a:latin typeface="Arial"/>
                        <a:cs typeface="Arial"/>
                      </a:endParaRPr>
                    </a:p>
                  </a:txBody>
                  <a:tcPr marL="6350" marR="6350" marT="6350" marB="0" anchor="ctr"/>
                </a:tc>
                <a:extLst>
                  <a:ext uri="{0D108BD9-81ED-4DB2-BD59-A6C34878D82A}">
                    <a16:rowId xmlns:a16="http://schemas.microsoft.com/office/drawing/2014/main" val="182547331"/>
                  </a:ext>
                </a:extLst>
              </a:tr>
              <a:tr h="616017">
                <a:tc>
                  <a:txBody>
                    <a:bodyPr/>
                    <a:lstStyle/>
                    <a:p>
                      <a:pPr lvl="0" algn="l">
                        <a:buNone/>
                      </a:pPr>
                      <a:r>
                        <a:rPr lang="en-ZA" sz="2000" u="none" strike="noStrike">
                          <a:effectLst/>
                          <a:latin typeface="Arial"/>
                          <a:cs typeface="Arial"/>
                        </a:rPr>
                        <a:t>NQF </a:t>
                      </a:r>
                      <a:r>
                        <a:rPr lang="en-ZA" sz="2000" u="none" strike="noStrike" err="1">
                          <a:effectLst/>
                          <a:latin typeface="Arial"/>
                          <a:cs typeface="Arial"/>
                        </a:rPr>
                        <a:t>Impl</a:t>
                      </a:r>
                      <a:r>
                        <a:rPr lang="en-ZA" sz="2000" u="none" strike="noStrike">
                          <a:effectLst/>
                          <a:latin typeface="Arial"/>
                          <a:cs typeface="Arial"/>
                        </a:rPr>
                        <a:t>. date</a:t>
                      </a:r>
                      <a:endParaRPr lang="en-ZA" sz="2000" b="0" i="0" u="none" strike="noStrike">
                        <a:solidFill>
                          <a:srgbClr val="000000"/>
                        </a:solidFill>
                        <a:effectLst/>
                        <a:latin typeface="Arial"/>
                        <a:cs typeface="Arial"/>
                      </a:endParaRPr>
                    </a:p>
                  </a:txBody>
                  <a:tcPr marL="6350" marR="6350" marT="6350" marB="0" anchor="ctr"/>
                </a:tc>
                <a:tc>
                  <a:txBody>
                    <a:bodyPr/>
                    <a:lstStyle/>
                    <a:p>
                      <a:pPr lvl="0" algn="r">
                        <a:buNone/>
                      </a:pPr>
                      <a:r>
                        <a:rPr lang="en-ZA" sz="2000" u="none" strike="noStrike" kern="1200">
                          <a:solidFill>
                            <a:schemeClr val="dk1"/>
                          </a:solidFill>
                          <a:effectLst/>
                          <a:latin typeface="Arial"/>
                          <a:ea typeface="+mn-ea"/>
                          <a:cs typeface="Arial"/>
                        </a:rPr>
                        <a:t>1995</a:t>
                      </a:r>
                    </a:p>
                  </a:txBody>
                  <a:tcPr marL="6350" marR="6350" marT="6350" marB="0" anchor="ctr">
                    <a:solidFill>
                      <a:schemeClr val="accent6">
                        <a:lumMod val="60000"/>
                        <a:lumOff val="40000"/>
                      </a:schemeClr>
                    </a:solidFill>
                  </a:tcPr>
                </a:tc>
                <a:tc>
                  <a:txBody>
                    <a:bodyPr/>
                    <a:lstStyle/>
                    <a:p>
                      <a:pPr lvl="0" algn="r">
                        <a:buNone/>
                      </a:pPr>
                      <a:r>
                        <a:rPr lang="en-ZA" sz="2000" u="none" strike="noStrike">
                          <a:solidFill>
                            <a:schemeClr val="tx1"/>
                          </a:solidFill>
                          <a:effectLst/>
                          <a:latin typeface="Arial"/>
                          <a:cs typeface="Arial"/>
                        </a:rPr>
                        <a:t>2008</a:t>
                      </a:r>
                    </a:p>
                  </a:txBody>
                  <a:tcPr marL="6350" marR="6350" marT="6350" marB="0" anchor="ctr"/>
                </a:tc>
                <a:tc>
                  <a:txBody>
                    <a:bodyPr/>
                    <a:lstStyle/>
                    <a:p>
                      <a:pPr lvl="0" algn="r">
                        <a:buNone/>
                      </a:pPr>
                      <a:r>
                        <a:rPr lang="en-ZA" sz="2000" u="none" strike="noStrike">
                          <a:solidFill>
                            <a:schemeClr val="tx1"/>
                          </a:solidFill>
                          <a:effectLst/>
                          <a:latin typeface="Arial"/>
                          <a:cs typeface="Arial"/>
                        </a:rPr>
                        <a:t>2003</a:t>
                      </a:r>
                      <a:r>
                        <a:rPr lang="en-ZA" sz="2000" u="none" strike="noStrike">
                          <a:solidFill>
                            <a:srgbClr val="FF0000"/>
                          </a:solidFill>
                          <a:effectLst/>
                          <a:latin typeface="Arial"/>
                          <a:cs typeface="Arial"/>
                        </a:rPr>
                        <a:t> </a:t>
                      </a:r>
                      <a:endParaRPr lang="en-ZA" sz="2000" b="0" i="0" u="none" strike="noStrike">
                        <a:solidFill>
                          <a:srgbClr val="FF0000"/>
                        </a:solidFill>
                        <a:effectLst/>
                        <a:latin typeface="Arial"/>
                        <a:cs typeface="Arial"/>
                      </a:endParaRPr>
                    </a:p>
                  </a:txBody>
                  <a:tcPr marL="6350" marR="6350" marT="6350" marB="0" anchor="ctr"/>
                </a:tc>
                <a:tc>
                  <a:txBody>
                    <a:bodyPr/>
                    <a:lstStyle/>
                    <a:p>
                      <a:pPr lvl="0" algn="r">
                        <a:buNone/>
                      </a:pPr>
                      <a:r>
                        <a:rPr lang="en-ZA" sz="2000" u="none" strike="noStrike" dirty="0">
                          <a:effectLst/>
                          <a:latin typeface="Arial"/>
                          <a:cs typeface="Arial"/>
                        </a:rPr>
                        <a:t>2008</a:t>
                      </a:r>
                      <a:endParaRPr lang="en-ZA" sz="2000" b="0" i="0" u="none" strike="noStrike" dirty="0">
                        <a:solidFill>
                          <a:srgbClr val="000000"/>
                        </a:solidFill>
                        <a:effectLst/>
                        <a:latin typeface="Arial"/>
                        <a:cs typeface="Arial"/>
                      </a:endParaRPr>
                    </a:p>
                  </a:txBody>
                  <a:tcPr marL="6350" marR="6350" marT="6350" marB="0" anchor="ctr"/>
                </a:tc>
                <a:tc>
                  <a:txBody>
                    <a:bodyPr/>
                    <a:lstStyle/>
                    <a:p>
                      <a:pPr lvl="0" algn="r">
                        <a:buNone/>
                      </a:pPr>
                      <a:r>
                        <a:rPr lang="en-ZA" sz="2000" u="none" strike="noStrike">
                          <a:effectLst/>
                          <a:latin typeface="Arial"/>
                          <a:cs typeface="Arial"/>
                        </a:rPr>
                        <a:t>2007</a:t>
                      </a:r>
                      <a:endParaRPr lang="en-ZA" sz="2000" b="0" i="0" u="none" strike="noStrike">
                        <a:solidFill>
                          <a:srgbClr val="000000"/>
                        </a:solidFill>
                        <a:effectLst/>
                        <a:latin typeface="Arial"/>
                        <a:cs typeface="Arial"/>
                      </a:endParaRPr>
                    </a:p>
                  </a:txBody>
                  <a:tcPr marL="6350" marR="6350" marT="6350" marB="0" anchor="ctr"/>
                </a:tc>
                <a:extLst>
                  <a:ext uri="{0D108BD9-81ED-4DB2-BD59-A6C34878D82A}">
                    <a16:rowId xmlns:a16="http://schemas.microsoft.com/office/drawing/2014/main" val="4117317503"/>
                  </a:ext>
                </a:extLst>
              </a:tr>
              <a:tr h="347825">
                <a:tc>
                  <a:txBody>
                    <a:bodyPr/>
                    <a:lstStyle/>
                    <a:p>
                      <a:pPr algn="l" fontAlgn="ctr"/>
                      <a:r>
                        <a:rPr lang="en-ZA" sz="2000" u="none" strike="noStrike">
                          <a:effectLst/>
                          <a:latin typeface="Arial"/>
                          <a:cs typeface="Arial"/>
                        </a:rPr>
                        <a:t>Revised?</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b="0" i="0" u="none" strike="noStrike">
                          <a:solidFill>
                            <a:srgbClr val="000000"/>
                          </a:solidFill>
                          <a:effectLst/>
                          <a:latin typeface="Arial"/>
                          <a:cs typeface="Arial"/>
                        </a:rPr>
                        <a:t>Yes  (2008) </a:t>
                      </a:r>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accent6">
                        <a:lumMod val="60000"/>
                        <a:lumOff val="40000"/>
                      </a:schemeClr>
                    </a:solidFill>
                  </a:tcPr>
                </a:tc>
                <a:tc>
                  <a:txBody>
                    <a:bodyPr/>
                    <a:lstStyle/>
                    <a:p>
                      <a:pPr marL="0" marR="0" lvl="0" indent="0" algn="r" rtl="0" eaLnBrk="1" fontAlgn="ctr" latinLnBrk="0" hangingPunct="1">
                        <a:lnSpc>
                          <a:spcPct val="100000"/>
                        </a:lnSpc>
                        <a:spcBef>
                          <a:spcPts val="0"/>
                        </a:spcBef>
                        <a:spcAft>
                          <a:spcPts val="0"/>
                        </a:spcAft>
                        <a:buClrTx/>
                        <a:buSzTx/>
                        <a:buFontTx/>
                        <a:buNone/>
                      </a:pPr>
                      <a:r>
                        <a:rPr lang="en-ZA" sz="2000" u="none" strike="noStrike">
                          <a:effectLst/>
                          <a:latin typeface="Arial"/>
                          <a:cs typeface="Arial"/>
                        </a:rPr>
                        <a:t>Yes (2015)</a:t>
                      </a:r>
                      <a:endParaRPr lang="en-ZA" sz="20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ctr"/>
                </a:tc>
                <a:tc>
                  <a:txBody>
                    <a:bodyPr/>
                    <a:lstStyle/>
                    <a:p>
                      <a:pPr algn="r" fontAlgn="ctr"/>
                      <a:r>
                        <a:rPr lang="en-ZA" sz="2000" u="none" strike="noStrike">
                          <a:effectLst/>
                          <a:latin typeface="Arial"/>
                          <a:cs typeface="Arial"/>
                        </a:rPr>
                        <a:t>Yes (2012)</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a:effectLst/>
                          <a:latin typeface="Arial"/>
                          <a:cs typeface="Arial"/>
                        </a:rPr>
                        <a:t>No</a:t>
                      </a:r>
                      <a:endParaRPr lang="en-ZA" sz="2000" b="0" i="0" u="none" strike="noStrike">
                        <a:solidFill>
                          <a:srgbClr val="000000"/>
                        </a:solidFill>
                        <a:effectLst/>
                        <a:latin typeface="Arial"/>
                        <a:cs typeface="Arial"/>
                      </a:endParaRPr>
                    </a:p>
                  </a:txBody>
                  <a:tcPr marL="6350" marR="6350" marT="6350" marB="0" anchor="ctr"/>
                </a:tc>
                <a:tc>
                  <a:txBody>
                    <a:bodyPr/>
                    <a:lstStyle/>
                    <a:p>
                      <a:pPr algn="r" fontAlgn="ctr"/>
                      <a:r>
                        <a:rPr lang="en-ZA" sz="2000" u="none" strike="noStrike" dirty="0">
                          <a:effectLst/>
                          <a:latin typeface="Arial"/>
                          <a:cs typeface="Arial"/>
                        </a:rPr>
                        <a:t>Yes (2017)</a:t>
                      </a:r>
                      <a:endParaRPr lang="en-ZA" sz="2000" b="0" i="0" u="none" strike="noStrike" dirty="0">
                        <a:solidFill>
                          <a:srgbClr val="000000"/>
                        </a:solidFill>
                        <a:effectLst/>
                        <a:latin typeface="Arial"/>
                        <a:cs typeface="Arial"/>
                      </a:endParaRPr>
                    </a:p>
                  </a:txBody>
                  <a:tcPr marL="6350" marR="6350" marT="6350" marB="0" anchor="ctr"/>
                </a:tc>
                <a:extLst>
                  <a:ext uri="{0D108BD9-81ED-4DB2-BD59-A6C34878D82A}">
                    <a16:rowId xmlns:a16="http://schemas.microsoft.com/office/drawing/2014/main" val="2395377482"/>
                  </a:ext>
                </a:extLst>
              </a:tr>
            </a:tbl>
          </a:graphicData>
        </a:graphic>
      </p:graphicFrame>
      <p:sp>
        <p:nvSpPr>
          <p:cNvPr id="4" name="TextBox 3">
            <a:extLst>
              <a:ext uri="{FF2B5EF4-FFF2-40B4-BE49-F238E27FC236}">
                <a16:creationId xmlns:a16="http://schemas.microsoft.com/office/drawing/2014/main" id="{163EF9C2-CD66-7A0A-130D-216B89B7E16B}"/>
              </a:ext>
            </a:extLst>
          </p:cNvPr>
          <p:cNvSpPr txBox="1"/>
          <p:nvPr/>
        </p:nvSpPr>
        <p:spPr>
          <a:xfrm>
            <a:off x="-1" y="6527166"/>
            <a:ext cx="12229438" cy="461665"/>
          </a:xfrm>
          <a:prstGeom prst="rect">
            <a:avLst/>
          </a:prstGeom>
          <a:noFill/>
        </p:spPr>
        <p:txBody>
          <a:bodyPr wrap="square" lIns="91440" tIns="45720" rIns="91440" bIns="45720" rtlCol="0" anchor="t">
            <a:spAutoFit/>
          </a:bodyPr>
          <a:lstStyle/>
          <a:p>
            <a:r>
              <a:rPr lang="en-ZA" sz="1200" i="1">
                <a:latin typeface="Arial"/>
                <a:cs typeface="Arial"/>
              </a:rPr>
              <a:t>Source: </a:t>
            </a:r>
            <a:r>
              <a:rPr lang="en-ZA" sz="1200" i="1">
                <a:latin typeface="Arial"/>
                <a:cs typeface="Arial"/>
                <a:hlinkClick r:id="rId3"/>
              </a:rPr>
              <a:t>https://data.worldbank.org/</a:t>
            </a:r>
            <a:r>
              <a:rPr lang="en-ZA" sz="1200" i="1">
                <a:latin typeface="Arial"/>
                <a:cs typeface="Arial"/>
              </a:rPr>
              <a:t>; https://worldpopulationreview.com/country-rankings/literacy-rate-by-country  (**estimates) ;https://www.worlddata.info/population-density.php</a:t>
            </a:r>
          </a:p>
          <a:p>
            <a:endParaRPr lang="en-ZA" sz="1200" i="1">
              <a:latin typeface="Arial"/>
              <a:cs typeface="Arial"/>
            </a:endParaRPr>
          </a:p>
        </p:txBody>
      </p:sp>
      <p:pic>
        <p:nvPicPr>
          <p:cNvPr id="9" name="Picture 8" descr="A picture containing logo&#10;&#10;Description automatically generated">
            <a:extLst>
              <a:ext uri="{FF2B5EF4-FFF2-40B4-BE49-F238E27FC236}">
                <a16:creationId xmlns:a16="http://schemas.microsoft.com/office/drawing/2014/main" id="{9059A710-0746-0054-D3D0-58D47FB353A2}"/>
              </a:ext>
            </a:extLst>
          </p:cNvPr>
          <p:cNvPicPr/>
          <p:nvPr/>
        </p:nvPicPr>
        <p:blipFill>
          <a:blip r:embed="rId4">
            <a:extLst>
              <a:ext uri="{28A0092B-C50C-407E-A947-70E740481C1C}">
                <a14:useLocalDpi xmlns:a14="http://schemas.microsoft.com/office/drawing/2010/main" val="0"/>
              </a:ext>
            </a:extLst>
          </a:blip>
          <a:stretch>
            <a:fillRect/>
          </a:stretch>
        </p:blipFill>
        <p:spPr>
          <a:xfrm>
            <a:off x="11293671" y="-1"/>
            <a:ext cx="907660" cy="626533"/>
          </a:xfrm>
          <a:prstGeom prst="rect">
            <a:avLst/>
          </a:prstGeom>
        </p:spPr>
      </p:pic>
    </p:spTree>
    <p:extLst>
      <p:ext uri="{BB962C8B-B14F-4D97-AF65-F5344CB8AC3E}">
        <p14:creationId xmlns:p14="http://schemas.microsoft.com/office/powerpoint/2010/main" val="1898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picture containing shape&#10;&#10;Description automatically generated">
            <a:extLst>
              <a:ext uri="{FF2B5EF4-FFF2-40B4-BE49-F238E27FC236}">
                <a16:creationId xmlns:a16="http://schemas.microsoft.com/office/drawing/2014/main" id="{5B6BD2FA-9297-6287-4A6C-C280973A4091}"/>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07553" y="0"/>
            <a:ext cx="2928464" cy="3649591"/>
          </a:xfrm>
          <a:prstGeom prst="rect">
            <a:avLst/>
          </a:prstGeom>
        </p:spPr>
      </p:pic>
      <p:sp>
        <p:nvSpPr>
          <p:cNvPr id="4" name="Rectangle 3">
            <a:extLst>
              <a:ext uri="{FF2B5EF4-FFF2-40B4-BE49-F238E27FC236}">
                <a16:creationId xmlns:a16="http://schemas.microsoft.com/office/drawing/2014/main" id="{DC9E945E-B28B-06C8-95F1-EDCEF7CC9232}"/>
              </a:ext>
            </a:extLst>
          </p:cNvPr>
          <p:cNvSpPr/>
          <p:nvPr/>
        </p:nvSpPr>
        <p:spPr>
          <a:xfrm>
            <a:off x="497862" y="6668467"/>
            <a:ext cx="11320669" cy="45719"/>
          </a:xfrm>
          <a:prstGeom prst="rect">
            <a:avLst/>
          </a:prstGeom>
          <a:solidFill>
            <a:srgbClr val="004990"/>
          </a:solidFill>
          <a:ln w="9525">
            <a:solidFill>
              <a:srgbClr val="004990"/>
            </a:solidFill>
            <a:prstDash val="solid"/>
            <a:extLst>
              <a:ext uri="{C807C97D-BFC1-408E-A445-0C87EB9F89A2}">
                <ask:lineSketchStyleProps xmlns:ask="http://schemas.microsoft.com/office/drawing/2018/sketchyshapes" sd="981765707">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BA4EDEBC-F3F5-2B16-DDAD-49B71DF173DE}"/>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graphicFrame>
        <p:nvGraphicFramePr>
          <p:cNvPr id="6" name="Diagram 5">
            <a:extLst>
              <a:ext uri="{FF2B5EF4-FFF2-40B4-BE49-F238E27FC236}">
                <a16:creationId xmlns:a16="http://schemas.microsoft.com/office/drawing/2014/main" id="{7AD69F6E-AD0D-0013-C76A-7B69E5D31A3A}"/>
              </a:ext>
            </a:extLst>
          </p:cNvPr>
          <p:cNvGraphicFramePr/>
          <p:nvPr>
            <p:extLst>
              <p:ext uri="{D42A27DB-BD31-4B8C-83A1-F6EECF244321}">
                <p14:modId xmlns:p14="http://schemas.microsoft.com/office/powerpoint/2010/main" val="2790936604"/>
              </p:ext>
            </p:extLst>
          </p:nvPr>
        </p:nvGraphicFramePr>
        <p:xfrm>
          <a:off x="155739" y="940257"/>
          <a:ext cx="932255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723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icture containing shape&#10;&#10;Description automatically generated">
            <a:extLst>
              <a:ext uri="{FF2B5EF4-FFF2-40B4-BE49-F238E27FC236}">
                <a16:creationId xmlns:a16="http://schemas.microsoft.com/office/drawing/2014/main" id="{69935C44-0434-DB41-CEF7-F03F0C8E182A}"/>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07553" y="0"/>
            <a:ext cx="2928464" cy="3649591"/>
          </a:xfrm>
          <a:prstGeom prst="rect">
            <a:avLst/>
          </a:prstGeom>
        </p:spPr>
      </p:pic>
      <p:sp>
        <p:nvSpPr>
          <p:cNvPr id="3" name="Rectangle 2">
            <a:extLst>
              <a:ext uri="{FF2B5EF4-FFF2-40B4-BE49-F238E27FC236}">
                <a16:creationId xmlns:a16="http://schemas.microsoft.com/office/drawing/2014/main" id="{BF4A730D-03D8-8C85-54F8-ABE0BA24F9DA}"/>
              </a:ext>
            </a:extLst>
          </p:cNvPr>
          <p:cNvSpPr/>
          <p:nvPr/>
        </p:nvSpPr>
        <p:spPr>
          <a:xfrm>
            <a:off x="497862" y="6668467"/>
            <a:ext cx="11320669" cy="45719"/>
          </a:xfrm>
          <a:prstGeom prst="rect">
            <a:avLst/>
          </a:prstGeom>
          <a:solidFill>
            <a:srgbClr val="004990"/>
          </a:solidFill>
          <a:ln w="9525">
            <a:solidFill>
              <a:srgbClr val="004990"/>
            </a:solidFill>
            <a:prstDash val="solid"/>
            <a:extLst>
              <a:ext uri="{C807C97D-BFC1-408E-A445-0C87EB9F89A2}">
                <ask:lineSketchStyleProps xmlns:ask="http://schemas.microsoft.com/office/drawing/2018/sketchyshapes" sd="981765707">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CB40810C-7C24-A5D5-5A3F-D4963DBEA317}"/>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
        <p:nvSpPr>
          <p:cNvPr id="6" name="TextBox 5">
            <a:extLst>
              <a:ext uri="{FF2B5EF4-FFF2-40B4-BE49-F238E27FC236}">
                <a16:creationId xmlns:a16="http://schemas.microsoft.com/office/drawing/2014/main" id="{142C90CF-1647-BFC8-4D1B-7BE1C3019426}"/>
              </a:ext>
            </a:extLst>
          </p:cNvPr>
          <p:cNvSpPr txBox="1"/>
          <p:nvPr/>
        </p:nvSpPr>
        <p:spPr>
          <a:xfrm>
            <a:off x="913908" y="402099"/>
            <a:ext cx="6096000" cy="646331"/>
          </a:xfrm>
          <a:prstGeom prst="rect">
            <a:avLst/>
          </a:prstGeom>
          <a:noFill/>
        </p:spPr>
        <p:txBody>
          <a:bodyPr wrap="square">
            <a:spAutoFit/>
          </a:bodyPr>
          <a:lstStyle/>
          <a:p>
            <a:r>
              <a:rPr lang="en-US" sz="3600" dirty="0">
                <a:solidFill>
                  <a:srgbClr val="004990"/>
                </a:solidFill>
                <a:latin typeface="Arial Black" panose="020B0A04020102020204" pitchFamily="34" charset="0"/>
                <a:cs typeface="Arial" panose="020B0604020202020204" pitchFamily="34" charset="0"/>
              </a:rPr>
              <a:t>Findings</a:t>
            </a:r>
            <a:endParaRPr lang="en-US" sz="3600" dirty="0"/>
          </a:p>
        </p:txBody>
      </p:sp>
      <p:sp>
        <p:nvSpPr>
          <p:cNvPr id="8" name="TextBox 7">
            <a:extLst>
              <a:ext uri="{FF2B5EF4-FFF2-40B4-BE49-F238E27FC236}">
                <a16:creationId xmlns:a16="http://schemas.microsoft.com/office/drawing/2014/main" id="{8896BFCA-2EC0-366F-D4BF-5E5DB68F3617}"/>
              </a:ext>
            </a:extLst>
          </p:cNvPr>
          <p:cNvSpPr txBox="1"/>
          <p:nvPr/>
        </p:nvSpPr>
        <p:spPr>
          <a:xfrm>
            <a:off x="497862" y="1544322"/>
            <a:ext cx="9495224" cy="5109091"/>
          </a:xfrm>
          <a:prstGeom prst="rect">
            <a:avLst/>
          </a:prstGeom>
          <a:noFill/>
        </p:spPr>
        <p:txBody>
          <a:bodyPr wrap="square">
            <a:spAutoFit/>
          </a:bodyPr>
          <a:lstStyle/>
          <a:p>
            <a:pPr lvl="1">
              <a:defRPr/>
            </a:pPr>
            <a:r>
              <a:rPr lang="en-US" sz="2800" i="1" dirty="0">
                <a:solidFill>
                  <a:srgbClr val="0033CC"/>
                </a:solidFill>
                <a:latin typeface="Arial"/>
                <a:cs typeface="Arial"/>
              </a:rPr>
              <a:t>England</a:t>
            </a:r>
          </a:p>
          <a:p>
            <a:pPr marL="800100" lvl="1" indent="-342900">
              <a:buFont typeface="Wingdings" panose="020B0604020202020204" pitchFamily="34" charset="0"/>
              <a:buChar char="Ø"/>
              <a:defRPr/>
            </a:pPr>
            <a:r>
              <a:rPr lang="en-US" sz="1800" i="1" dirty="0">
                <a:solidFill>
                  <a:srgbClr val="0033CC"/>
                </a:solidFill>
                <a:latin typeface="Arial"/>
                <a:cs typeface="Arial"/>
              </a:rPr>
              <a:t>PBs are "approved" not "recognised as in the SA context</a:t>
            </a:r>
          </a:p>
          <a:p>
            <a:pPr marL="742950" marR="0" lvl="1" indent="-285750" fontAlgn="auto">
              <a:lnSpc>
                <a:spcPct val="100000"/>
              </a:lnSpc>
              <a:spcBef>
                <a:spcPts val="0"/>
              </a:spcBef>
              <a:spcAft>
                <a:spcPts val="0"/>
              </a:spcAft>
              <a:buClrTx/>
              <a:buSzTx/>
              <a:buFont typeface="Wingdings" panose="05000000000000000000" pitchFamily="2" charset="2"/>
              <a:buChar char="Ø"/>
              <a:tabLst/>
              <a:defRPr/>
            </a:pPr>
            <a:r>
              <a:rPr lang="en-US" sz="1800" i="1" dirty="0">
                <a:solidFill>
                  <a:srgbClr val="0033CC"/>
                </a:solidFill>
                <a:latin typeface="Arial"/>
                <a:cs typeface="Arial"/>
              </a:rPr>
              <a:t>A PB may stay for years before it is bestowed with a “chartered” status</a:t>
            </a:r>
          </a:p>
          <a:p>
            <a:pPr marL="742950" lvl="1" indent="-285750">
              <a:buFont typeface="Wingdings" panose="05000000000000000000" pitchFamily="2" charset="2"/>
              <a:buChar char="Ø"/>
              <a:defRPr/>
            </a:pPr>
            <a:r>
              <a:rPr lang="en-US" sz="1800" i="1" dirty="0">
                <a:solidFill>
                  <a:srgbClr val="0033CC"/>
                </a:solidFill>
                <a:latin typeface="Arial"/>
                <a:cs typeface="Arial"/>
              </a:rPr>
              <a:t>There are criteria for quality assuring and recording assessments that lead to designations</a:t>
            </a:r>
          </a:p>
          <a:p>
            <a:pPr marL="742950" lvl="1" indent="-285750">
              <a:buFont typeface="Wingdings" panose="05000000000000000000" pitchFamily="2" charset="2"/>
              <a:buChar char="Ø"/>
              <a:defRPr/>
            </a:pPr>
            <a:r>
              <a:rPr lang="en-US" sz="1800" i="1" dirty="0">
                <a:solidFill>
                  <a:srgbClr val="0033CC"/>
                </a:solidFill>
                <a:latin typeface="Arial"/>
                <a:cs typeface="Arial"/>
              </a:rPr>
              <a:t>Professional qualifications are recorded at levels on the framework based on assessed competences, not the number of credits.</a:t>
            </a:r>
          </a:p>
          <a:p>
            <a:pPr lvl="1">
              <a:defRPr/>
            </a:pPr>
            <a:endParaRPr lang="en-US" i="1" dirty="0">
              <a:solidFill>
                <a:srgbClr val="0033CC"/>
              </a:solidFill>
              <a:latin typeface="Arial"/>
              <a:cs typeface="Arial"/>
            </a:endParaRPr>
          </a:p>
          <a:p>
            <a:pPr lvl="1">
              <a:defRPr/>
            </a:pPr>
            <a:r>
              <a:rPr lang="en-US" sz="2800" i="1" dirty="0">
                <a:solidFill>
                  <a:srgbClr val="0033CC"/>
                </a:solidFill>
                <a:latin typeface="Arial"/>
                <a:cs typeface="Arial"/>
              </a:rPr>
              <a:t>Ireland</a:t>
            </a:r>
          </a:p>
          <a:p>
            <a:pPr marL="742950" lvl="1" indent="-285750">
              <a:buFont typeface="Arial" panose="020B0604020202020204" pitchFamily="34" charset="0"/>
              <a:buChar char="Ø"/>
              <a:defRPr/>
            </a:pPr>
            <a:r>
              <a:rPr lang="en-US" i="1" dirty="0">
                <a:solidFill>
                  <a:srgbClr val="0033CC"/>
                </a:solidFill>
                <a:latin typeface="Arial"/>
                <a:cs typeface="Arial"/>
              </a:rPr>
              <a:t>Emphasis is not on the word "recognise" rather on "full approval". </a:t>
            </a:r>
          </a:p>
          <a:p>
            <a:pPr marL="742950" lvl="2" indent="-285750">
              <a:buFont typeface="Arial" panose="020B0604020202020204" pitchFamily="34" charset="0"/>
              <a:buChar char="Ø"/>
              <a:defRPr/>
            </a:pPr>
            <a:r>
              <a:rPr lang="en-US" i="1" dirty="0">
                <a:solidFill>
                  <a:srgbClr val="0033CC"/>
                </a:solidFill>
                <a:latin typeface="Arial"/>
                <a:cs typeface="Arial"/>
              </a:rPr>
              <a:t>PBs (especially the non-statutory PBs) get financial assistance to award their qualifications if their professional qualifications are registered on the framework.</a:t>
            </a:r>
          </a:p>
          <a:p>
            <a:pPr marL="742950" lvl="2" indent="-285750">
              <a:buFont typeface="Arial" panose="020B0604020202020204" pitchFamily="34" charset="0"/>
              <a:buChar char="Ø"/>
              <a:defRPr/>
            </a:pPr>
            <a:r>
              <a:rPr lang="en-US" i="1" dirty="0">
                <a:solidFill>
                  <a:srgbClr val="0033CC"/>
                </a:solidFill>
                <a:latin typeface="Arial"/>
                <a:cs typeface="Arial"/>
              </a:rPr>
              <a:t>Ireland is moving towards the inclusion of ‘Listed Awarding Bodies’ (including PBs).</a:t>
            </a:r>
          </a:p>
          <a:p>
            <a:pPr marL="742950" lvl="2" indent="-285750">
              <a:buFont typeface="Arial" panose="020B0604020202020204" pitchFamily="34" charset="0"/>
              <a:buChar char="Ø"/>
              <a:defRPr/>
            </a:pPr>
            <a:r>
              <a:rPr lang="en-US" i="1" dirty="0">
                <a:solidFill>
                  <a:srgbClr val="0033CC"/>
                </a:solidFill>
                <a:latin typeface="Arial"/>
                <a:cs typeface="Arial"/>
              </a:rPr>
              <a:t>Proliferation of PBs is not a challenge.</a:t>
            </a:r>
          </a:p>
          <a:p>
            <a:pPr marL="742950" lvl="2" indent="-285750">
              <a:buFont typeface="Arial" panose="020B0604020202020204" pitchFamily="34" charset="0"/>
              <a:buChar char="Ø"/>
              <a:defRPr/>
            </a:pPr>
            <a:r>
              <a:rPr lang="en-US" i="1" dirty="0">
                <a:solidFill>
                  <a:srgbClr val="0033CC"/>
                </a:solidFill>
                <a:latin typeface="Arial"/>
                <a:cs typeface="Arial"/>
              </a:rPr>
              <a:t>QQI registers what they term micro-credentials (mainly from PBs) on the framework.</a:t>
            </a:r>
          </a:p>
          <a:p>
            <a:pPr marL="742950" lvl="1" indent="-285750">
              <a:buFont typeface="Wingdings" panose="05000000000000000000" pitchFamily="2" charset="2"/>
              <a:buChar char="Ø"/>
              <a:defRPr/>
            </a:pPr>
            <a:endParaRPr lang="en-US" i="1" dirty="0">
              <a:solidFill>
                <a:srgbClr val="0033CC"/>
              </a:solidFill>
              <a:latin typeface="Arial"/>
              <a:cs typeface="Arial"/>
            </a:endParaRPr>
          </a:p>
          <a:p>
            <a:pPr marL="742950" marR="0" lvl="1" indent="-285750" fontAlgn="auto">
              <a:lnSpc>
                <a:spcPct val="100000"/>
              </a:lnSpc>
              <a:spcBef>
                <a:spcPts val="0"/>
              </a:spcBef>
              <a:spcAft>
                <a:spcPts val="0"/>
              </a:spcAft>
              <a:buClrTx/>
              <a:buSzTx/>
              <a:buFont typeface="Wingdings" panose="05000000000000000000" pitchFamily="2" charset="2"/>
              <a:buChar char="Ø"/>
              <a:tabLst/>
              <a:defRPr/>
            </a:pPr>
            <a:endParaRPr lang="en-US" dirty="0"/>
          </a:p>
        </p:txBody>
      </p:sp>
    </p:spTree>
    <p:extLst>
      <p:ext uri="{BB962C8B-B14F-4D97-AF65-F5344CB8AC3E}">
        <p14:creationId xmlns:p14="http://schemas.microsoft.com/office/powerpoint/2010/main" val="207497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icture containing shape&#10;&#10;Description automatically generated">
            <a:extLst>
              <a:ext uri="{FF2B5EF4-FFF2-40B4-BE49-F238E27FC236}">
                <a16:creationId xmlns:a16="http://schemas.microsoft.com/office/drawing/2014/main" id="{69935C44-0434-DB41-CEF7-F03F0C8E182A}"/>
              </a:ext>
            </a:extLst>
          </p:cNvPr>
          <p:cNvPicPr>
            <a:picLocks/>
          </p:cNvPicPr>
          <p:nvPr/>
        </p:nvPicPr>
        <p:blipFill rotWithShape="1">
          <a:blip r:embed="rId2">
            <a:extLst>
              <a:ext uri="{28A0092B-C50C-407E-A947-70E740481C1C}">
                <a14:useLocalDpi xmlns:a14="http://schemas.microsoft.com/office/drawing/2010/main" val="0"/>
              </a:ext>
            </a:extLst>
          </a:blip>
          <a:srcRect t="4587" r="7322"/>
          <a:stretch/>
        </p:blipFill>
        <p:spPr>
          <a:xfrm>
            <a:off x="9207553" y="0"/>
            <a:ext cx="2928464" cy="3649591"/>
          </a:xfrm>
          <a:prstGeom prst="rect">
            <a:avLst/>
          </a:prstGeom>
        </p:spPr>
      </p:pic>
      <p:sp>
        <p:nvSpPr>
          <p:cNvPr id="3" name="Rectangle 2">
            <a:extLst>
              <a:ext uri="{FF2B5EF4-FFF2-40B4-BE49-F238E27FC236}">
                <a16:creationId xmlns:a16="http://schemas.microsoft.com/office/drawing/2014/main" id="{BF4A730D-03D8-8C85-54F8-ABE0BA24F9DA}"/>
              </a:ext>
            </a:extLst>
          </p:cNvPr>
          <p:cNvSpPr/>
          <p:nvPr/>
        </p:nvSpPr>
        <p:spPr>
          <a:xfrm>
            <a:off x="497862" y="6668467"/>
            <a:ext cx="11320669" cy="45719"/>
          </a:xfrm>
          <a:prstGeom prst="rect">
            <a:avLst/>
          </a:prstGeom>
          <a:solidFill>
            <a:srgbClr val="004990"/>
          </a:solidFill>
          <a:ln w="9525">
            <a:solidFill>
              <a:srgbClr val="004990"/>
            </a:solidFill>
            <a:prstDash val="solid"/>
            <a:extLst>
              <a:ext uri="{C807C97D-BFC1-408E-A445-0C87EB9F89A2}">
                <ask:lineSketchStyleProps xmlns:ask="http://schemas.microsoft.com/office/drawing/2018/sketchyshapes" sd="981765707">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CB40810C-7C24-A5D5-5A3F-D4963DBEA317}"/>
              </a:ext>
            </a:extLst>
          </p:cNvPr>
          <p:cNvPicPr/>
          <p:nvPr/>
        </p:nvPicPr>
        <p:blipFill>
          <a:blip r:embed="rId3">
            <a:extLst>
              <a:ext uri="{28A0092B-C50C-407E-A947-70E740481C1C}">
                <a14:useLocalDpi xmlns:a14="http://schemas.microsoft.com/office/drawing/2010/main" val="0"/>
              </a:ext>
            </a:extLst>
          </a:blip>
          <a:stretch>
            <a:fillRect/>
          </a:stretch>
        </p:blipFill>
        <p:spPr>
          <a:xfrm>
            <a:off x="10908263" y="1"/>
            <a:ext cx="1177159" cy="706510"/>
          </a:xfrm>
          <a:prstGeom prst="rect">
            <a:avLst/>
          </a:prstGeom>
        </p:spPr>
      </p:pic>
      <p:sp>
        <p:nvSpPr>
          <p:cNvPr id="6" name="TextBox 5">
            <a:extLst>
              <a:ext uri="{FF2B5EF4-FFF2-40B4-BE49-F238E27FC236}">
                <a16:creationId xmlns:a16="http://schemas.microsoft.com/office/drawing/2014/main" id="{142C90CF-1647-BFC8-4D1B-7BE1C3019426}"/>
              </a:ext>
            </a:extLst>
          </p:cNvPr>
          <p:cNvSpPr txBox="1"/>
          <p:nvPr/>
        </p:nvSpPr>
        <p:spPr>
          <a:xfrm>
            <a:off x="913908" y="402099"/>
            <a:ext cx="6096000" cy="646331"/>
          </a:xfrm>
          <a:prstGeom prst="rect">
            <a:avLst/>
          </a:prstGeom>
          <a:noFill/>
        </p:spPr>
        <p:txBody>
          <a:bodyPr wrap="square">
            <a:spAutoFit/>
          </a:bodyPr>
          <a:lstStyle/>
          <a:p>
            <a:r>
              <a:rPr lang="en-US" sz="3600" dirty="0">
                <a:solidFill>
                  <a:srgbClr val="004990"/>
                </a:solidFill>
                <a:latin typeface="Arial Black" panose="020B0A04020102020204" pitchFamily="34" charset="0"/>
                <a:cs typeface="Arial" panose="020B0604020202020204" pitchFamily="34" charset="0"/>
              </a:rPr>
              <a:t>Findings</a:t>
            </a:r>
            <a:endParaRPr lang="en-US" sz="3600" dirty="0"/>
          </a:p>
        </p:txBody>
      </p:sp>
      <p:sp>
        <p:nvSpPr>
          <p:cNvPr id="8" name="TextBox 7">
            <a:extLst>
              <a:ext uri="{FF2B5EF4-FFF2-40B4-BE49-F238E27FC236}">
                <a16:creationId xmlns:a16="http://schemas.microsoft.com/office/drawing/2014/main" id="{8896BFCA-2EC0-366F-D4BF-5E5DB68F3617}"/>
              </a:ext>
            </a:extLst>
          </p:cNvPr>
          <p:cNvSpPr txBox="1"/>
          <p:nvPr/>
        </p:nvSpPr>
        <p:spPr>
          <a:xfrm>
            <a:off x="497862" y="1544322"/>
            <a:ext cx="9495224" cy="4832092"/>
          </a:xfrm>
          <a:prstGeom prst="rect">
            <a:avLst/>
          </a:prstGeom>
          <a:noFill/>
        </p:spPr>
        <p:txBody>
          <a:bodyPr wrap="square">
            <a:spAutoFit/>
          </a:bodyPr>
          <a:lstStyle/>
          <a:p>
            <a:pPr lvl="1">
              <a:defRPr/>
            </a:pPr>
            <a:r>
              <a:rPr lang="en-US" sz="2800" i="1" dirty="0">
                <a:solidFill>
                  <a:srgbClr val="0033CC"/>
                </a:solidFill>
                <a:latin typeface="Arial"/>
                <a:cs typeface="Arial"/>
              </a:rPr>
              <a:t>Hong Kong</a:t>
            </a:r>
          </a:p>
          <a:p>
            <a:pPr marL="800100" lvl="1" indent="-342900">
              <a:buFont typeface="Wingdings" panose="020B0604020202020204" pitchFamily="34" charset="0"/>
              <a:buChar char="Ø"/>
              <a:defRPr/>
            </a:pPr>
            <a:r>
              <a:rPr lang="en-US" sz="1800" i="1" dirty="0">
                <a:solidFill>
                  <a:srgbClr val="0033CC"/>
                </a:solidFill>
                <a:latin typeface="Arial"/>
                <a:cs typeface="Arial"/>
              </a:rPr>
              <a:t>PBs are not as regulated as in SA: They each do their own thing.</a:t>
            </a:r>
          </a:p>
          <a:p>
            <a:pPr marL="800100" lvl="1" indent="-342900">
              <a:buFont typeface="Wingdings" panose="020B0604020202020204" pitchFamily="34" charset="0"/>
              <a:buChar char="Ø"/>
              <a:defRPr/>
            </a:pPr>
            <a:r>
              <a:rPr kumimoji="0" lang="en-US" sz="1800" b="0" i="1" u="none" strike="noStrike" kern="1200" cap="none" spc="0" normalizeH="0" baseline="0" noProof="0" dirty="0">
                <a:ln>
                  <a:noFill/>
                </a:ln>
                <a:solidFill>
                  <a:srgbClr val="0033CC"/>
                </a:solidFill>
                <a:effectLst/>
                <a:uLnTx/>
                <a:uFillTx/>
                <a:latin typeface="Arial"/>
                <a:cs typeface="Arial"/>
              </a:rPr>
              <a:t>Statutory PBs set professional standards through their competency frameworks.</a:t>
            </a:r>
          </a:p>
          <a:p>
            <a:pPr marL="800100" lvl="1" indent="-342900">
              <a:buFont typeface="Wingdings" panose="020B0604020202020204" pitchFamily="34" charset="0"/>
              <a:buChar char="Ø"/>
              <a:defRPr/>
            </a:pPr>
            <a:r>
              <a:rPr lang="en-US" sz="1800" i="1" dirty="0">
                <a:solidFill>
                  <a:srgbClr val="0033CC"/>
                </a:solidFill>
                <a:latin typeface="Arial"/>
                <a:cs typeface="Arial"/>
              </a:rPr>
              <a:t>Statutory PBs (and non-statutory bodies) play an advisory role to the government (when called to do so).</a:t>
            </a:r>
          </a:p>
          <a:p>
            <a:pPr marL="800100" lvl="1" indent="-342900">
              <a:buFont typeface="Wingdings" panose="020B0604020202020204" pitchFamily="34" charset="0"/>
              <a:buChar char="Ø"/>
              <a:defRPr/>
            </a:pPr>
            <a:r>
              <a:rPr lang="en-US" sz="1800" i="1" dirty="0">
                <a:solidFill>
                  <a:srgbClr val="0033CC"/>
                </a:solidFill>
                <a:latin typeface="Arial"/>
                <a:cs typeface="Arial"/>
              </a:rPr>
              <a:t>Only 3 bodies accredited (they are assessment agencies).</a:t>
            </a:r>
          </a:p>
          <a:p>
            <a:pPr marL="800100" lvl="1" indent="-342900">
              <a:buFont typeface="Wingdings" panose="020B0604020202020204" pitchFamily="34" charset="0"/>
              <a:buChar char="Ø"/>
              <a:defRPr/>
            </a:pPr>
            <a:r>
              <a:rPr lang="en-US" i="1" dirty="0">
                <a:solidFill>
                  <a:srgbClr val="0033CC"/>
                </a:solidFill>
                <a:latin typeface="Arial"/>
                <a:cs typeface="Arial"/>
              </a:rPr>
              <a:t>Registers professional qualifications underpinned by a learning programme and not underpinned by a learning programme (trade tests, licensing, board exams, etc.).</a:t>
            </a:r>
          </a:p>
          <a:p>
            <a:pPr marL="800100" lvl="1" indent="-342900">
              <a:buFont typeface="Wingdings" panose="020B0604020202020204" pitchFamily="34" charset="0"/>
              <a:buChar char="Ø"/>
              <a:defRPr/>
            </a:pPr>
            <a:r>
              <a:rPr lang="en-US" sz="1800" i="1" dirty="0">
                <a:solidFill>
                  <a:srgbClr val="0033CC"/>
                </a:solidFill>
                <a:latin typeface="Arial"/>
                <a:cs typeface="Arial"/>
              </a:rPr>
              <a:t>No issue on proliferation.</a:t>
            </a:r>
            <a:endParaRPr lang="en-US" sz="1800" i="1" dirty="0">
              <a:solidFill>
                <a:srgbClr val="0033CC"/>
              </a:solidFill>
              <a:latin typeface="Arial" panose="020B0604020202020204" pitchFamily="34" charset="0"/>
              <a:cs typeface="Arial" panose="020B0604020202020204" pitchFamily="34" charset="0"/>
            </a:endParaRPr>
          </a:p>
          <a:p>
            <a:pPr lvl="1">
              <a:defRPr/>
            </a:pPr>
            <a:endParaRPr lang="en-US" i="1" dirty="0">
              <a:solidFill>
                <a:srgbClr val="0033CC"/>
              </a:solidFill>
              <a:latin typeface="Arial"/>
              <a:cs typeface="Arial"/>
            </a:endParaRPr>
          </a:p>
          <a:p>
            <a:pPr lvl="1">
              <a:defRPr/>
            </a:pPr>
            <a:r>
              <a:rPr lang="en-US" sz="2800" i="1" dirty="0">
                <a:solidFill>
                  <a:srgbClr val="0033CC"/>
                </a:solidFill>
                <a:latin typeface="Arial"/>
                <a:cs typeface="Arial"/>
              </a:rPr>
              <a:t>Malaysia</a:t>
            </a:r>
          </a:p>
          <a:p>
            <a:pPr marL="742950" lvl="1" indent="-285750" algn="just">
              <a:buFont typeface="Wingdings" panose="05000000000000000000" pitchFamily="2" charset="2"/>
              <a:buChar char="v"/>
              <a:defRPr/>
            </a:pPr>
            <a:r>
              <a:rPr lang="en-US" sz="1800" i="1" dirty="0">
                <a:solidFill>
                  <a:srgbClr val="0033CC"/>
                </a:solidFill>
                <a:latin typeface="Arial"/>
                <a:cs typeface="Arial"/>
              </a:rPr>
              <a:t>Joint Technical Committee - PBs for professional purpose and MQA for qualification purpose.</a:t>
            </a:r>
          </a:p>
          <a:p>
            <a:pPr marL="742950" lvl="1" indent="-285750" algn="just">
              <a:buFont typeface="Wingdings" panose="05000000000000000000" pitchFamily="2" charset="2"/>
              <a:buChar char="v"/>
              <a:defRPr/>
            </a:pPr>
            <a:r>
              <a:rPr lang="en-US" sz="1800" i="1" dirty="0">
                <a:solidFill>
                  <a:srgbClr val="0033CC"/>
                </a:solidFill>
                <a:latin typeface="Arial"/>
                <a:cs typeface="Arial"/>
              </a:rPr>
              <a:t>No issue on proliferation of qualifications.</a:t>
            </a:r>
            <a:endParaRPr lang="en-US" i="1" dirty="0">
              <a:solidFill>
                <a:srgbClr val="0033CC"/>
              </a:solidFill>
              <a:latin typeface="Arial"/>
              <a:cs typeface="Arial"/>
            </a:endParaRPr>
          </a:p>
          <a:p>
            <a:pPr marL="742950" lvl="1" indent="-285750">
              <a:buFont typeface="Wingdings" panose="05000000000000000000" pitchFamily="2" charset="2"/>
              <a:buChar char="Ø"/>
              <a:defRPr/>
            </a:pPr>
            <a:endParaRPr lang="en-US" i="1" dirty="0">
              <a:solidFill>
                <a:srgbClr val="0033CC"/>
              </a:solidFill>
              <a:latin typeface="Arial"/>
              <a:cs typeface="Arial"/>
            </a:endParaRPr>
          </a:p>
          <a:p>
            <a:pPr marL="742950" marR="0" lvl="1" indent="-285750" fontAlgn="auto">
              <a:lnSpc>
                <a:spcPct val="100000"/>
              </a:lnSpc>
              <a:spcBef>
                <a:spcPts val="0"/>
              </a:spcBef>
              <a:spcAft>
                <a:spcPts val="0"/>
              </a:spcAft>
              <a:buClrTx/>
              <a:buSzTx/>
              <a:buFont typeface="Wingdings" panose="05000000000000000000" pitchFamily="2" charset="2"/>
              <a:buChar char="Ø"/>
              <a:tabLst/>
              <a:defRPr/>
            </a:pPr>
            <a:endParaRPr lang="en-US" dirty="0"/>
          </a:p>
        </p:txBody>
      </p:sp>
    </p:spTree>
    <p:extLst>
      <p:ext uri="{BB962C8B-B14F-4D97-AF65-F5344CB8AC3E}">
        <p14:creationId xmlns:p14="http://schemas.microsoft.com/office/powerpoint/2010/main" val="3429521786"/>
      </p:ext>
    </p:extLst>
  </p:cSld>
  <p:clrMapOvr>
    <a:masterClrMapping/>
  </p:clrMapOvr>
</p:sld>
</file>

<file path=ppt/theme/theme1.xml><?xml version="1.0" encoding="utf-8"?>
<a:theme xmlns:a="http://schemas.openxmlformats.org/drawingml/2006/main" name="Dash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custGeom>
          <a:avLst/>
          <a:gdLst>
            <a:gd name="connsiteX0" fmla="*/ 0 w 11320669"/>
            <a:gd name="connsiteY0" fmla="*/ 0 h 71728"/>
            <a:gd name="connsiteX1" fmla="*/ 709031 w 11320669"/>
            <a:gd name="connsiteY1" fmla="*/ 0 h 71728"/>
            <a:gd name="connsiteX2" fmla="*/ 1418063 w 11320669"/>
            <a:gd name="connsiteY2" fmla="*/ 0 h 71728"/>
            <a:gd name="connsiteX3" fmla="*/ 2127094 w 11320669"/>
            <a:gd name="connsiteY3" fmla="*/ 0 h 71728"/>
            <a:gd name="connsiteX4" fmla="*/ 2496505 w 11320669"/>
            <a:gd name="connsiteY4" fmla="*/ 0 h 71728"/>
            <a:gd name="connsiteX5" fmla="*/ 2752710 w 11320669"/>
            <a:gd name="connsiteY5" fmla="*/ 0 h 71728"/>
            <a:gd name="connsiteX6" fmla="*/ 3122121 w 11320669"/>
            <a:gd name="connsiteY6" fmla="*/ 0 h 71728"/>
            <a:gd name="connsiteX7" fmla="*/ 3944359 w 11320669"/>
            <a:gd name="connsiteY7" fmla="*/ 0 h 71728"/>
            <a:gd name="connsiteX8" fmla="*/ 4313771 w 11320669"/>
            <a:gd name="connsiteY8" fmla="*/ 0 h 71728"/>
            <a:gd name="connsiteX9" fmla="*/ 4796389 w 11320669"/>
            <a:gd name="connsiteY9" fmla="*/ 0 h 71728"/>
            <a:gd name="connsiteX10" fmla="*/ 5392213 w 11320669"/>
            <a:gd name="connsiteY10" fmla="*/ 0 h 71728"/>
            <a:gd name="connsiteX11" fmla="*/ 6101245 w 11320669"/>
            <a:gd name="connsiteY11" fmla="*/ 0 h 71728"/>
            <a:gd name="connsiteX12" fmla="*/ 6810276 w 11320669"/>
            <a:gd name="connsiteY12" fmla="*/ 0 h 71728"/>
            <a:gd name="connsiteX13" fmla="*/ 7066481 w 11320669"/>
            <a:gd name="connsiteY13" fmla="*/ 0 h 71728"/>
            <a:gd name="connsiteX14" fmla="*/ 7549099 w 11320669"/>
            <a:gd name="connsiteY14" fmla="*/ 0 h 71728"/>
            <a:gd name="connsiteX15" fmla="*/ 8258130 w 11320669"/>
            <a:gd name="connsiteY15" fmla="*/ 0 h 71728"/>
            <a:gd name="connsiteX16" fmla="*/ 9080368 w 11320669"/>
            <a:gd name="connsiteY16" fmla="*/ 0 h 71728"/>
            <a:gd name="connsiteX17" fmla="*/ 9902606 w 11320669"/>
            <a:gd name="connsiteY17" fmla="*/ 0 h 71728"/>
            <a:gd name="connsiteX18" fmla="*/ 10272018 w 11320669"/>
            <a:gd name="connsiteY18" fmla="*/ 0 h 71728"/>
            <a:gd name="connsiteX19" fmla="*/ 10528222 w 11320669"/>
            <a:gd name="connsiteY19" fmla="*/ 0 h 71728"/>
            <a:gd name="connsiteX20" fmla="*/ 11320669 w 11320669"/>
            <a:gd name="connsiteY20" fmla="*/ 0 h 71728"/>
            <a:gd name="connsiteX21" fmla="*/ 11320669 w 11320669"/>
            <a:gd name="connsiteY21" fmla="*/ 71728 h 71728"/>
            <a:gd name="connsiteX22" fmla="*/ 10611638 w 11320669"/>
            <a:gd name="connsiteY22" fmla="*/ 71728 h 71728"/>
            <a:gd name="connsiteX23" fmla="*/ 10355433 w 11320669"/>
            <a:gd name="connsiteY23" fmla="*/ 71728 h 71728"/>
            <a:gd name="connsiteX24" fmla="*/ 9533195 w 11320669"/>
            <a:gd name="connsiteY24" fmla="*/ 71728 h 71728"/>
            <a:gd name="connsiteX25" fmla="*/ 9276990 w 11320669"/>
            <a:gd name="connsiteY25" fmla="*/ 71728 h 71728"/>
            <a:gd name="connsiteX26" fmla="*/ 8454752 w 11320669"/>
            <a:gd name="connsiteY26" fmla="*/ 71728 h 71728"/>
            <a:gd name="connsiteX27" fmla="*/ 7632514 w 11320669"/>
            <a:gd name="connsiteY27" fmla="*/ 71728 h 71728"/>
            <a:gd name="connsiteX28" fmla="*/ 7036690 w 11320669"/>
            <a:gd name="connsiteY28" fmla="*/ 71728 h 71728"/>
            <a:gd name="connsiteX29" fmla="*/ 6780485 w 11320669"/>
            <a:gd name="connsiteY29" fmla="*/ 71728 h 71728"/>
            <a:gd name="connsiteX30" fmla="*/ 6524280 w 11320669"/>
            <a:gd name="connsiteY30" fmla="*/ 71728 h 71728"/>
            <a:gd name="connsiteX31" fmla="*/ 5702042 w 11320669"/>
            <a:gd name="connsiteY31" fmla="*/ 71728 h 71728"/>
            <a:gd name="connsiteX32" fmla="*/ 5332631 w 11320669"/>
            <a:gd name="connsiteY32" fmla="*/ 71728 h 71728"/>
            <a:gd name="connsiteX33" fmla="*/ 4963220 w 11320669"/>
            <a:gd name="connsiteY33" fmla="*/ 71728 h 71728"/>
            <a:gd name="connsiteX34" fmla="*/ 4367395 w 11320669"/>
            <a:gd name="connsiteY34" fmla="*/ 71728 h 71728"/>
            <a:gd name="connsiteX35" fmla="*/ 3997984 w 11320669"/>
            <a:gd name="connsiteY35" fmla="*/ 71728 h 71728"/>
            <a:gd name="connsiteX36" fmla="*/ 3628572 w 11320669"/>
            <a:gd name="connsiteY36" fmla="*/ 71728 h 71728"/>
            <a:gd name="connsiteX37" fmla="*/ 2806334 w 11320669"/>
            <a:gd name="connsiteY37" fmla="*/ 71728 h 71728"/>
            <a:gd name="connsiteX38" fmla="*/ 2210510 w 11320669"/>
            <a:gd name="connsiteY38" fmla="*/ 71728 h 71728"/>
            <a:gd name="connsiteX39" fmla="*/ 1954305 w 11320669"/>
            <a:gd name="connsiteY39" fmla="*/ 71728 h 71728"/>
            <a:gd name="connsiteX40" fmla="*/ 1584894 w 11320669"/>
            <a:gd name="connsiteY40" fmla="*/ 71728 h 71728"/>
            <a:gd name="connsiteX41" fmla="*/ 875862 w 11320669"/>
            <a:gd name="connsiteY41" fmla="*/ 71728 h 71728"/>
            <a:gd name="connsiteX42" fmla="*/ 0 w 11320669"/>
            <a:gd name="connsiteY42" fmla="*/ 71728 h 71728"/>
            <a:gd name="connsiteX43" fmla="*/ 0 w 11320669"/>
            <a:gd name="connsiteY43" fmla="*/ 0 h 7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20669" h="71728" fill="none" extrusionOk="0">
              <a:moveTo>
                <a:pt x="0" y="0"/>
              </a:moveTo>
              <a:cubicBezTo>
                <a:pt x="194556" y="-31910"/>
                <a:pt x="456680" y="2352"/>
                <a:pt x="709031" y="0"/>
              </a:cubicBezTo>
              <a:cubicBezTo>
                <a:pt x="961382" y="-2352"/>
                <a:pt x="1156785" y="8551"/>
                <a:pt x="1418063" y="0"/>
              </a:cubicBezTo>
              <a:cubicBezTo>
                <a:pt x="1679341" y="-8551"/>
                <a:pt x="1795576" y="34864"/>
                <a:pt x="2127094" y="0"/>
              </a:cubicBezTo>
              <a:cubicBezTo>
                <a:pt x="2458612" y="-34864"/>
                <a:pt x="2363847" y="27077"/>
                <a:pt x="2496505" y="0"/>
              </a:cubicBezTo>
              <a:cubicBezTo>
                <a:pt x="2629163" y="-27077"/>
                <a:pt x="2625327" y="5963"/>
                <a:pt x="2752710" y="0"/>
              </a:cubicBezTo>
              <a:cubicBezTo>
                <a:pt x="2880094" y="-5963"/>
                <a:pt x="2948952" y="10481"/>
                <a:pt x="3122121" y="0"/>
              </a:cubicBezTo>
              <a:cubicBezTo>
                <a:pt x="3295290" y="-10481"/>
                <a:pt x="3558844" y="4498"/>
                <a:pt x="3944359" y="0"/>
              </a:cubicBezTo>
              <a:cubicBezTo>
                <a:pt x="4329874" y="-4498"/>
                <a:pt x="4142121" y="28568"/>
                <a:pt x="4313771" y="0"/>
              </a:cubicBezTo>
              <a:cubicBezTo>
                <a:pt x="4485421" y="-28568"/>
                <a:pt x="4603564" y="38644"/>
                <a:pt x="4796389" y="0"/>
              </a:cubicBezTo>
              <a:cubicBezTo>
                <a:pt x="4989214" y="-38644"/>
                <a:pt x="5148612" y="53999"/>
                <a:pt x="5392213" y="0"/>
              </a:cubicBezTo>
              <a:cubicBezTo>
                <a:pt x="5635814" y="-53999"/>
                <a:pt x="5869224" y="48009"/>
                <a:pt x="6101245" y="0"/>
              </a:cubicBezTo>
              <a:cubicBezTo>
                <a:pt x="6333266" y="-48009"/>
                <a:pt x="6646179" y="33817"/>
                <a:pt x="6810276" y="0"/>
              </a:cubicBezTo>
              <a:cubicBezTo>
                <a:pt x="6974373" y="-33817"/>
                <a:pt x="6981516" y="25981"/>
                <a:pt x="7066481" y="0"/>
              </a:cubicBezTo>
              <a:cubicBezTo>
                <a:pt x="7151447" y="-25981"/>
                <a:pt x="7356171" y="23641"/>
                <a:pt x="7549099" y="0"/>
              </a:cubicBezTo>
              <a:cubicBezTo>
                <a:pt x="7742027" y="-23641"/>
                <a:pt x="8081492" y="9707"/>
                <a:pt x="8258130" y="0"/>
              </a:cubicBezTo>
              <a:cubicBezTo>
                <a:pt x="8434768" y="-9707"/>
                <a:pt x="8798677" y="27268"/>
                <a:pt x="9080368" y="0"/>
              </a:cubicBezTo>
              <a:cubicBezTo>
                <a:pt x="9362059" y="-27268"/>
                <a:pt x="9521540" y="7206"/>
                <a:pt x="9902606" y="0"/>
              </a:cubicBezTo>
              <a:cubicBezTo>
                <a:pt x="10283672" y="-7206"/>
                <a:pt x="10120417" y="15319"/>
                <a:pt x="10272018" y="0"/>
              </a:cubicBezTo>
              <a:cubicBezTo>
                <a:pt x="10423619" y="-15319"/>
                <a:pt x="10427665" y="5240"/>
                <a:pt x="10528222" y="0"/>
              </a:cubicBezTo>
              <a:cubicBezTo>
                <a:pt x="10628779" y="-5240"/>
                <a:pt x="11111780" y="91856"/>
                <a:pt x="11320669" y="0"/>
              </a:cubicBezTo>
              <a:cubicBezTo>
                <a:pt x="11324470" y="21276"/>
                <a:pt x="11317973" y="56268"/>
                <a:pt x="11320669" y="71728"/>
              </a:cubicBezTo>
              <a:cubicBezTo>
                <a:pt x="10976901" y="128272"/>
                <a:pt x="10865313" y="40988"/>
                <a:pt x="10611638" y="71728"/>
              </a:cubicBezTo>
              <a:cubicBezTo>
                <a:pt x="10357963" y="102468"/>
                <a:pt x="10461868" y="43723"/>
                <a:pt x="10355433" y="71728"/>
              </a:cubicBezTo>
              <a:cubicBezTo>
                <a:pt x="10248999" y="99733"/>
                <a:pt x="9746909" y="27137"/>
                <a:pt x="9533195" y="71728"/>
              </a:cubicBezTo>
              <a:cubicBezTo>
                <a:pt x="9319481" y="116319"/>
                <a:pt x="9347025" y="42280"/>
                <a:pt x="9276990" y="71728"/>
              </a:cubicBezTo>
              <a:cubicBezTo>
                <a:pt x="9206956" y="101176"/>
                <a:pt x="8770444" y="16630"/>
                <a:pt x="8454752" y="71728"/>
              </a:cubicBezTo>
              <a:cubicBezTo>
                <a:pt x="8139060" y="126826"/>
                <a:pt x="7868043" y="20625"/>
                <a:pt x="7632514" y="71728"/>
              </a:cubicBezTo>
              <a:cubicBezTo>
                <a:pt x="7396985" y="122831"/>
                <a:pt x="7322603" y="14415"/>
                <a:pt x="7036690" y="71728"/>
              </a:cubicBezTo>
              <a:cubicBezTo>
                <a:pt x="6750777" y="129041"/>
                <a:pt x="6896855" y="58228"/>
                <a:pt x="6780485" y="71728"/>
              </a:cubicBezTo>
              <a:cubicBezTo>
                <a:pt x="6664115" y="85228"/>
                <a:pt x="6641368" y="42061"/>
                <a:pt x="6524280" y="71728"/>
              </a:cubicBezTo>
              <a:cubicBezTo>
                <a:pt x="6407192" y="101395"/>
                <a:pt x="6027766" y="51680"/>
                <a:pt x="5702042" y="71728"/>
              </a:cubicBezTo>
              <a:cubicBezTo>
                <a:pt x="5376318" y="91776"/>
                <a:pt x="5472964" y="59281"/>
                <a:pt x="5332631" y="71728"/>
              </a:cubicBezTo>
              <a:cubicBezTo>
                <a:pt x="5192298" y="84175"/>
                <a:pt x="5060600" y="58518"/>
                <a:pt x="4963220" y="71728"/>
              </a:cubicBezTo>
              <a:cubicBezTo>
                <a:pt x="4865840" y="84938"/>
                <a:pt x="4654755" y="33929"/>
                <a:pt x="4367395" y="71728"/>
              </a:cubicBezTo>
              <a:cubicBezTo>
                <a:pt x="4080035" y="109527"/>
                <a:pt x="4175024" y="30099"/>
                <a:pt x="3997984" y="71728"/>
              </a:cubicBezTo>
              <a:cubicBezTo>
                <a:pt x="3820944" y="113357"/>
                <a:pt x="3811784" y="53803"/>
                <a:pt x="3628572" y="71728"/>
              </a:cubicBezTo>
              <a:cubicBezTo>
                <a:pt x="3445360" y="89653"/>
                <a:pt x="2987719" y="47510"/>
                <a:pt x="2806334" y="71728"/>
              </a:cubicBezTo>
              <a:cubicBezTo>
                <a:pt x="2624949" y="95946"/>
                <a:pt x="2478637" y="71628"/>
                <a:pt x="2210510" y="71728"/>
              </a:cubicBezTo>
              <a:cubicBezTo>
                <a:pt x="1942383" y="71828"/>
                <a:pt x="2050854" y="70481"/>
                <a:pt x="1954305" y="71728"/>
              </a:cubicBezTo>
              <a:cubicBezTo>
                <a:pt x="1857756" y="72975"/>
                <a:pt x="1760002" y="65654"/>
                <a:pt x="1584894" y="71728"/>
              </a:cubicBezTo>
              <a:cubicBezTo>
                <a:pt x="1409786" y="77802"/>
                <a:pt x="1143255" y="-265"/>
                <a:pt x="875862" y="71728"/>
              </a:cubicBezTo>
              <a:cubicBezTo>
                <a:pt x="608469" y="143721"/>
                <a:pt x="298670" y="28518"/>
                <a:pt x="0" y="71728"/>
              </a:cubicBezTo>
              <a:cubicBezTo>
                <a:pt x="-2817" y="50728"/>
                <a:pt x="3293" y="26908"/>
                <a:pt x="0" y="0"/>
              </a:cubicBezTo>
              <a:close/>
            </a:path>
            <a:path w="11320669" h="71728" stroke="0" extrusionOk="0">
              <a:moveTo>
                <a:pt x="0" y="0"/>
              </a:moveTo>
              <a:cubicBezTo>
                <a:pt x="205744" y="-77620"/>
                <a:pt x="618747" y="2539"/>
                <a:pt x="822238" y="0"/>
              </a:cubicBezTo>
              <a:cubicBezTo>
                <a:pt x="1025729" y="-2539"/>
                <a:pt x="1171196" y="37735"/>
                <a:pt x="1418063" y="0"/>
              </a:cubicBezTo>
              <a:cubicBezTo>
                <a:pt x="1664930" y="-37735"/>
                <a:pt x="1672385" y="27104"/>
                <a:pt x="1787474" y="0"/>
              </a:cubicBezTo>
              <a:cubicBezTo>
                <a:pt x="1902563" y="-27104"/>
                <a:pt x="2120681" y="103"/>
                <a:pt x="2383299" y="0"/>
              </a:cubicBezTo>
              <a:cubicBezTo>
                <a:pt x="2645917" y="-103"/>
                <a:pt x="2855139" y="39225"/>
                <a:pt x="3205537" y="0"/>
              </a:cubicBezTo>
              <a:cubicBezTo>
                <a:pt x="3555935" y="-39225"/>
                <a:pt x="3407597" y="23127"/>
                <a:pt x="3574948" y="0"/>
              </a:cubicBezTo>
              <a:cubicBezTo>
                <a:pt x="3742299" y="-23127"/>
                <a:pt x="3772197" y="9094"/>
                <a:pt x="3831153" y="0"/>
              </a:cubicBezTo>
              <a:cubicBezTo>
                <a:pt x="3890110" y="-9094"/>
                <a:pt x="4141423" y="57086"/>
                <a:pt x="4426977" y="0"/>
              </a:cubicBezTo>
              <a:cubicBezTo>
                <a:pt x="4712531" y="-57086"/>
                <a:pt x="4853548" y="55961"/>
                <a:pt x="5022802" y="0"/>
              </a:cubicBezTo>
              <a:cubicBezTo>
                <a:pt x="5192057" y="-55961"/>
                <a:pt x="5439948" y="69766"/>
                <a:pt x="5731833" y="0"/>
              </a:cubicBezTo>
              <a:cubicBezTo>
                <a:pt x="6023718" y="-69766"/>
                <a:pt x="6001191" y="36986"/>
                <a:pt x="6214451" y="0"/>
              </a:cubicBezTo>
              <a:cubicBezTo>
                <a:pt x="6427711" y="-36986"/>
                <a:pt x="6351083" y="4050"/>
                <a:pt x="6470656" y="0"/>
              </a:cubicBezTo>
              <a:cubicBezTo>
                <a:pt x="6590229" y="-4050"/>
                <a:pt x="6668872" y="32884"/>
                <a:pt x="6840067" y="0"/>
              </a:cubicBezTo>
              <a:cubicBezTo>
                <a:pt x="7011262" y="-32884"/>
                <a:pt x="7261068" y="6670"/>
                <a:pt x="7662305" y="0"/>
              </a:cubicBezTo>
              <a:cubicBezTo>
                <a:pt x="8063542" y="-6670"/>
                <a:pt x="7957269" y="838"/>
                <a:pt x="8031717" y="0"/>
              </a:cubicBezTo>
              <a:cubicBezTo>
                <a:pt x="8106165" y="-838"/>
                <a:pt x="8226415" y="19497"/>
                <a:pt x="8401128" y="0"/>
              </a:cubicBezTo>
              <a:cubicBezTo>
                <a:pt x="8575841" y="-19497"/>
                <a:pt x="8657306" y="33634"/>
                <a:pt x="8770539" y="0"/>
              </a:cubicBezTo>
              <a:cubicBezTo>
                <a:pt x="8883772" y="-33634"/>
                <a:pt x="9398737" y="68588"/>
                <a:pt x="9592777" y="0"/>
              </a:cubicBezTo>
              <a:cubicBezTo>
                <a:pt x="9786817" y="-68588"/>
                <a:pt x="10062764" y="11443"/>
                <a:pt x="10301809" y="0"/>
              </a:cubicBezTo>
              <a:cubicBezTo>
                <a:pt x="10540854" y="-11443"/>
                <a:pt x="10525110" y="32581"/>
                <a:pt x="10671220" y="0"/>
              </a:cubicBezTo>
              <a:cubicBezTo>
                <a:pt x="10817330" y="-32581"/>
                <a:pt x="11104572" y="59600"/>
                <a:pt x="11320669" y="0"/>
              </a:cubicBezTo>
              <a:cubicBezTo>
                <a:pt x="11321544" y="21735"/>
                <a:pt x="11314622" y="39540"/>
                <a:pt x="11320669" y="71728"/>
              </a:cubicBezTo>
              <a:cubicBezTo>
                <a:pt x="11102025" y="155029"/>
                <a:pt x="10793783" y="8997"/>
                <a:pt x="10611638" y="71728"/>
              </a:cubicBezTo>
              <a:cubicBezTo>
                <a:pt x="10429493" y="134459"/>
                <a:pt x="10305600" y="44937"/>
                <a:pt x="10015813" y="71728"/>
              </a:cubicBezTo>
              <a:cubicBezTo>
                <a:pt x="9726027" y="98519"/>
                <a:pt x="9635427" y="30823"/>
                <a:pt x="9306782" y="71728"/>
              </a:cubicBezTo>
              <a:cubicBezTo>
                <a:pt x="8978137" y="112633"/>
                <a:pt x="8836442" y="7841"/>
                <a:pt x="8484544" y="71728"/>
              </a:cubicBezTo>
              <a:cubicBezTo>
                <a:pt x="8132646" y="135615"/>
                <a:pt x="8315525" y="65322"/>
                <a:pt x="8228339" y="71728"/>
              </a:cubicBezTo>
              <a:cubicBezTo>
                <a:pt x="8141153" y="78134"/>
                <a:pt x="8047581" y="59499"/>
                <a:pt x="7972134" y="71728"/>
              </a:cubicBezTo>
              <a:cubicBezTo>
                <a:pt x="7896688" y="83957"/>
                <a:pt x="7691722" y="24518"/>
                <a:pt x="7489516" y="71728"/>
              </a:cubicBezTo>
              <a:cubicBezTo>
                <a:pt x="7287310" y="118938"/>
                <a:pt x="7106604" y="56789"/>
                <a:pt x="6893692" y="71728"/>
              </a:cubicBezTo>
              <a:cubicBezTo>
                <a:pt x="6680780" y="86667"/>
                <a:pt x="6641617" y="27047"/>
                <a:pt x="6411074" y="71728"/>
              </a:cubicBezTo>
              <a:cubicBezTo>
                <a:pt x="6180531" y="116409"/>
                <a:pt x="5917294" y="34763"/>
                <a:pt x="5702042" y="71728"/>
              </a:cubicBezTo>
              <a:cubicBezTo>
                <a:pt x="5486790" y="108693"/>
                <a:pt x="5198598" y="4527"/>
                <a:pt x="4879804" y="71728"/>
              </a:cubicBezTo>
              <a:cubicBezTo>
                <a:pt x="4561010" y="138929"/>
                <a:pt x="4482566" y="28371"/>
                <a:pt x="4283979" y="71728"/>
              </a:cubicBezTo>
              <a:cubicBezTo>
                <a:pt x="4085392" y="115085"/>
                <a:pt x="3986230" y="30597"/>
                <a:pt x="3801361" y="71728"/>
              </a:cubicBezTo>
              <a:cubicBezTo>
                <a:pt x="3616492" y="112859"/>
                <a:pt x="3189657" y="17147"/>
                <a:pt x="2979123" y="71728"/>
              </a:cubicBezTo>
              <a:cubicBezTo>
                <a:pt x="2768589" y="126309"/>
                <a:pt x="2611368" y="68583"/>
                <a:pt x="2270092" y="71728"/>
              </a:cubicBezTo>
              <a:cubicBezTo>
                <a:pt x="1928816" y="74873"/>
                <a:pt x="1725654" y="44564"/>
                <a:pt x="1561061" y="71728"/>
              </a:cubicBezTo>
              <a:cubicBezTo>
                <a:pt x="1396468" y="98892"/>
                <a:pt x="1354811" y="64714"/>
                <a:pt x="1191649" y="71728"/>
              </a:cubicBezTo>
              <a:cubicBezTo>
                <a:pt x="1028487" y="78742"/>
                <a:pt x="536866" y="58537"/>
                <a:pt x="0" y="71728"/>
              </a:cubicBezTo>
              <a:cubicBezTo>
                <a:pt x="-5156" y="43964"/>
                <a:pt x="7593" y="22860"/>
                <a:pt x="0" y="0"/>
              </a:cubicBezTo>
              <a:close/>
            </a:path>
          </a:pathLst>
        </a:custGeom>
        <a:ln>
          <a:noFill/>
          <a:extLst>
            <a:ext uri="{C807C97D-BFC1-408E-A445-0C87EB9F89A2}">
              <ask:lineSketchStyleProps xmlns:ask="http://schemas.microsoft.com/office/drawing/2018/sketchyshapes" sd="981765707">
                <ask:type>
                  <ask:lineSketchScribble/>
                </ask:type>
              </ask:lineSketchStyleProps>
            </a:ext>
          </a:extLs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ashVTI" id="{42B0E7C6-1071-483F-A575-9AF7EE1B96AC}" vid="{E18014FF-B132-4F63-9D72-5B85E99D64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c454bf0-5c58-450c-b143-9ce37c041f69">
      <UserInfo>
        <DisplayName>Japie Nel</DisplayName>
        <AccountId>42</AccountId>
        <AccountType/>
      </UserInfo>
      <UserInfo>
        <DisplayName>Nyaradzai Mukari</DisplayName>
        <AccountId>53</AccountId>
        <AccountType/>
      </UserInfo>
      <UserInfo>
        <DisplayName>Keorapetse Madue</DisplayName>
        <AccountId>11</AccountId>
        <AccountType/>
      </UserInfo>
      <UserInfo>
        <DisplayName>Zandile Mahlangu</DisplayName>
        <AccountId>34</AccountId>
        <AccountType/>
      </UserInfo>
      <UserInfo>
        <DisplayName>Eugene DuPlooy</DisplayName>
        <AccountId>45</AccountId>
        <AccountType/>
      </UserInfo>
      <UserInfo>
        <DisplayName>Tshepho Mokwele</DisplayName>
        <AccountId>158</AccountId>
        <AccountType/>
      </UserInfo>
      <UserInfo>
        <DisplayName>Temba Mokoena</DisplayName>
        <AccountId>54</AccountId>
        <AccountType/>
      </UserInfo>
      <UserInfo>
        <DisplayName>Tola Akindolani</DisplayName>
        <AccountId>117</AccountId>
        <AccountType/>
      </UserInfo>
    </SharedWithUsers>
    <_activity xmlns="788ddd75-7680-422a-b452-abbb25fbc8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187EE8475D8D42BB567320F2EF4F59" ma:contentTypeVersion="16" ma:contentTypeDescription="Create a new document." ma:contentTypeScope="" ma:versionID="b61d3f0f6829109bd9b179e5a05adcf9">
  <xsd:schema xmlns:xsd="http://www.w3.org/2001/XMLSchema" xmlns:xs="http://www.w3.org/2001/XMLSchema" xmlns:p="http://schemas.microsoft.com/office/2006/metadata/properties" xmlns:ns3="788ddd75-7680-422a-b452-abbb25fbc8f2" xmlns:ns4="fc454bf0-5c58-450c-b143-9ce37c041f69" targetNamespace="http://schemas.microsoft.com/office/2006/metadata/properties" ma:root="true" ma:fieldsID="0e9e67e92bbb01527f72c2b0ee0b4a1e" ns3:_="" ns4:_="">
    <xsd:import namespace="788ddd75-7680-422a-b452-abbb25fbc8f2"/>
    <xsd:import namespace="fc454bf0-5c58-450c-b143-9ce37c041f6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ddd75-7680-422a-b452-abbb25fbc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454bf0-5c58-450c-b143-9ce37c041f6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3705D6-4FA9-4D9B-A5E3-78787E48B569}">
  <ds:schemaRefs>
    <ds:schemaRef ds:uri="http://www.w3.org/XML/1998/namespace"/>
    <ds:schemaRef ds:uri="http://purl.org/dc/terms/"/>
    <ds:schemaRef ds:uri="788ddd75-7680-422a-b452-abbb25fbc8f2"/>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fc454bf0-5c58-450c-b143-9ce37c041f69"/>
    <ds:schemaRef ds:uri="http://schemas.microsoft.com/office/2006/metadata/properties"/>
  </ds:schemaRefs>
</ds:datastoreItem>
</file>

<file path=customXml/itemProps2.xml><?xml version="1.0" encoding="utf-8"?>
<ds:datastoreItem xmlns:ds="http://schemas.openxmlformats.org/officeDocument/2006/customXml" ds:itemID="{331288B7-B60D-44EC-84ED-E05055AE9C36}">
  <ds:schemaRefs>
    <ds:schemaRef ds:uri="http://schemas.microsoft.com/sharepoint/v3/contenttype/forms"/>
  </ds:schemaRefs>
</ds:datastoreItem>
</file>

<file path=customXml/itemProps3.xml><?xml version="1.0" encoding="utf-8"?>
<ds:datastoreItem xmlns:ds="http://schemas.openxmlformats.org/officeDocument/2006/customXml" ds:itemID="{39762F04-4B0D-461A-9459-C648CFB67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ddd75-7680-422a-b452-abbb25fbc8f2"/>
    <ds:schemaRef ds:uri="fc454bf0-5c58-450c-b143-9ce37c041f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209</TotalTime>
  <Words>1209</Words>
  <Application>Microsoft Office PowerPoint</Application>
  <PresentationFormat>Widescreen</PresentationFormat>
  <Paragraphs>240</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Courier New</vt:lpstr>
      <vt:lpstr>Grandview Display</vt:lpstr>
      <vt:lpstr>Symbol</vt:lpstr>
      <vt:lpstr>Wingdings</vt:lpstr>
      <vt:lpstr>DashVTI</vt:lpstr>
      <vt:lpstr>Professional Bodies in Qualification Frameworks: Feedback on Study visits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vt:lpstr>
      <vt:lpstr>Principles Continued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Bodies in Qualification Frameworks: Feedback on Study visits</dc:title>
  <dc:creator>Japie Nel</dc:creator>
  <cp:lastModifiedBy>Japie Nel</cp:lastModifiedBy>
  <cp:revision>7</cp:revision>
  <cp:lastPrinted>2023-08-13T09:41:58Z</cp:lastPrinted>
  <dcterms:created xsi:type="dcterms:W3CDTF">2023-03-13T10:21:02Z</dcterms:created>
  <dcterms:modified xsi:type="dcterms:W3CDTF">2023-11-28T12:28:06Z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0x010100CF187EE8475D8D42BB567320F2EF4F59</vt:lpwstr>
  </property>
  <property fmtid="{D5CDD505-2E9C-101B-9397-08002B2CF9AE}" pid="3" name="MediaServiceImageTags">
    <vt:lpwstr/>
  </property>
</Properties>
</file>